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68" r:id="rId3"/>
    <p:sldId id="269" r:id="rId4"/>
    <p:sldId id="277" r:id="rId5"/>
    <p:sldId id="286" r:id="rId6"/>
    <p:sldId id="322" r:id="rId7"/>
    <p:sldId id="324" r:id="rId8"/>
    <p:sldId id="325" r:id="rId9"/>
    <p:sldId id="279" r:id="rId10"/>
    <p:sldId id="280" r:id="rId11"/>
    <p:sldId id="270" r:id="rId12"/>
    <p:sldId id="257" r:id="rId13"/>
    <p:sldId id="281" r:id="rId14"/>
    <p:sldId id="290" r:id="rId15"/>
    <p:sldId id="291" r:id="rId16"/>
    <p:sldId id="292" r:id="rId17"/>
    <p:sldId id="282" r:id="rId18"/>
    <p:sldId id="284" r:id="rId19"/>
    <p:sldId id="287" r:id="rId20"/>
    <p:sldId id="288" r:id="rId21"/>
    <p:sldId id="293" r:id="rId22"/>
    <p:sldId id="289" r:id="rId23"/>
    <p:sldId id="296" r:id="rId24"/>
    <p:sldId id="297" r:id="rId25"/>
    <p:sldId id="298" r:id="rId26"/>
    <p:sldId id="294" r:id="rId27"/>
    <p:sldId id="295" r:id="rId28"/>
    <p:sldId id="299" r:id="rId29"/>
    <p:sldId id="300" r:id="rId30"/>
    <p:sldId id="301" r:id="rId31"/>
    <p:sldId id="302" r:id="rId32"/>
    <p:sldId id="303" r:id="rId33"/>
    <p:sldId id="314" r:id="rId34"/>
    <p:sldId id="304" r:id="rId35"/>
    <p:sldId id="315" r:id="rId36"/>
    <p:sldId id="317" r:id="rId37"/>
    <p:sldId id="305" r:id="rId38"/>
    <p:sldId id="311" r:id="rId39"/>
    <p:sldId id="309" r:id="rId40"/>
    <p:sldId id="310" r:id="rId41"/>
    <p:sldId id="306" r:id="rId42"/>
    <p:sldId id="307" r:id="rId43"/>
    <p:sldId id="308" r:id="rId44"/>
    <p:sldId id="312" r:id="rId45"/>
    <p:sldId id="313" r:id="rId46"/>
    <p:sldId id="316" r:id="rId47"/>
    <p:sldId id="318" r:id="rId48"/>
    <p:sldId id="276" r:id="rId49"/>
    <p:sldId id="261" r:id="rId50"/>
    <p:sldId id="319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12" autoAdjust="0"/>
    <p:restoredTop sz="69534" autoAdjust="0"/>
  </p:normalViewPr>
  <p:slideViewPr>
    <p:cSldViewPr>
      <p:cViewPr varScale="1">
        <p:scale>
          <a:sx n="65" d="100"/>
          <a:sy n="65" d="100"/>
        </p:scale>
        <p:origin x="-5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D7B027-F7AA-4550-B321-CD5536194B65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7A4934-4351-4537-A72F-97434134A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6ABFDB-D29F-49B4-82E2-AB1E99428BA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16F3AA-B064-4731-B111-E91DCCAB79B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B178-DA46-4213-9ACB-329DCE839DF6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0A742-4E90-468F-BDC3-4CEF4F56B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9C4E-7E76-4A38-839A-F5ABB1054EED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BA8E-1FEB-464E-92EF-CAA2BC839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12736-995A-49DF-A2D3-CE8CB230A220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D1905-EAAC-43A8-8554-FFF49AB56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EB8C7-A2EA-4280-9E81-F1EDDDAE37CD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48851-EC10-4F9B-808D-9F7F5CEC0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954A-E39F-4F77-92EA-2BB52FD9E281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B7709-20A6-4A04-8558-DB41A83D1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B04C9-8DB1-4088-9D91-0EB601AFEE8F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4D29-6E3E-4870-A607-0C7303909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758B3-77A8-460E-869A-A48E35AC295E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FA56F-3D3A-41C2-AD64-EB552ED68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E4A6A-8B08-45B9-B7DC-C4E97BEDFF4D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15E5-5427-4D08-AE01-D9CC4B2BE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39C4E-C00F-4BAE-A84D-7FE2A3EC204D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B997-C0F7-4869-B8AF-C37C30A99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882A-1234-463E-BC08-8875399AFCCA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B8AB-C2DD-4D39-A746-D6B594162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251B-529C-4DB9-A6D1-8CA09E645436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A8BAA-9BB5-44FF-AF15-2CB6CFCD4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9BFE-240E-448D-9F17-F68036A59676}" type="datetimeFigureOut">
              <a:rPr lang="ru-RU"/>
              <a:pPr>
                <a:defRPr/>
              </a:pPr>
              <a:t>14.02.2013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039199-C9E7-499B-9E42-570C2E570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068961"/>
            <a:ext cx="8458200" cy="300682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Georgia" pitchFamily="18" charset="0"/>
              </a:rPr>
              <a:t>                                         Проект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Департамента  образования  города Москвы  совместно  с  ассоциацией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педагогов   дошкольного  образования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                             « дети  в  музее»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125538"/>
            <a:ext cx="8458200" cy="1727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latin typeface="Georgia" pitchFamily="18" charset="0"/>
              </a:rPr>
              <a:t>Департамент образования города Москвы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latin typeface="Georgia" pitchFamily="18" charset="0"/>
              </a:rPr>
              <a:t>Восточное окружное управление образования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latin typeface="Georgia" pitchFamily="18" charset="0"/>
              </a:rPr>
              <a:t>Государственное бюджетное образовательное учреждение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latin typeface="Georgia" pitchFamily="18" charset="0"/>
              </a:rPr>
              <a:t>Детский сад №2404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03575" y="2924175"/>
            <a:ext cx="2663825" cy="86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Образовательные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области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3" descr="P103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255588"/>
            <a:ext cx="3810001" cy="3609975"/>
          </a:xfrm>
          <a:prstGeom prst="rect">
            <a:avLst/>
          </a:prstGeom>
          <a:noFill/>
        </p:spPr>
      </p:pic>
      <p:sp>
        <p:nvSpPr>
          <p:cNvPr id="8" name="Двойная стрелка влево/вверх 7"/>
          <p:cNvSpPr/>
          <p:nvPr/>
        </p:nvSpPr>
        <p:spPr>
          <a:xfrm rot="18634891">
            <a:off x="2109787" y="2894013"/>
            <a:ext cx="1039813" cy="1201738"/>
          </a:xfrm>
          <a:prstGeom prst="leftUpArrow">
            <a:avLst>
              <a:gd name="adj1" fmla="val 25000"/>
              <a:gd name="adj2" fmla="val 2301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Рисунок 4" descr="P1030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8475" y="133350"/>
            <a:ext cx="3736975" cy="3579813"/>
          </a:xfrm>
          <a:prstGeom prst="rect">
            <a:avLst/>
          </a:prstGeom>
          <a:noFill/>
        </p:spPr>
      </p:pic>
      <p:sp>
        <p:nvSpPr>
          <p:cNvPr id="10" name="Двойная стрелка влево/вверх 9"/>
          <p:cNvSpPr/>
          <p:nvPr/>
        </p:nvSpPr>
        <p:spPr>
          <a:xfrm rot="7926492">
            <a:off x="5943600" y="2717800"/>
            <a:ext cx="1055688" cy="144938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 descr="F:\русская изба\IMG_44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3188" y="2998788"/>
            <a:ext cx="3870326" cy="3829050"/>
          </a:xfrm>
          <a:prstGeom prst="rect">
            <a:avLst/>
          </a:prstGeom>
          <a:noFill/>
        </p:spPr>
      </p:pic>
      <p:pic>
        <p:nvPicPr>
          <p:cNvPr id="13" name="Рисунок 12" descr="IMG_4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7700" y="4054475"/>
            <a:ext cx="3176588" cy="2730500"/>
          </a:xfrm>
          <a:prstGeom prst="rect">
            <a:avLst/>
          </a:prstGeom>
          <a:noFill/>
        </p:spPr>
      </p:pic>
      <p:sp>
        <p:nvSpPr>
          <p:cNvPr id="12" name="Стрелка вниз 11"/>
          <p:cNvSpPr/>
          <p:nvPr/>
        </p:nvSpPr>
        <p:spPr>
          <a:xfrm>
            <a:off x="4356100" y="2060575"/>
            <a:ext cx="484188" cy="8636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>
            <a:off x="4427538" y="3716338"/>
            <a:ext cx="431800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Users\Н.И.Перевалова\Desktop\DSCN18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5925" y="73025"/>
            <a:ext cx="3159125" cy="2536825"/>
          </a:xfrm>
          <a:prstGeom prst="rect">
            <a:avLst/>
          </a:prstGeom>
          <a:noFill/>
        </p:spPr>
      </p:pic>
      <p:pic>
        <p:nvPicPr>
          <p:cNvPr id="11266" name="Picture 2" descr="C:\Users\Н.И.Перевалова\Documents\Документы по работе\Музей театра\Изображение 23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16563" y="2932113"/>
            <a:ext cx="3871912" cy="379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Взаимодействие с  социумом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2763" y="1371600"/>
            <a:ext cx="3290887" cy="2603500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38" y="1371600"/>
            <a:ext cx="3578225" cy="260985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763" y="3681413"/>
            <a:ext cx="3389312" cy="2852737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3638" y="3889375"/>
            <a:ext cx="3517900" cy="2603500"/>
          </a:xfrm>
          <a:prstGeom prst="rect">
            <a:avLst/>
          </a:prstGeom>
          <a:noFill/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2714625"/>
            <a:ext cx="273685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151216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Georgia" pitchFamily="18" charset="0"/>
              </a:rPr>
              <a:t>У каждой группы свой МИНИ- </a:t>
            </a:r>
            <a:r>
              <a:rPr lang="ru-RU" sz="2400" b="1" dirty="0" err="1" smtClean="0">
                <a:latin typeface="Georgia" pitchFamily="18" charset="0"/>
              </a:rPr>
              <a:t>музеЙ</a:t>
            </a:r>
            <a:r>
              <a:rPr lang="ru-RU" sz="2400" b="1" dirty="0" smtClean="0">
                <a:latin typeface="Georgia" pitchFamily="18" charset="0"/>
              </a:rPr>
              <a:t> 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1800" b="1" i="1" dirty="0" smtClean="0">
                <a:latin typeface="Georgia" pitchFamily="18" charset="0"/>
              </a:rPr>
              <a:t>Содержание, оформление, назначение отражает  специфику возраста  детей  данной группы.</a:t>
            </a:r>
            <a:br>
              <a:rPr lang="ru-RU" sz="1800" b="1" i="1" dirty="0" smtClean="0">
                <a:latin typeface="Georgia" pitchFamily="18" charset="0"/>
              </a:rPr>
            </a:br>
            <a:r>
              <a:rPr lang="ru-RU" sz="1800" b="1" i="1" dirty="0" smtClean="0">
                <a:latin typeface="Georgia" pitchFamily="18" charset="0"/>
              </a:rPr>
              <a:t>  Каждый музей имеет свои цели и задачи, которые отражены в проекте</a:t>
            </a:r>
            <a:endParaRPr lang="ru-RU" sz="1800" b="1" i="1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00" y="1968500"/>
            <a:ext cx="3919538" cy="3573463"/>
          </a:xfrm>
        </p:spPr>
      </p:pic>
      <p:pic>
        <p:nvPicPr>
          <p:cNvPr id="5" name="Рисунок 3" descr="P103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2275" y="2193925"/>
            <a:ext cx="3578225" cy="4414838"/>
          </a:xfrm>
          <a:prstGeom prst="rect">
            <a:avLst/>
          </a:prstGeom>
          <a:noFill/>
        </p:spPr>
      </p:pic>
      <p:pic>
        <p:nvPicPr>
          <p:cNvPr id="6" name="Рисунок 5" descr="IMG_4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0413" y="1962150"/>
            <a:ext cx="3224212" cy="3511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Мини-музеи 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ГБОУ детского сада №2404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26" name="Picture 2" descr="C:\Users\Н.И.Перевалова\Desktop\DSCN21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14613" y="1901825"/>
            <a:ext cx="2981325" cy="3267075"/>
          </a:xfrm>
        </p:spPr>
      </p:pic>
      <p:pic>
        <p:nvPicPr>
          <p:cNvPr id="1027" name="Picture 3" descr="C:\Users\Н.И.Перевалова\Desktop\DSCN2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1981200"/>
            <a:ext cx="3676650" cy="4200525"/>
          </a:xfrm>
          <a:prstGeom prst="rect">
            <a:avLst/>
          </a:prstGeom>
          <a:noFill/>
        </p:spPr>
      </p:pic>
      <p:pic>
        <p:nvPicPr>
          <p:cNvPr id="1028" name="Picture 4" descr="C:\Users\Н.И.Перевалова\Desktop\DSCN21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0" y="2000250"/>
            <a:ext cx="3479800" cy="408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latin typeface="Georgia" pitchFamily="18" charset="0"/>
              </a:rPr>
              <a:t>Мини- музей  « Игрушки забавы »   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28674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106738" cy="4800600"/>
          </a:xfrm>
        </p:spPr>
        <p:txBody>
          <a:bodyPr/>
          <a:lstStyle/>
          <a:p>
            <a:r>
              <a:rPr lang="ru-RU" sz="2000" b="1" smtClean="0">
                <a:latin typeface="Georgia" pitchFamily="18" charset="0"/>
              </a:rPr>
              <a:t>Экспонаты музея:</a:t>
            </a:r>
          </a:p>
          <a:p>
            <a:r>
              <a:rPr lang="ru-RU" sz="1800" b="1" smtClean="0">
                <a:latin typeface="Georgia" pitchFamily="18" charset="0"/>
              </a:rPr>
              <a:t>крупные , яркие, звучащие, развивающие игрушки.</a:t>
            </a:r>
          </a:p>
          <a:p>
            <a:r>
              <a:rPr lang="ru-RU" sz="1800" b="1" smtClean="0">
                <a:latin typeface="Georgia" pitchFamily="18" charset="0"/>
              </a:rPr>
              <a:t>Экспонаты умеют  говорить , производить различные звуки, двигаться, петь.</a:t>
            </a:r>
          </a:p>
          <a:p>
            <a:r>
              <a:rPr lang="ru-RU" sz="1800" b="1" smtClean="0">
                <a:latin typeface="Georgia" pitchFamily="18" charset="0"/>
              </a:rPr>
              <a:t>Доставляют огромное удовольствие не только для детей, но и их родителей.</a:t>
            </a:r>
          </a:p>
        </p:txBody>
      </p:sp>
      <p:pic>
        <p:nvPicPr>
          <p:cNvPr id="6146" name="Picture 2" descr="C:\Users\Н.И.Перевалова\Desktop\DSCN21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27500" y="115888"/>
            <a:ext cx="4559300" cy="5254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Использование  мини-музея  « игрушки – забавы»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29698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b="1" smtClean="0">
                <a:latin typeface="Georgia" pitchFamily="18" charset="0"/>
              </a:rPr>
              <a:t>Основное назначение</a:t>
            </a:r>
          </a:p>
          <a:p>
            <a:r>
              <a:rPr lang="ru-RU" sz="1800" b="1" smtClean="0">
                <a:latin typeface="Georgia" pitchFamily="18" charset="0"/>
              </a:rPr>
              <a:t>мини-музея – развивающее.</a:t>
            </a:r>
          </a:p>
          <a:p>
            <a:r>
              <a:rPr lang="ru-RU" sz="1800" b="1" smtClean="0">
                <a:latin typeface="Georgia" pitchFamily="18" charset="0"/>
              </a:rPr>
              <a:t>Развивается  моторика пальцев, сенсорика. Вместе  со взрослыми дети  придумывают  названия экспонатам, составляют короткие рассказы о них.</a:t>
            </a:r>
          </a:p>
          <a:p>
            <a:r>
              <a:rPr lang="ru-RU" sz="1800" b="1" smtClean="0">
                <a:latin typeface="Georgia" pitchFamily="18" charset="0"/>
              </a:rPr>
              <a:t>В мини- музее  дети могут познакомиться с игрушками , в которые играли их  родители</a:t>
            </a:r>
            <a:endParaRPr lang="ru-RU" sz="1800" smtClean="0"/>
          </a:p>
        </p:txBody>
      </p:sp>
      <p:pic>
        <p:nvPicPr>
          <p:cNvPr id="3074" name="Picture 2" descr="C:\Users\Н.И.Перевалова\Desktop\DSCN21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28988" y="201613"/>
            <a:ext cx="3741737" cy="3376612"/>
          </a:xfrm>
        </p:spPr>
      </p:pic>
      <p:pic>
        <p:nvPicPr>
          <p:cNvPr id="3075" name="Picture 3" descr="C:\Users\Н.И.Перевалова\Desktop\DSCN21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4988" y="1085850"/>
            <a:ext cx="2949575" cy="2455863"/>
          </a:xfrm>
          <a:prstGeom prst="rect">
            <a:avLst/>
          </a:prstGeom>
          <a:noFill/>
        </p:spPr>
      </p:pic>
      <p:pic>
        <p:nvPicPr>
          <p:cNvPr id="3076" name="Picture 4" descr="C:\Users\Н.И.Перевалова\Desktop\DSCN21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2597150"/>
            <a:ext cx="3224213" cy="252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Мини-музей « </a:t>
            </a:r>
            <a:r>
              <a:rPr lang="ru-RU" sz="3200" b="1" dirty="0" err="1" smtClean="0">
                <a:latin typeface="Georgia" pitchFamily="18" charset="0"/>
              </a:rPr>
              <a:t>Тестопландия</a:t>
            </a:r>
            <a:r>
              <a:rPr lang="ru-RU" sz="3200" b="1" dirty="0" smtClean="0">
                <a:latin typeface="Georgia" pitchFamily="18" charset="0"/>
              </a:rPr>
              <a:t>»</a:t>
            </a:r>
            <a:br>
              <a:rPr lang="ru-RU" sz="32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                  (  средняя  группа)</a:t>
            </a:r>
            <a:br>
              <a:rPr lang="ru-RU" sz="2800" b="1" dirty="0" smtClean="0">
                <a:latin typeface="Georgia" pitchFamily="18" charset="0"/>
              </a:rPr>
            </a:br>
            <a:endParaRPr lang="ru-RU" sz="2800" b="1" dirty="0">
              <a:latin typeface="Georgia" pitchFamily="18" charset="0"/>
            </a:endParaRPr>
          </a:p>
        </p:txBody>
      </p:sp>
      <p:pic>
        <p:nvPicPr>
          <p:cNvPr id="8194" name="Picture 2" descr="C:\Users\Н.И.Перевалова\Desktop\DSCN2128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22575" y="1249363"/>
            <a:ext cx="3717925" cy="3998912"/>
          </a:xfrm>
        </p:spPr>
      </p:pic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 rot="10800000" flipV="1">
            <a:off x="611188" y="5248275"/>
            <a:ext cx="40433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Georgia" pitchFamily="18" charset="0"/>
              </a:rPr>
              <a:t>Идея создания мини- музея принадлежит помощнику воспитателя  Сафоновой Елене Ивановне</a:t>
            </a:r>
            <a:endParaRPr lang="ru-RU">
              <a:latin typeface="Franklin Gothic Book"/>
            </a:endParaRPr>
          </a:p>
        </p:txBody>
      </p:sp>
      <p:pic>
        <p:nvPicPr>
          <p:cNvPr id="5122" name="Picture 2" descr="C:\Users\Н.И.Перевалова\Desktop\DSCN2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60325" y="1663700"/>
            <a:ext cx="3529013" cy="2878138"/>
          </a:xfrm>
        </p:spPr>
      </p:pic>
      <p:pic>
        <p:nvPicPr>
          <p:cNvPr id="5123" name="Picture 3" descr="C:\Users\Н.И.Перевалова\Desktop\DSCN2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108325"/>
            <a:ext cx="3571875" cy="3017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Мини-музей « Русская изба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3075" name="Picture 3" descr="C:\Users\Н.И.Перевалова\Desktop\русская изба\IMG_44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2189163"/>
            <a:ext cx="4425950" cy="4046537"/>
          </a:xfrm>
        </p:spPr>
      </p:pic>
      <p:pic>
        <p:nvPicPr>
          <p:cNvPr id="3076" name="Picture 4" descr="C:\Users\Н.И.Перевалова\Desktop\русская изба\IMG_44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225" y="1616075"/>
            <a:ext cx="4565650" cy="3773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Сбор экспонатов для музея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5" name="Содержимое 4" descr="0_402d6_d7c1c268_X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0" y="1212850"/>
            <a:ext cx="4016375" cy="3992563"/>
          </a:xfrm>
        </p:spPr>
      </p:pic>
      <p:pic>
        <p:nvPicPr>
          <p:cNvPr id="4098" name="Picture 2" descr="C:\Users\Н.И.Перевалова\Desktop\DSCN2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43263" y="4035425"/>
            <a:ext cx="2730500" cy="2389188"/>
          </a:xfrm>
        </p:spPr>
      </p:pic>
      <p:pic>
        <p:nvPicPr>
          <p:cNvPr id="4100" name="Picture 4" descr="C:\Users\Н.И.Перевалова\Desktop\DSCN21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2388" y="1206500"/>
            <a:ext cx="4060825" cy="4005263"/>
          </a:xfrm>
          <a:prstGeom prst="rect">
            <a:avLst/>
          </a:prstGeom>
          <a:noFill/>
        </p:spPr>
      </p:pic>
      <p:pic>
        <p:nvPicPr>
          <p:cNvPr id="4101" name="Picture 5" descr="C:\Users\Н.И.Перевалова\Desktop\DSCN21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0725" y="1328738"/>
            <a:ext cx="2659063" cy="348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Создание предметно-развивающей среды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Picture 2" descr="F:\русская изба\IMG_44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7163" y="1268413"/>
            <a:ext cx="6564312" cy="510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      </a:t>
            </a:r>
            <a:r>
              <a:rPr lang="ru-RU" b="1" dirty="0" smtClean="0">
                <a:latin typeface="Georgia" pitchFamily="18" charset="0"/>
              </a:rPr>
              <a:t>Актуальность  проекта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   Москва — город музеев. Большая часть воспитанников детского сада ни разу не посещала  музеи. Причины этого самые разные: во-первых, многие родители считают, что дошкольникам ещё рано посещать такие учреждения - они малы и всё равно ничего не поймут, зачем тогда зря время тратить? Во-вторых, многим родителям просто не приходит в голову идея такой экскурсии. Как же привлечь внимание родителей к музеям? Для начала, создать мини- музей в ДОУ.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itchFamily="18" charset="0"/>
              </a:rPr>
              <a:t>        Выставка  домашней  утвари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                                 « хохлома»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1026" name="Picture 2" descr="C:\Users\Н.И.Перевалова\Desktop\русская изба\IMG_44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788" y="1395413"/>
            <a:ext cx="6346825" cy="4840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Знакомство  с народным костюмом</a:t>
            </a:r>
            <a:endParaRPr lang="ru-RU" dirty="0"/>
          </a:p>
        </p:txBody>
      </p:sp>
      <p:pic>
        <p:nvPicPr>
          <p:cNvPr id="2050" name="Picture 2" descr="C:\Users\Н.И.Перевалова\Desktop\русская изба\IMG_44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6500" y="981075"/>
            <a:ext cx="6572250" cy="510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itchFamily="18" charset="0"/>
              </a:rPr>
              <a:t>     Знакомство с фольклорными</a:t>
            </a:r>
            <a:r>
              <a:rPr lang="ru-RU" sz="2800" b="1" i="1" dirty="0" smtClean="0">
                <a:latin typeface="Georgia" pitchFamily="18" charset="0"/>
              </a:rPr>
              <a:t>,   </a:t>
            </a:r>
            <a:br>
              <a:rPr lang="ru-RU" sz="2800" b="1" i="1" dirty="0" smtClean="0">
                <a:latin typeface="Georgia" pitchFamily="18" charset="0"/>
              </a:rPr>
            </a:br>
            <a:r>
              <a:rPr lang="ru-RU" sz="2800" b="1" i="1" dirty="0" smtClean="0">
                <a:latin typeface="Georgia" pitchFamily="18" charset="0"/>
              </a:rPr>
              <a:t>          </a:t>
            </a:r>
            <a:r>
              <a:rPr lang="ru-RU" sz="2800" b="1" dirty="0" smtClean="0">
                <a:latin typeface="Georgia" pitchFamily="18" charset="0"/>
              </a:rPr>
              <a:t>народными праздниками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         « покровские посиделки»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3075" name="Picture 3" descr="C:\Users\Н.И.Перевалова\Desktop\Покровские посиделки\Изображение 23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2550" y="1616075"/>
            <a:ext cx="6572250" cy="4632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8762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Преемственность со школой №787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               совместный  досуг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      « рождественские  колядки»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C:\Users\Н.И.Перевалова\Documents\Документы по работе\Преемственность 787\Изображение 18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2054225"/>
            <a:ext cx="4065588" cy="3498850"/>
          </a:xfrm>
        </p:spPr>
      </p:pic>
      <p:pic>
        <p:nvPicPr>
          <p:cNvPr id="4099" name="Picture 3" descr="C:\Users\Н.И.Перевалова\Documents\Документы по работе\Преемственность 787\Изображение 18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749425"/>
            <a:ext cx="4011613" cy="3413125"/>
          </a:xfrm>
          <a:prstGeom prst="rect">
            <a:avLst/>
          </a:prstGeom>
          <a:noFill/>
        </p:spPr>
      </p:pic>
      <p:pic>
        <p:nvPicPr>
          <p:cNvPr id="4100" name="Picture 4" descr="C:\Users\Н.И.Перевалова\Documents\Документы по работе\Преемственность 787\Изображение 18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2792413"/>
            <a:ext cx="3859212" cy="326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Экскурсия в музей « Русская изба» </a:t>
            </a:r>
            <a:endParaRPr lang="ru-RU" dirty="0"/>
          </a:p>
        </p:txBody>
      </p:sp>
      <p:pic>
        <p:nvPicPr>
          <p:cNvPr id="1026" name="Picture 2" descr="C:\Users\Н.И.Перевалова\Documents\Документы по работе\музей театра 787\IMG_00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2550" y="1408113"/>
            <a:ext cx="6572250" cy="5048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Экскурсия в музей « Русская изба»</a:t>
            </a:r>
            <a:endParaRPr lang="ru-RU" dirty="0"/>
          </a:p>
        </p:txBody>
      </p:sp>
      <p:pic>
        <p:nvPicPr>
          <p:cNvPr id="2050" name="Picture 2" descr="C:\Users\Н.И.Перевалова\Documents\Документы по работе\музей театра 787\IMG_00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788" y="1395413"/>
            <a:ext cx="6346825" cy="4840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Georgia" pitchFamily="18" charset="0"/>
              </a:rPr>
              <a:t>Знакомство    с    русскими  народными   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                      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                                инструментами 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4099" name="Picture 3" descr="C:\Users\Н.И.Перевалова\Desktop\DSCN19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340100"/>
            <a:ext cx="2835275" cy="3127375"/>
          </a:xfrm>
          <a:prstGeom prst="rect">
            <a:avLst/>
          </a:prstGeom>
          <a:noFill/>
        </p:spPr>
      </p:pic>
      <p:pic>
        <p:nvPicPr>
          <p:cNvPr id="4100" name="Picture 4" descr="C:\Users\Н.И.Перевалова\Desktop\DSCN19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0" y="3700463"/>
            <a:ext cx="3200400" cy="2767012"/>
          </a:xfrm>
          <a:prstGeom prst="rect">
            <a:avLst/>
          </a:prstGeom>
          <a:noFill/>
        </p:spPr>
      </p:pic>
      <p:pic>
        <p:nvPicPr>
          <p:cNvPr id="4101" name="Picture 5" descr="C:\Users\Н.И.Перевалова\Desktop\DSCN194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49425" y="1543050"/>
            <a:ext cx="3127375" cy="2406650"/>
          </a:xfrm>
        </p:spPr>
      </p:pic>
      <p:pic>
        <p:nvPicPr>
          <p:cNvPr id="4102" name="Picture 6" descr="C:\Users\Н.И.Перевалова\Desktop\DSCN19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00" y="2620963"/>
            <a:ext cx="3011488" cy="2262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             Мини-музей театра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5122" name="Picture 2" descr="C:\Users\Н.И.Перевалова\Desktop\DSCN21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55900" y="1554163"/>
            <a:ext cx="3919538" cy="4975225"/>
          </a:xfrm>
        </p:spPr>
      </p:pic>
      <p:pic>
        <p:nvPicPr>
          <p:cNvPr id="5123" name="Picture 3" descr="C:\Users\Н.И.Перевалова\Desktop\DSCN21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681413"/>
            <a:ext cx="3511550" cy="2951162"/>
          </a:xfrm>
          <a:prstGeom prst="rect">
            <a:avLst/>
          </a:prstGeom>
          <a:noFill/>
        </p:spPr>
      </p:pic>
      <p:pic>
        <p:nvPicPr>
          <p:cNvPr id="5124" name="Picture 4" descr="C:\Users\Н.И.Перевалова\Desktop\DSCN21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0" y="1231900"/>
            <a:ext cx="3444875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920880" cy="115212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Изготовление костюмов,    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  атрибутов для игровой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театрализованной деятельности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     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Вместе  с мамой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146" name="Picture 2" descr="C:\Users\Н.И.Перевалова\Documents\Документы по работе\Музей театра\IMG_9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8" y="1749425"/>
            <a:ext cx="4975225" cy="3717925"/>
          </a:xfrm>
        </p:spPr>
      </p:pic>
      <p:pic>
        <p:nvPicPr>
          <p:cNvPr id="6147" name="Picture 3" descr="C:\Users\Н.И.Перевалова\Documents\Документы по работе\Музей театра\IMG_99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616075"/>
            <a:ext cx="3517900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 Сюжетно-ролевая  игра« театр» 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7170" name="Picture 2" descr="C:\Users\Н.И.Перевалова\Documents\Документы по работе\Музей театра\Изображение 23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1838" y="1401763"/>
            <a:ext cx="3717925" cy="4627562"/>
          </a:xfrm>
        </p:spPr>
      </p:pic>
      <p:pic>
        <p:nvPicPr>
          <p:cNvPr id="7171" name="Picture 3" descr="C:\Users\Н.И.Перевалова\Documents\Документы по работе\Музей театра\Изображение 2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563" y="1889125"/>
            <a:ext cx="4211637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</a:t>
            </a:r>
            <a:r>
              <a:rPr lang="ru-RU" b="1" dirty="0" smtClean="0">
                <a:latin typeface="Georgia" pitchFamily="18" charset="0"/>
              </a:rPr>
              <a:t>Цели и задачи проекта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1. Реализация направления «Музейная педагогика».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2. Формирование « образа музея» как храма  искусства, в котором хранятся художественные коллекции культурно- исторического значения;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3.Приобщение ребенка к миру искусства через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социокультурную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среду музея;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4. Организация предметно-пространственной среды- мини-музея.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5. Привлечение родителей в воспитательно-образовательный процесс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itchFamily="18" charset="0"/>
              </a:rPr>
              <a:t>Самостоятельная  деятельность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8194" name="Picture 2" descr="C:\Users\Н.И.Перевалова\Documents\Документы по работе\Музей театра\IMG_99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7525" y="1401763"/>
            <a:ext cx="3719513" cy="4700587"/>
          </a:xfrm>
        </p:spPr>
      </p:pic>
      <p:pic>
        <p:nvPicPr>
          <p:cNvPr id="12290" name="Picture 2" descr="C:\Users\Н.И.Перевалова\Documents\Документы по работе\Музей театра\IMG_99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3" y="1401763"/>
            <a:ext cx="3571875" cy="462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b="1" dirty="0" smtClean="0">
                <a:latin typeface="Georgia" pitchFamily="18" charset="0"/>
              </a:rPr>
              <a:t>Продуктивная деятельность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      </a:t>
            </a:r>
            <a:r>
              <a:rPr lang="ru-RU" sz="3100" b="1" dirty="0" smtClean="0">
                <a:latin typeface="Georgia" pitchFamily="18" charset="0"/>
              </a:rPr>
              <a:t>сказка « </a:t>
            </a:r>
            <a:r>
              <a:rPr lang="ru-RU" sz="3100" b="1" dirty="0" err="1" smtClean="0">
                <a:latin typeface="Georgia" pitchFamily="18" charset="0"/>
              </a:rPr>
              <a:t>Заюшкина</a:t>
            </a:r>
            <a:r>
              <a:rPr lang="ru-RU" sz="3100" b="1" dirty="0" smtClean="0">
                <a:latin typeface="Georgia" pitchFamily="18" charset="0"/>
              </a:rPr>
              <a:t> избушка»</a:t>
            </a:r>
            <a:endParaRPr lang="ru-RU" sz="3100" b="1" dirty="0">
              <a:latin typeface="Georgia" pitchFamily="18" charset="0"/>
            </a:endParaRPr>
          </a:p>
        </p:txBody>
      </p:sp>
      <p:pic>
        <p:nvPicPr>
          <p:cNvPr id="9218" name="Picture 2" descr="C:\Users\Н.И.Перевалова\Documents\Документы по работе\сказка\DSC022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4475" y="1749425"/>
            <a:ext cx="4413250" cy="3792538"/>
          </a:xfrm>
        </p:spPr>
      </p:pic>
      <p:pic>
        <p:nvPicPr>
          <p:cNvPr id="9220" name="Picture 4" descr="C:\Users\Н.И.Перевалова\Documents\Документы по работе\Мои рисунки\сказка\DSC02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0288" y="1749425"/>
            <a:ext cx="4211637" cy="3792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        Инсценировка русской    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    народной сказки «Теремок»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242" name="Picture 2" descr="C:\Users\Н.И.Перевалова\Documents\Документы по работе\Сказка теремок\IMG_98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3875" y="2182813"/>
            <a:ext cx="4206875" cy="3644900"/>
          </a:xfrm>
        </p:spPr>
      </p:pic>
      <p:pic>
        <p:nvPicPr>
          <p:cNvPr id="10243" name="Picture 3" descr="C:\Users\Н.И.Перевалова\Documents\Документы по работе\Мои рисунки\Сказка теремок\IMG_98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2182813"/>
            <a:ext cx="4414838" cy="364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40163" y="396875"/>
            <a:ext cx="4889500" cy="8240713"/>
          </a:xfrm>
          <a:noFill/>
          <a:ln w="9525">
            <a:noFill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013176"/>
            <a:ext cx="5867400" cy="522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latin typeface="Georgia" pitchFamily="18" charset="0"/>
              </a:rPr>
              <a:t>   Завершающий   этап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48131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992187"/>
          </a:xfrm>
        </p:spPr>
        <p:txBody>
          <a:bodyPr/>
          <a:lstStyle/>
          <a:p>
            <a:r>
              <a:rPr lang="ru-RU" sz="2800" b="1" smtClean="0">
                <a:latin typeface="Georgia" pitchFamily="18" charset="0"/>
              </a:rPr>
              <a:t>    Постановка  спектакля  </a:t>
            </a:r>
          </a:p>
          <a:p>
            <a:r>
              <a:rPr lang="ru-RU" sz="2800" b="1" smtClean="0">
                <a:latin typeface="Georgia" pitchFamily="18" charset="0"/>
              </a:rPr>
              <a:t>             «Чиполлино»</a:t>
            </a:r>
          </a:p>
        </p:txBody>
      </p:sp>
      <p:pic>
        <p:nvPicPr>
          <p:cNvPr id="48132" name="Picture 2" descr="C:\Users\Н.И.Перевалова\Desktop\IMG_18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404813"/>
            <a:ext cx="50403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</a:t>
            </a:r>
            <a:r>
              <a:rPr lang="ru-RU" b="1" dirty="0" smtClean="0">
                <a:latin typeface="Georgia" pitchFamily="18" charset="0"/>
              </a:rPr>
              <a:t>Мини-музей кукол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8863" y="1238250"/>
            <a:ext cx="4559300" cy="3370263"/>
          </a:xfrm>
        </p:spPr>
      </p:pic>
      <p:pic>
        <p:nvPicPr>
          <p:cNvPr id="5" name="Рисунок 4" descr="folk-doll-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3627438"/>
            <a:ext cx="2657475" cy="2717800"/>
          </a:xfrm>
          <a:prstGeom prst="rect">
            <a:avLst/>
          </a:prstGeom>
          <a:noFill/>
        </p:spPr>
      </p:pic>
      <p:pic>
        <p:nvPicPr>
          <p:cNvPr id="6" name="Рисунок 5" descr="1278870003_795e6ad69cf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0475" y="3730625"/>
            <a:ext cx="2730500" cy="2620963"/>
          </a:xfrm>
          <a:prstGeom prst="rect">
            <a:avLst/>
          </a:prstGeom>
          <a:noFill/>
        </p:spPr>
      </p:pic>
      <p:pic>
        <p:nvPicPr>
          <p:cNvPr id="7" name="Рисунок 6" descr="post-16351-12958715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8950" y="4248150"/>
            <a:ext cx="3225800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</a:t>
            </a:r>
            <a:r>
              <a:rPr lang="ru-RU" b="1" dirty="0" smtClean="0">
                <a:latin typeface="Georgia" pitchFamily="18" charset="0"/>
              </a:rPr>
              <a:t>выставки экспонатов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9" name="Содержимое 8" descr="IMG_40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6150" y="1695450"/>
            <a:ext cx="2603500" cy="2243138"/>
          </a:xfrm>
        </p:spPr>
      </p:pic>
      <p:pic>
        <p:nvPicPr>
          <p:cNvPr id="10" name="Рисунок 9" descr="IMG_4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4572000"/>
            <a:ext cx="2889250" cy="2030413"/>
          </a:xfrm>
          <a:prstGeom prst="rect">
            <a:avLst/>
          </a:prstGeom>
          <a:noFill/>
        </p:spPr>
      </p:pic>
      <p:pic>
        <p:nvPicPr>
          <p:cNvPr id="11" name="Рисунок 10" descr="IMG_40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6150" y="4505325"/>
            <a:ext cx="2798763" cy="2097088"/>
          </a:xfrm>
          <a:prstGeom prst="rect">
            <a:avLst/>
          </a:prstGeom>
          <a:noFill/>
        </p:spPr>
      </p:pic>
      <p:pic>
        <p:nvPicPr>
          <p:cNvPr id="12" name="Рисунок 11" descr="IMG_407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0338" y="1547813"/>
            <a:ext cx="2170112" cy="2749550"/>
          </a:xfrm>
          <a:prstGeom prst="rect">
            <a:avLst/>
          </a:prstGeom>
          <a:noFill/>
        </p:spPr>
      </p:pic>
      <p:pic>
        <p:nvPicPr>
          <p:cNvPr id="15" name="Рисунок 14" descr="IMG_40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975" y="1695450"/>
            <a:ext cx="2170113" cy="2601913"/>
          </a:xfrm>
          <a:prstGeom prst="rect">
            <a:avLst/>
          </a:prstGeom>
          <a:noFill/>
        </p:spPr>
      </p:pic>
      <p:pic>
        <p:nvPicPr>
          <p:cNvPr id="17" name="Рисунок 16" descr="IMG_40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" y="1408113"/>
            <a:ext cx="2176463" cy="2889250"/>
          </a:xfrm>
          <a:prstGeom prst="rect">
            <a:avLst/>
          </a:prstGeom>
          <a:noFill/>
        </p:spPr>
      </p:pic>
      <p:pic>
        <p:nvPicPr>
          <p:cNvPr id="18" name="Рисунок 17" descr="IMG_408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64288" y="4645025"/>
            <a:ext cx="2487612" cy="188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r>
              <a:rPr lang="ru-RU" b="1" dirty="0" smtClean="0">
                <a:latin typeface="Georgia" pitchFamily="18" charset="0"/>
              </a:rPr>
              <a:t>Мастер-класс « куклы обереги»  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8194" name="Picture 2" descr="F:\Мастер класс кукла\IMG_40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22575" y="2676525"/>
            <a:ext cx="3571875" cy="2803525"/>
          </a:xfrm>
        </p:spPr>
      </p:pic>
      <p:pic>
        <p:nvPicPr>
          <p:cNvPr id="8195" name="Picture 3" descr="F:\Мастер класс кукла\IMG_4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7450" y="3614738"/>
            <a:ext cx="2803525" cy="3298825"/>
          </a:xfrm>
          <a:prstGeom prst="rect">
            <a:avLst/>
          </a:prstGeom>
          <a:noFill/>
        </p:spPr>
      </p:pic>
      <p:pic>
        <p:nvPicPr>
          <p:cNvPr id="8196" name="Picture 4" descr="F:\Мастер класс кукла\IMG_4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3754438"/>
            <a:ext cx="2805113" cy="3090862"/>
          </a:xfrm>
          <a:prstGeom prst="rect">
            <a:avLst/>
          </a:prstGeom>
          <a:noFill/>
        </p:spPr>
      </p:pic>
      <p:pic>
        <p:nvPicPr>
          <p:cNvPr id="8197" name="Picture 5" descr="F:\Мастер класс кукла\IMG_40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1371600"/>
            <a:ext cx="3097213" cy="2603500"/>
          </a:xfrm>
          <a:prstGeom prst="rect">
            <a:avLst/>
          </a:prstGeom>
          <a:noFill/>
        </p:spPr>
      </p:pic>
      <p:pic>
        <p:nvPicPr>
          <p:cNvPr id="8198" name="Picture 6" descr="F:\Мастер класс кукла\IMG_40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3438" y="1298575"/>
            <a:ext cx="3297237" cy="260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</a:t>
            </a:r>
            <a:r>
              <a:rPr lang="ru-RU" b="1" dirty="0" smtClean="0"/>
              <a:t>Мини-музей  книги</a:t>
            </a:r>
            <a:endParaRPr lang="ru-RU" b="1" dirty="0"/>
          </a:p>
        </p:txBody>
      </p:sp>
      <p:pic>
        <p:nvPicPr>
          <p:cNvPr id="4" name="Содержимое 3" descr="P103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7150" y="1414463"/>
            <a:ext cx="3297238" cy="4803775"/>
          </a:xfrm>
        </p:spPr>
      </p:pic>
      <p:pic>
        <p:nvPicPr>
          <p:cNvPr id="5" name="Рисунок 4" descr="P103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13" y="1974850"/>
            <a:ext cx="3095625" cy="3919538"/>
          </a:xfrm>
          <a:prstGeom prst="rect">
            <a:avLst/>
          </a:prstGeom>
          <a:noFill/>
        </p:spPr>
      </p:pic>
      <p:pic>
        <p:nvPicPr>
          <p:cNvPr id="6" name="Рисунок 3" descr="P103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974850"/>
            <a:ext cx="2803525" cy="391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</a:t>
            </a:r>
            <a:r>
              <a:rPr lang="ru-RU" sz="3100" b="1" dirty="0" smtClean="0">
                <a:latin typeface="Georgia" pitchFamily="18" charset="0"/>
              </a:rPr>
              <a:t>Знакомство с  музеем  книги в библиотеке семейного чтения№128</a:t>
            </a:r>
            <a:endParaRPr lang="ru-RU" sz="3100" b="1" dirty="0">
              <a:latin typeface="Georgia" pitchFamily="18" charset="0"/>
            </a:endParaRPr>
          </a:p>
        </p:txBody>
      </p:sp>
      <p:pic>
        <p:nvPicPr>
          <p:cNvPr id="4098" name="Picture 2" descr="C:\Users\Н.И.Перевалова\Documents\Документы по работе\экскурсия в библиотеку группа №3 2012г\P10208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1682750"/>
            <a:ext cx="4278313" cy="4284663"/>
          </a:xfrm>
        </p:spPr>
      </p:pic>
      <p:pic>
        <p:nvPicPr>
          <p:cNvPr id="4099" name="Picture 3" descr="C:\Users\Н.И.Перевалова\Documents\Документы по работе\экскурсия в библиотеку группа №3 2012г\P10208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268413"/>
            <a:ext cx="4213225" cy="511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</a:t>
            </a:r>
            <a:r>
              <a:rPr lang="ru-RU" b="1" dirty="0" smtClean="0">
                <a:latin typeface="Georgia" pitchFamily="18" charset="0"/>
              </a:rPr>
              <a:t>экскурсия  в библиотеку      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         семейного чтения №128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050" name="Picture 2" descr="C:\Users\Н.И.Перевалова\Documents\Документы по работе\библиотека\DSCN24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00588" y="1828800"/>
            <a:ext cx="4065587" cy="4279900"/>
          </a:xfrm>
        </p:spPr>
      </p:pic>
      <p:pic>
        <p:nvPicPr>
          <p:cNvPr id="2051" name="Picture 3" descr="C:\Users\Н.И.Перевалова\Documents\Документы по работе\библиотека\DSCN24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682750"/>
            <a:ext cx="4479925" cy="399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6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3" y="109538"/>
            <a:ext cx="3297237" cy="3481387"/>
          </a:xfrm>
          <a:prstGeom prst="rect">
            <a:avLst/>
          </a:prstGeom>
          <a:noFill/>
        </p:spPr>
      </p:pic>
      <p:pic>
        <p:nvPicPr>
          <p:cNvPr id="4" name="Рисунок 3" descr="0610partn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121025"/>
            <a:ext cx="3444875" cy="3644900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0388" y="1219200"/>
            <a:ext cx="4237037" cy="1871663"/>
          </a:xfrm>
          <a:prstGeom prst="rect">
            <a:avLst/>
          </a:prstGeom>
          <a:noFill/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5350" y="3584575"/>
            <a:ext cx="4146550" cy="230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   Беседы, игровые занятия       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3074" name="Picture 2" descr="C:\Users\Н.И.Перевалова\Documents\Документы по работе\библиотека\DSCN24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22513" y="1481138"/>
            <a:ext cx="4138612" cy="4975225"/>
          </a:xfrm>
        </p:spPr>
      </p:pic>
      <p:pic>
        <p:nvPicPr>
          <p:cNvPr id="3077" name="Picture 5" descr="C:\Users\Н.И.Перевалова\Documents\Документы по работе\экскурсия в библиотеку группа №3 2012г\P10208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025" y="1663700"/>
            <a:ext cx="4364038" cy="4084638"/>
          </a:xfrm>
          <a:prstGeom prst="rect">
            <a:avLst/>
          </a:prstGeom>
          <a:noFill/>
        </p:spPr>
      </p:pic>
      <p:pic>
        <p:nvPicPr>
          <p:cNvPr id="3078" name="Picture 6" descr="C:\Users\Н.И.Перевалова\Documents\Документы по работе\экскурсия в библиотеку группа №3 2012г\P10208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4363" y="2693988"/>
            <a:ext cx="3516312" cy="420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     выставки   музея</a:t>
            </a:r>
            <a:br>
              <a:rPr lang="ru-RU" dirty="0" smtClean="0"/>
            </a:br>
            <a:r>
              <a:rPr lang="ru-RU" sz="3100" dirty="0" smtClean="0"/>
              <a:t> « какие бывают ручки»,« от пера до ручки»</a:t>
            </a:r>
            <a:endParaRPr lang="ru-RU" sz="3100" dirty="0"/>
          </a:p>
        </p:txBody>
      </p:sp>
      <p:pic>
        <p:nvPicPr>
          <p:cNvPr id="4" name="Рисунок 4" descr="P103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313" y="1755775"/>
            <a:ext cx="4456112" cy="4138613"/>
          </a:xfrm>
        </p:spPr>
      </p:pic>
      <p:pic>
        <p:nvPicPr>
          <p:cNvPr id="5" name="Рисунок 3" descr="P103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563" y="1755775"/>
            <a:ext cx="4278312" cy="4065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   « Мои любимые книжки»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4" name="Рисунок 6" descr="P10300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1150" y="2030413"/>
            <a:ext cx="4413250" cy="3516312"/>
          </a:xfrm>
        </p:spPr>
      </p:pic>
      <p:pic>
        <p:nvPicPr>
          <p:cNvPr id="5" name="Рисунок 3" descr="P1030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6513" y="1243013"/>
            <a:ext cx="4943475" cy="3792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r>
              <a:rPr lang="ru-RU" b="1" dirty="0" smtClean="0">
                <a:latin typeface="Georgia" pitchFamily="18" charset="0"/>
              </a:rPr>
              <a:t>Творчество  </a:t>
            </a:r>
            <a:r>
              <a:rPr lang="ru-RU" b="1" dirty="0" err="1" smtClean="0">
                <a:latin typeface="Georgia" pitchFamily="18" charset="0"/>
              </a:rPr>
              <a:t>К.И.чуковского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4" name="Содержимое 3" descr="P103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5425" y="1450975"/>
            <a:ext cx="5297488" cy="4784725"/>
          </a:xfrm>
        </p:spPr>
      </p:pic>
      <p:pic>
        <p:nvPicPr>
          <p:cNvPr id="1026" name="Picture 2" descr="C:\Users\Н.И.Перевалова\Documents\Документы по работе\Викторина Чуковский\DSCN23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358900"/>
            <a:ext cx="4686300" cy="463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itchFamily="18" charset="0"/>
              </a:rPr>
              <a:t>                Экспозиция музея 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          « </a:t>
            </a:r>
            <a:r>
              <a:rPr lang="ru-RU" sz="2800" b="1" dirty="0" err="1" smtClean="0">
                <a:latin typeface="Georgia" pitchFamily="18" charset="0"/>
              </a:rPr>
              <a:t>Книжкина</a:t>
            </a:r>
            <a:r>
              <a:rPr lang="ru-RU" sz="2800" b="1" dirty="0" smtClean="0">
                <a:latin typeface="Georgia" pitchFamily="18" charset="0"/>
              </a:rPr>
              <a:t>  больница»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6" name="Рисунок 3" descr="P103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1616075"/>
            <a:ext cx="3992563" cy="4486275"/>
          </a:xfrm>
        </p:spPr>
      </p:pic>
      <p:pic>
        <p:nvPicPr>
          <p:cNvPr id="7" name="Рисунок 5" descr="P10300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1090613"/>
            <a:ext cx="3573462" cy="3030537"/>
          </a:xfrm>
          <a:prstGeom prst="rect">
            <a:avLst/>
          </a:prstGeom>
          <a:noFill/>
        </p:spPr>
      </p:pic>
      <p:pic>
        <p:nvPicPr>
          <p:cNvPr id="8" name="Рисунок 6" descr="P10300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6900" y="3968750"/>
            <a:ext cx="3719513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Georgia" pitchFamily="18" charset="0"/>
              </a:rPr>
              <a:t>    Самостоятельная  деятельность  детей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                       книжная мастерская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4" name="Содержимое 3" descr="P10300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838" y="1457325"/>
            <a:ext cx="4414837" cy="3297238"/>
          </a:xfrm>
        </p:spPr>
      </p:pic>
      <p:pic>
        <p:nvPicPr>
          <p:cNvPr id="5" name="Рисунок 4" descr="P1030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550" y="2682875"/>
            <a:ext cx="4662488" cy="3509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</a:t>
            </a:r>
            <a:r>
              <a:rPr lang="ru-RU" b="1" dirty="0" smtClean="0">
                <a:latin typeface="Georgia" pitchFamily="18" charset="0"/>
              </a:rPr>
              <a:t>Особенности  мини-музея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6246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628775"/>
            <a:ext cx="6840538" cy="4608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Georgia" pitchFamily="18" charset="0"/>
              </a:rPr>
              <a:t>Обобщающий этап  реализации проекта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1438"/>
            <a:ext cx="8686800" cy="4967287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Georgia" pitchFamily="18" charset="0"/>
              </a:rPr>
              <a:t>В результате познавательно-исследовательской деятельности дошкольники , родители и педагоги нашли ответы на интересующие вопросы по музеям. У детей стали формироваться представления об истории музея, многообразии и видах музеев.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Georgia" pitchFamily="18" charset="0"/>
              </a:rPr>
              <a:t> Дети – участники проекта теперь могут ответить на следующие вопросы: «Что такое музей? », «Для чего он нужен ? », «Какие бывают музеи? ».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Georgia" pitchFamily="18" charset="0"/>
              </a:rPr>
              <a:t> В результате работы у родителей и педагогов нашего дошкольного учреждения повысился интерес и к музеям родного города, а на базе мини-музеев , с использованием их коллекций можно проводить занятия по разным видам деятельности;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Georgia" pitchFamily="18" charset="0"/>
              </a:rPr>
              <a:t>Перспектива развития мини-музеев ДОУ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Проведение экскурсий для  района, округа;</a:t>
            </a: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Пополнение коллекций ; экспозиций; выставок;</a:t>
            </a: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Презентация семейных проектов</a:t>
            </a: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 Я поведу тебя в музей…»</a:t>
            </a:r>
          </a:p>
          <a:p>
            <a:pPr marL="514350" indent="-514350"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Прямоугольник 1"/>
          <p:cNvSpPr>
            <a:spLocks noChangeArrowheads="1"/>
          </p:cNvSpPr>
          <p:nvPr/>
        </p:nvSpPr>
        <p:spPr bwMode="auto">
          <a:xfrm>
            <a:off x="971550" y="1052513"/>
            <a:ext cx="72723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Georgia" pitchFamily="18" charset="0"/>
              </a:rPr>
              <a:t> На сегодня можно с уверенностью сказать, что проект Департамента образования « Дети в музее»</a:t>
            </a:r>
          </a:p>
          <a:p>
            <a:r>
              <a:rPr lang="ru-RU" sz="3200">
                <a:latin typeface="Georgia" pitchFamily="18" charset="0"/>
              </a:rPr>
              <a:t>появился не случайно. И мы, взрослые и дети, по-новому стали относиться к традициям, в которых народ сохранил все ценное, что было в прошлом.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6783288" cy="522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          Исполнители  проекта 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7359650" cy="768350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100" b="1" dirty="0" smtClean="0">
                <a:latin typeface="Georgia" pitchFamily="18" charset="0"/>
              </a:rPr>
              <a:t>         </a:t>
            </a:r>
            <a:r>
              <a:rPr lang="ru-RU" sz="41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Воспитатели-ДЕТИ-Родители</a:t>
            </a:r>
            <a:endParaRPr lang="ru-RU" sz="4100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3088" y="2090738"/>
            <a:ext cx="2530475" cy="2603500"/>
          </a:xfrm>
          <a:noFill/>
          <a:ln w="9525">
            <a:noFill/>
          </a:ln>
          <a:effectLst/>
        </p:spPr>
      </p:pic>
      <p:pic>
        <p:nvPicPr>
          <p:cNvPr id="9218" name="Picture 2" descr="C:\Users\Н.И.Перевалова\Desktop\DSCN2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0" y="2541588"/>
            <a:ext cx="1524000" cy="1450975"/>
          </a:xfrm>
          <a:prstGeom prst="rect">
            <a:avLst/>
          </a:prstGeom>
          <a:noFill/>
        </p:spPr>
      </p:pic>
      <p:pic>
        <p:nvPicPr>
          <p:cNvPr id="9219" name="Picture 3" descr="C:\Users\Н.И.Перевалова\Desktop\DSCN21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523875"/>
            <a:ext cx="1457325" cy="1457325"/>
          </a:xfrm>
          <a:prstGeom prst="rect">
            <a:avLst/>
          </a:prstGeom>
          <a:noFill/>
        </p:spPr>
      </p:pic>
      <p:pic>
        <p:nvPicPr>
          <p:cNvPr id="9220" name="Picture 4" descr="C:\Users\Н.И.Перевалова\Desktop\DSCN21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4813" y="523875"/>
            <a:ext cx="1530350" cy="1457325"/>
          </a:xfrm>
          <a:prstGeom prst="rect">
            <a:avLst/>
          </a:prstGeom>
          <a:noFill/>
        </p:spPr>
      </p:pic>
      <p:pic>
        <p:nvPicPr>
          <p:cNvPr id="9221" name="Picture 5" descr="C:\Users\Н.И.Перевалова\Desktop\DSCN214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9500" y="523875"/>
            <a:ext cx="1597025" cy="1457325"/>
          </a:xfrm>
          <a:prstGeom prst="rect">
            <a:avLst/>
          </a:prstGeom>
          <a:noFill/>
        </p:spPr>
      </p:pic>
      <p:pic>
        <p:nvPicPr>
          <p:cNvPr id="9222" name="Picture 6" descr="C:\Users\Н.И.Перевалова\Desktop\DSCN213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61163" y="2609850"/>
            <a:ext cx="1528762" cy="1382713"/>
          </a:xfrm>
          <a:prstGeom prst="rect">
            <a:avLst/>
          </a:prstGeom>
          <a:noFill/>
        </p:spPr>
      </p:pic>
      <p:pic>
        <p:nvPicPr>
          <p:cNvPr id="9223" name="Picture 7" descr="C:\Users\Н.И.Перевалова\Desktop\DSCN220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86550" y="523875"/>
            <a:ext cx="1603375" cy="1524000"/>
          </a:xfrm>
          <a:prstGeom prst="rect">
            <a:avLst/>
          </a:prstGeom>
          <a:noFill/>
        </p:spPr>
      </p:pic>
      <p:pic>
        <p:nvPicPr>
          <p:cNvPr id="9224" name="Picture 8" descr="C:\Users\Н.И.Перевалова\Desktop\IMG_793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44813" y="2541588"/>
            <a:ext cx="1743075" cy="145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rot="10800000">
            <a:off x="317500" y="-622300"/>
            <a:ext cx="8458200" cy="165100"/>
          </a:xfrm>
        </p:spPr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dirty="0" smtClean="0">
                <a:latin typeface="Georgia" pitchFamily="18" charset="0"/>
              </a:rPr>
              <a:t>Спасибо за внимание!     </a:t>
            </a:r>
            <a:endParaRPr lang="ru-RU" sz="4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1268413"/>
            <a:ext cx="7848600" cy="2093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Этапы реализации проекта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«Мини-музеи в детском саду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0113" y="3213100"/>
            <a:ext cx="7127875" cy="1422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Подготовительный этап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Этап реализации проекта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Обобщающий этап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Подготовительный этап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latin typeface="Georgia" pitchFamily="18" charset="0"/>
              </a:rPr>
              <a:t>Изучение методической литературы</a:t>
            </a:r>
          </a:p>
          <a:p>
            <a:r>
              <a:rPr lang="ru-RU" smtClean="0">
                <a:latin typeface="Georgia" pitchFamily="18" charset="0"/>
              </a:rPr>
              <a:t>Выбор названия</a:t>
            </a:r>
          </a:p>
          <a:p>
            <a:r>
              <a:rPr lang="ru-RU" smtClean="0">
                <a:latin typeface="Georgia" pitchFamily="18" charset="0"/>
              </a:rPr>
              <a:t>Выбор места</a:t>
            </a:r>
          </a:p>
          <a:p>
            <a:r>
              <a:rPr lang="ru-RU" smtClean="0">
                <a:latin typeface="Georgia" pitchFamily="18" charset="0"/>
              </a:rPr>
              <a:t>Определение содержания</a:t>
            </a:r>
          </a:p>
          <a:p>
            <a:r>
              <a:rPr lang="ru-RU" smtClean="0">
                <a:latin typeface="Georgia" pitchFamily="18" charset="0"/>
              </a:rPr>
              <a:t>( оборудование, материалы)</a:t>
            </a:r>
          </a:p>
          <a:p>
            <a:r>
              <a:rPr lang="ru-RU" smtClean="0">
                <a:latin typeface="Georgia" pitchFamily="18" charset="0"/>
              </a:rPr>
              <a:t>Планирование проекта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Georgia" pitchFamily="18" charset="0"/>
              </a:rPr>
              <a:t>Этап реализации проекта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Определение материально-технической базы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Заключение договоров с социально-культурными учреждениями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Составление плана экскурсий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Проведение  мастер-классов, конкурсов, круглых столов 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т.д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Основное назначение мини-музея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Georgia" pitchFamily="18" charset="0"/>
              </a:rPr>
              <a:t>Основное назначение  мини-музея в ДОУ - вовлекать детей в активный исследовательский поиск, формировать познавательные потребности и учебную мотивацию. При этом мини-музей в ДОУ способствует полноценному  развитию интегративных качеств воспитанников, так как при организации образовательной работы в музее необходима  организация разных видов детской деятельности и, соответственно, интегрированное решение задач разных образовательных областей.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1713</TotalTime>
  <Words>424</Words>
  <Application>Microsoft Office PowerPoint</Application>
  <PresentationFormat>Экран (4:3)</PresentationFormat>
  <Paragraphs>60</Paragraphs>
  <Slides>50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50</vt:i4>
      </vt:variant>
    </vt:vector>
  </HeadingPairs>
  <TitlesOfParts>
    <vt:vector size="65" baseType="lpstr">
      <vt:lpstr>Franklin Gothic Book</vt:lpstr>
      <vt:lpstr>Arial</vt:lpstr>
      <vt:lpstr>Franklin Gothic Medium</vt:lpstr>
      <vt:lpstr>Wingdings 2</vt:lpstr>
      <vt:lpstr>Calibri</vt:lpstr>
      <vt:lpstr>Georgia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Н.И.Перевалова</dc:creator>
  <cp:lastModifiedBy>User</cp:lastModifiedBy>
  <cp:revision>167</cp:revision>
  <dcterms:created xsi:type="dcterms:W3CDTF">2012-12-09T09:46:43Z</dcterms:created>
  <dcterms:modified xsi:type="dcterms:W3CDTF">2013-02-14T19:57:01Z</dcterms:modified>
</cp:coreProperties>
</file>