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56" r:id="rId4"/>
    <p:sldId id="257" r:id="rId5"/>
    <p:sldId id="262" r:id="rId6"/>
    <p:sldId id="259" r:id="rId7"/>
    <p:sldId id="265" r:id="rId8"/>
    <p:sldId id="258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2400D-0B4F-428D-90EC-EA9ABB8F640A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9A18B-84CB-41A9-8386-E61C67F2D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5AB71-48BB-40F0-B69A-48DA54904072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E5A7A-A3FD-4EAA-A17E-D2CEEB451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2E4DA-7C7D-4118-BE6F-3BA09581EC5A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1EE1A-2489-4DA5-9B02-482B4151B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AF241-9DC5-413A-BB41-11A607862610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28DDA-85B7-4901-A583-65D5C1B7A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44886-7F82-4B14-BA20-02F7C9A713C5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586A-EFC4-412D-BEAA-CB747C70A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EE6A1-D116-4F54-863D-2937AEC03067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83F72-334B-4216-88EE-A66230E599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269DA-E2BF-4959-AB50-6CF561B2F8CF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E7EEF-9446-46C3-ACE6-F20066450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834C6-696D-44E2-8274-A8D160449156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0F375-9F74-4C8D-89AD-E8549F2EA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59029-FA8B-4B75-93B4-FFACD3A60627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8E195-632D-47E5-88FA-EE368672F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904D5-E478-46C2-A15B-4267B52927C7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B8266-ED47-4A57-8BB1-0B088956F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87BD8-DACF-46B6-8380-CE39954E16FA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1347-CDAA-4823-8F92-8E9A48A1F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3CA5B3-FB23-418B-A41E-3DC0C5C3BDA3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F07052-2401-4D8D-9844-B8798C7FC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31" r:id="rId9"/>
    <p:sldLayoutId id="2147483729" r:id="rId10"/>
    <p:sldLayoutId id="21474837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785794"/>
            <a:ext cx="7851648" cy="1714512"/>
          </a:xfrm>
        </p:spPr>
        <p:txBody>
          <a:bodyPr/>
          <a:lstStyle/>
          <a:p>
            <a:pPr algn="ctr">
              <a:defRPr/>
            </a:pPr>
            <a:r>
              <a:rPr lang="ru-RU" sz="5400" dirty="0" smtClean="0">
                <a:latin typeface="+mn-lt"/>
              </a:rPr>
              <a:t>Урок русского языка в 4 «а» классе</a:t>
            </a:r>
            <a:endParaRPr lang="ru-RU" sz="5400" dirty="0">
              <a:latin typeface="+mn-lt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643188"/>
            <a:ext cx="7854950" cy="2071687"/>
          </a:xfrm>
        </p:spPr>
        <p:txBody>
          <a:bodyPr/>
          <a:lstStyle/>
          <a:p>
            <a:pPr marR="0" algn="ctr"/>
            <a:r>
              <a:rPr lang="ru-RU" sz="4400" smtClean="0">
                <a:solidFill>
                  <a:srgbClr val="0B5395"/>
                </a:solidFill>
              </a:rPr>
              <a:t>Правописание глаголов в неопределенной форме </a:t>
            </a:r>
          </a:p>
          <a:p>
            <a:pPr marR="0" algn="ctr"/>
            <a:r>
              <a:rPr lang="ru-RU" sz="4400" smtClean="0">
                <a:solidFill>
                  <a:srgbClr val="0B5395"/>
                </a:solidFill>
              </a:rPr>
              <a:t>и в </a:t>
            </a:r>
            <a:r>
              <a:rPr lang="en-US" sz="4400" smtClean="0">
                <a:solidFill>
                  <a:srgbClr val="0B5395"/>
                </a:solidFill>
                <a:latin typeface="Algerian" pitchFamily="82" charset="0"/>
              </a:rPr>
              <a:t>3</a:t>
            </a:r>
            <a:r>
              <a:rPr lang="ru-RU" sz="4400" smtClean="0">
                <a:solidFill>
                  <a:srgbClr val="0B5395"/>
                </a:solidFill>
              </a:rPr>
              <a:t> лице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3240" y="5000636"/>
            <a:ext cx="550072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bg2">
                    <a:lumMod val="10000"/>
                  </a:schemeClr>
                </a:solidFill>
              </a:rPr>
              <a:t>Кривошапкина Л.А., учитель начальных классов МОБУ СОШ №26 с углубленным изучением отдельных предметов, г.Якутск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8000" b="1" smtClean="0"/>
              <a:t>Учебная 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Доказать друг другу, в каких случаях в глаголах пишется  -</a:t>
            </a:r>
            <a:r>
              <a:rPr lang="ru-RU" sz="5400" dirty="0" err="1" smtClean="0">
                <a:solidFill>
                  <a:schemeClr val="accent1">
                    <a:lumMod val="75000"/>
                  </a:schemeClr>
                </a:solidFill>
              </a:rPr>
              <a:t>тся</a:t>
            </a:r>
            <a:r>
              <a:rPr lang="ru-RU" sz="5400" dirty="0" smtClean="0">
                <a:solidFill>
                  <a:schemeClr val="accent1">
                    <a:lumMod val="75000"/>
                  </a:schemeClr>
                </a:solidFill>
              </a:rPr>
              <a:t>, -</a:t>
            </a:r>
            <a:r>
              <a:rPr lang="ru-RU" sz="5400" dirty="0" err="1" smtClean="0">
                <a:solidFill>
                  <a:schemeClr val="accent1">
                    <a:lumMod val="75000"/>
                  </a:schemeClr>
                </a:solidFill>
              </a:rPr>
              <a:t>ться</a:t>
            </a:r>
            <a:endParaRPr lang="ru-RU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42938"/>
            <a:ext cx="9144000" cy="1428750"/>
          </a:xfrm>
        </p:spPr>
        <p:txBody>
          <a:bodyPr/>
          <a:lstStyle/>
          <a:p>
            <a:pPr marL="514350" marR="0" indent="-514350" algn="ctr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Поставить вопрос к глаголу</a:t>
            </a:r>
          </a:p>
          <a:p>
            <a:pPr marL="514350" marR="0" indent="-514350" algn="ctr" eaLnBrk="1" hangingPunct="1">
              <a:lnSpc>
                <a:spcPct val="90000"/>
              </a:lnSpc>
              <a:buFont typeface="Wingdings 2" pitchFamily="18" charset="2"/>
              <a:buAutoNum type="arabicPeriod"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Глагол отвечает на вопросы: </a:t>
            </a:r>
          </a:p>
          <a:p>
            <a:pPr marL="514350" marR="0" indent="-514350" algn="ctr" eaLnBrk="1" hangingPunct="1">
              <a:lnSpc>
                <a:spcPct val="9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«ЧТО ДЕЛАТЬ?», «ЧТО СДЕЛАТЬ?»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071678"/>
            <a:ext cx="2928958" cy="10001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00760" y="2071678"/>
            <a:ext cx="2928958" cy="10001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3286125" y="2071688"/>
            <a:ext cx="642938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5286376" y="2071687"/>
            <a:ext cx="500062" cy="500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57158" y="3357562"/>
            <a:ext cx="2857520" cy="32861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ПИШЕМ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-ТЬСЯ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улыбат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радоват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</a:t>
            </a:r>
            <a:r>
              <a:rPr lang="ru-RU" sz="28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(что делать?)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072198" y="3357562"/>
            <a:ext cx="2857520" cy="32861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–ТСЯ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Примеры: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улыбается,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радуется,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(что делает?)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500188" y="3143250"/>
            <a:ext cx="357187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358063" y="3143250"/>
            <a:ext cx="357187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500063" y="500063"/>
            <a:ext cx="8229600" cy="16430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1. Поставить вопрос к глаголу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2. Глагол отвечает на вопрос: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«ЧТО ДЕЛАТЬ?», «ЧТО СДЕЛАТЬ?»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071678"/>
            <a:ext cx="2928958" cy="64294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00760" y="2071678"/>
            <a:ext cx="2928958" cy="64294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3000372"/>
            <a:ext cx="2928958" cy="10001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Глагол </a:t>
            </a:r>
            <a:r>
              <a:rPr lang="ru-RU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н.ф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00760" y="3000372"/>
            <a:ext cx="2928958" cy="100013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Глагол 3 л.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4286256"/>
            <a:ext cx="4286280" cy="23574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ПИШЕМ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-ТЬСЯ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улыбат</a:t>
            </a:r>
            <a:r>
              <a:rPr lang="ru-RU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радоват</a:t>
            </a:r>
            <a:r>
              <a:rPr lang="ru-RU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ся,       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</a:t>
            </a:r>
            <a:r>
              <a:rPr lang="ru-RU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4286256"/>
            <a:ext cx="4214842" cy="235745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ПИШЕМ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–ТСЯ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улыбается,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радуется,                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делает?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учится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3357563" y="2071688"/>
            <a:ext cx="57150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143500" y="2071688"/>
            <a:ext cx="642938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трелка вниз 39"/>
          <p:cNvSpPr/>
          <p:nvPr/>
        </p:nvSpPr>
        <p:spPr>
          <a:xfrm>
            <a:off x="7358063" y="4071938"/>
            <a:ext cx="2857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>
            <a:off x="1571625" y="4071938"/>
            <a:ext cx="2857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7358063" y="2786063"/>
            <a:ext cx="2857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1571625" y="2786063"/>
            <a:ext cx="285750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3429000" y="514350"/>
            <a:ext cx="3357563" cy="1162050"/>
          </a:xfrm>
        </p:spPr>
        <p:txBody>
          <a:bodyPr/>
          <a:lstStyle/>
          <a:p>
            <a:pPr algn="ctr">
              <a:defRPr/>
            </a:pPr>
            <a:r>
              <a:rPr lang="ru-RU" sz="6600" b="1" dirty="0" smtClean="0">
                <a:latin typeface="+mn-lt"/>
              </a:rPr>
              <a:t>Схема </a:t>
            </a:r>
            <a:endParaRPr lang="ru-RU" sz="6600" b="1" dirty="0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642938" y="1643063"/>
            <a:ext cx="5929312" cy="4572000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Ставим вопрос к глаголу………</a:t>
            </a:r>
          </a:p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Определить, есть ли «Ь»……..</a:t>
            </a:r>
          </a:p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Есть «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ь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» – пишем его……………</a:t>
            </a:r>
          </a:p>
          <a:p>
            <a:pPr marL="514350" indent="-514350">
              <a:buFont typeface="Wingdings 2" pitchFamily="18" charset="2"/>
              <a:buAutoNum type="arabicParenR"/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Нет «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ь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» – не пишем………………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6429375" y="1676400"/>
            <a:ext cx="2257425" cy="4572000"/>
          </a:xfrm>
        </p:spPr>
        <p:txBody>
          <a:bodyPr/>
          <a:lstStyle/>
          <a:p>
            <a:pPr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?</a:t>
            </a:r>
          </a:p>
          <a:p>
            <a:pPr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3200" dirty="0" err="1" smtClean="0">
                <a:solidFill>
                  <a:schemeClr val="accent1">
                    <a:lumMod val="75000"/>
                  </a:schemeClr>
                </a:solidFill>
              </a:rPr>
              <a:t>ь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»?</a:t>
            </a:r>
          </a:p>
          <a:p>
            <a:pPr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+</a:t>
            </a:r>
          </a:p>
          <a:p>
            <a:pPr>
              <a:defRPr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-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6600" b="1" smtClean="0">
                <a:latin typeface="Times New Roman" pitchFamily="18" charset="0"/>
                <a:cs typeface="Times New Roman" pitchFamily="18" charset="0"/>
              </a:rPr>
              <a:t>Упражнение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1928813"/>
            <a:ext cx="8401050" cy="4395787"/>
          </a:xfrm>
        </p:spPr>
        <p:txBody>
          <a:bodyPr/>
          <a:lstStyle/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Улыбат_ся другу, девочка улыбает_ся;</a:t>
            </a:r>
          </a:p>
          <a:p>
            <a:pPr eaLnBrk="1" hangingPunct="1"/>
            <a:endParaRPr lang="ru-RU" sz="35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Ребенок смеет_ся, громко смеят_ся;</a:t>
            </a:r>
          </a:p>
          <a:p>
            <a:pPr eaLnBrk="1" hangingPunct="1">
              <a:buFont typeface="Wingdings 2" pitchFamily="18" charset="2"/>
              <a:buNone/>
            </a:pPr>
            <a:endParaRPr lang="ru-RU" sz="35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Надеят_ся на лучшее; брат надеет_ся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6600" b="1" smtClean="0">
                <a:latin typeface="Times New Roman" pitchFamily="18" charset="0"/>
                <a:cs typeface="Times New Roman" pitchFamily="18" charset="0"/>
              </a:rPr>
              <a:t>Проверка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285750" y="1928813"/>
            <a:ext cx="8401050" cy="4395787"/>
          </a:xfrm>
        </p:spPr>
        <p:txBody>
          <a:bodyPr/>
          <a:lstStyle/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Улыбаться другу, девочка улыбается;</a:t>
            </a:r>
          </a:p>
          <a:p>
            <a:pPr eaLnBrk="1" hangingPunct="1"/>
            <a:endParaRPr lang="ru-RU" sz="35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Ребенок смеется, громко смеяться;</a:t>
            </a:r>
          </a:p>
          <a:p>
            <a:pPr eaLnBrk="1" hangingPunct="1">
              <a:buFont typeface="Wingdings 2" pitchFamily="18" charset="2"/>
              <a:buNone/>
            </a:pPr>
            <a:endParaRPr lang="ru-RU" sz="35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500" b="1" smtClean="0">
                <a:latin typeface="Times New Roman" pitchFamily="18" charset="0"/>
                <a:cs typeface="Times New Roman" pitchFamily="18" charset="0"/>
              </a:rPr>
              <a:t>Надеяться на лучшее; брат надеется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914400" y="357188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6600" smtClean="0">
                <a:latin typeface="Times New Roman" pitchFamily="18" charset="0"/>
                <a:cs typeface="Times New Roman" pitchFamily="18" charset="0"/>
              </a:rPr>
              <a:t>На уроке я______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857364"/>
            <a:ext cx="5900750" cy="4708230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Узнал(а)…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Понял(а)…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Научился, научилась…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Мне помогал(а)…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Мне мешал(а)…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Оцениваю работу класса…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Благодарю…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75"/>
            <a:ext cx="8229600" cy="4643438"/>
          </a:xfrm>
        </p:spPr>
        <p:txBody>
          <a:bodyPr/>
          <a:lstStyle/>
          <a:p>
            <a:pPr algn="ctr">
              <a:defRPr/>
            </a:pPr>
            <a:r>
              <a:rPr lang="ru-RU" sz="8000" dirty="0" smtClean="0">
                <a:latin typeface="+mn-lt"/>
              </a:rPr>
              <a:t/>
            </a:r>
            <a:br>
              <a:rPr lang="ru-RU" sz="8000" dirty="0" smtClean="0">
                <a:latin typeface="+mn-lt"/>
              </a:rPr>
            </a:br>
            <a:r>
              <a:rPr lang="ru-RU" sz="8000" dirty="0" smtClean="0">
                <a:latin typeface="+mn-lt"/>
              </a:rPr>
              <a:t/>
            </a:r>
            <a:br>
              <a:rPr lang="ru-RU" sz="8000" dirty="0" smtClean="0">
                <a:latin typeface="+mn-lt"/>
              </a:rPr>
            </a:br>
            <a:r>
              <a:rPr lang="ru-RU" sz="8000" dirty="0" smtClean="0">
                <a:latin typeface="+mn-lt"/>
              </a:rPr>
              <a:t/>
            </a:r>
            <a:br>
              <a:rPr lang="ru-RU" sz="8000" dirty="0" smtClean="0">
                <a:latin typeface="+mn-lt"/>
              </a:rPr>
            </a:br>
            <a:r>
              <a:rPr lang="ru-RU" sz="8000" dirty="0" smtClean="0">
                <a:latin typeface="+mn-lt"/>
              </a:rPr>
              <a:t/>
            </a:r>
            <a:br>
              <a:rPr lang="ru-RU" sz="8000" dirty="0" smtClean="0">
                <a:latin typeface="+mn-lt"/>
              </a:rPr>
            </a:br>
            <a:r>
              <a:rPr lang="ru-RU" sz="8000" dirty="0" smtClean="0">
                <a:latin typeface="+mn-lt"/>
              </a:rPr>
              <a:t/>
            </a:r>
            <a:br>
              <a:rPr lang="ru-RU" sz="8000" dirty="0" smtClean="0">
                <a:latin typeface="+mn-lt"/>
              </a:rPr>
            </a:br>
            <a:r>
              <a:rPr lang="ru-RU" sz="8000" b="1" dirty="0" smtClean="0">
                <a:latin typeface="+mn-lt"/>
              </a:rPr>
              <a:t>Спасибо </a:t>
            </a:r>
            <a:br>
              <a:rPr lang="ru-RU" sz="8000" b="1" dirty="0" smtClean="0">
                <a:latin typeface="+mn-lt"/>
              </a:rPr>
            </a:br>
            <a:r>
              <a:rPr lang="ru-RU" sz="8000" b="1" dirty="0" smtClean="0">
                <a:latin typeface="+mn-lt"/>
              </a:rPr>
              <a:t>за работу!</a:t>
            </a:r>
            <a:br>
              <a:rPr lang="ru-RU" sz="8000" b="1" dirty="0" smtClean="0">
                <a:latin typeface="+mn-lt"/>
              </a:rPr>
            </a:br>
            <a:endParaRPr lang="ru-RU" sz="8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250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Algerian</vt:lpstr>
      <vt:lpstr>Times New Roman</vt:lpstr>
      <vt:lpstr>Поток</vt:lpstr>
      <vt:lpstr>Урок русского языка в 4 «а» классе</vt:lpstr>
      <vt:lpstr>Учебная задача</vt:lpstr>
      <vt:lpstr>Слайд 3</vt:lpstr>
      <vt:lpstr>Слайд 4</vt:lpstr>
      <vt:lpstr>Схема </vt:lpstr>
      <vt:lpstr>Упражнение</vt:lpstr>
      <vt:lpstr>Проверка</vt:lpstr>
      <vt:lpstr>На уроке я______</vt:lpstr>
      <vt:lpstr>     Спасибо  за работу!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12</cp:revision>
  <dcterms:created xsi:type="dcterms:W3CDTF">2012-04-23T20:28:43Z</dcterms:created>
  <dcterms:modified xsi:type="dcterms:W3CDTF">2013-02-28T21:01:38Z</dcterms:modified>
</cp:coreProperties>
</file>