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88" r:id="rId3"/>
    <p:sldId id="289" r:id="rId4"/>
    <p:sldId id="290" r:id="rId5"/>
    <p:sldId id="284" r:id="rId6"/>
    <p:sldId id="285" r:id="rId7"/>
    <p:sldId id="291" r:id="rId8"/>
    <p:sldId id="267" r:id="rId9"/>
    <p:sldId id="270" r:id="rId10"/>
    <p:sldId id="271" r:id="rId11"/>
    <p:sldId id="272" r:id="rId12"/>
    <p:sldId id="268" r:id="rId13"/>
    <p:sldId id="274" r:id="rId14"/>
    <p:sldId id="275" r:id="rId15"/>
    <p:sldId id="276" r:id="rId16"/>
    <p:sldId id="277" r:id="rId17"/>
    <p:sldId id="263" r:id="rId18"/>
    <p:sldId id="260" r:id="rId19"/>
    <p:sldId id="264" r:id="rId20"/>
    <p:sldId id="259" r:id="rId21"/>
    <p:sldId id="278" r:id="rId22"/>
    <p:sldId id="280" r:id="rId23"/>
    <p:sldId id="262" r:id="rId24"/>
    <p:sldId id="261" r:id="rId25"/>
    <p:sldId id="292" r:id="rId26"/>
    <p:sldId id="258" r:id="rId27"/>
    <p:sldId id="273" r:id="rId28"/>
    <p:sldId id="265" r:id="rId29"/>
    <p:sldId id="266" r:id="rId30"/>
    <p:sldId id="269" r:id="rId31"/>
    <p:sldId id="293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A6F8F8"/>
    <a:srgbClr val="33CCFF"/>
    <a:srgbClr val="FFCC99"/>
    <a:srgbClr val="FF5050"/>
    <a:srgbClr val="FF0066"/>
    <a:srgbClr val="99CCFF"/>
    <a:srgbClr val="F2F2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7" autoAdjust="0"/>
    <p:restoredTop sz="93081" autoAdjust="0"/>
  </p:normalViewPr>
  <p:slideViewPr>
    <p:cSldViewPr>
      <p:cViewPr varScale="1">
        <p:scale>
          <a:sx n="64" d="100"/>
          <a:sy n="64" d="100"/>
        </p:scale>
        <p:origin x="-8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1C7320-8D56-45EE-B324-6B07E2CBECE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CA2E8FC5-9EAA-4612-94EB-00C2DE56419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КПД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</a:t>
          </a:r>
          <a:r>
            <a:rPr kumimoji="0" lang="ru-RU" sz="66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тепловых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двигателей</a:t>
          </a:r>
        </a:p>
      </dgm:t>
    </dgm:pt>
    <dgm:pt modelId="{8E217F70-11C6-4F31-B03C-C2BF17CDD2AA}" type="parTrans" cxnId="{D91EB181-CDDC-4B79-B732-A1AF3DE8AD80}">
      <dgm:prSet/>
      <dgm:spPr/>
      <dgm:t>
        <a:bodyPr/>
        <a:lstStyle/>
        <a:p>
          <a:endParaRPr lang="ru-RU"/>
        </a:p>
      </dgm:t>
    </dgm:pt>
    <dgm:pt modelId="{68D4A1B8-8BC7-40E7-A876-CCA63A08E9E2}" type="sibTrans" cxnId="{D91EB181-CDDC-4B79-B732-A1AF3DE8AD80}">
      <dgm:prSet/>
      <dgm:spPr/>
      <dgm:t>
        <a:bodyPr/>
        <a:lstStyle/>
        <a:p>
          <a:endParaRPr lang="ru-RU"/>
        </a:p>
      </dgm:t>
    </dgm:pt>
    <dgm:pt modelId="{2179452C-4DDC-42FD-BBAF-5DEAEA81E8B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Паровая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Машина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  <a:cs typeface="Arial" charset="0"/>
            </a:rPr>
            <a:t>η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  <a:cs typeface="Arial" charset="0"/>
            </a:rPr>
            <a:t> = 15%)</a:t>
          </a:r>
          <a:endParaRPr kumimoji="0" lang="el-GR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gm:t>
    </dgm:pt>
    <dgm:pt modelId="{B86AFA31-01D5-43C5-B313-979B727FA134}" type="parTrans" cxnId="{1ED67284-3D3A-44D8-98A4-56D4304D6EB0}">
      <dgm:prSet/>
      <dgm:spPr/>
      <dgm:t>
        <a:bodyPr/>
        <a:lstStyle/>
        <a:p>
          <a:endParaRPr lang="ru-RU"/>
        </a:p>
      </dgm:t>
    </dgm:pt>
    <dgm:pt modelId="{CB2D8292-F47C-456F-BE89-03717AF51715}" type="sibTrans" cxnId="{1ED67284-3D3A-44D8-98A4-56D4304D6EB0}">
      <dgm:prSet/>
      <dgm:spPr/>
      <dgm:t>
        <a:bodyPr/>
        <a:lstStyle/>
        <a:p>
          <a:endParaRPr lang="ru-RU"/>
        </a:p>
      </dgm:t>
    </dgm:pt>
    <dgm:pt modelId="{8ED97C32-03DD-4134-AAAF-498ED9409FB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ДВС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40%-50%)</a:t>
          </a:r>
          <a:endParaRPr kumimoji="0" lang="el-GR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gm:t>
    </dgm:pt>
    <dgm:pt modelId="{56FCB93E-B0D4-4B92-9F9E-4CEA103A1254}" type="parTrans" cxnId="{B8288D60-7945-4328-A7D9-0FFE9C30E2DA}">
      <dgm:prSet/>
      <dgm:spPr/>
      <dgm:t>
        <a:bodyPr/>
        <a:lstStyle/>
        <a:p>
          <a:endParaRPr lang="ru-RU"/>
        </a:p>
      </dgm:t>
    </dgm:pt>
    <dgm:pt modelId="{1D4E8F6C-59E3-4E54-A82F-3099AF389817}" type="sibTrans" cxnId="{B8288D60-7945-4328-A7D9-0FFE9C30E2DA}">
      <dgm:prSet/>
      <dgm:spPr/>
      <dgm:t>
        <a:bodyPr/>
        <a:lstStyle/>
        <a:p>
          <a:endParaRPr lang="ru-RU"/>
        </a:p>
      </dgm:t>
    </dgm:pt>
    <dgm:pt modelId="{EFC1C3BA-101D-49BF-A777-1D0E14E882A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Газовая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Турбина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45%-50%)</a:t>
          </a:r>
          <a:endParaRPr kumimoji="0" lang="el-GR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gm:t>
    </dgm:pt>
    <dgm:pt modelId="{E8A5B324-20FD-44ED-AEA7-6A0C41C75326}" type="parTrans" cxnId="{EACADFEF-164A-4703-BDC5-49A876E30F66}">
      <dgm:prSet/>
      <dgm:spPr/>
      <dgm:t>
        <a:bodyPr/>
        <a:lstStyle/>
        <a:p>
          <a:endParaRPr lang="ru-RU"/>
        </a:p>
      </dgm:t>
    </dgm:pt>
    <dgm:pt modelId="{7C46A4DD-E7F8-4B31-9C40-75A44320CA22}" type="sibTrans" cxnId="{EACADFEF-164A-4703-BDC5-49A876E30F66}">
      <dgm:prSet/>
      <dgm:spPr/>
      <dgm:t>
        <a:bodyPr/>
        <a:lstStyle/>
        <a:p>
          <a:endParaRPr lang="ru-RU"/>
        </a:p>
      </dgm:t>
    </dgm:pt>
    <dgm:pt modelId="{5942A3A5-7F33-4A3B-A9D9-60F5FC226A0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Паровая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Турбина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30%)</a:t>
          </a:r>
          <a:endParaRPr kumimoji="0" lang="el-GR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gm:t>
    </dgm:pt>
    <dgm:pt modelId="{B6506F98-419E-4010-BA0E-61AB4B42E546}" type="parTrans" cxnId="{7087AE31-6E17-496F-A55A-2E048ABE66C8}">
      <dgm:prSet/>
      <dgm:spPr/>
      <dgm:t>
        <a:bodyPr/>
        <a:lstStyle/>
        <a:p>
          <a:endParaRPr lang="ru-RU"/>
        </a:p>
      </dgm:t>
    </dgm:pt>
    <dgm:pt modelId="{DCA74AED-3D03-4899-81D8-845AA2471B53}" type="sibTrans" cxnId="{7087AE31-6E17-496F-A55A-2E048ABE66C8}">
      <dgm:prSet/>
      <dgm:spPr/>
      <dgm:t>
        <a:bodyPr/>
        <a:lstStyle/>
        <a:p>
          <a:endParaRPr lang="ru-RU"/>
        </a:p>
      </dgm:t>
    </dgm:pt>
    <dgm:pt modelId="{AB794CBE-0688-4CC0-97EC-18937E9C8E4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Реактивный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Двигатель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60%-70%)</a:t>
          </a:r>
          <a:endParaRPr kumimoji="0" lang="el-GR" b="1" i="0" u="none" strike="noStrike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rgbClr val="0066FF"/>
            </a:solidFill>
            <a:effectLst/>
            <a:latin typeface="Arial" charset="0"/>
          </a:endParaRPr>
        </a:p>
      </dgm:t>
    </dgm:pt>
    <dgm:pt modelId="{738998FD-E099-47D8-997D-89969B8CA64B}" type="parTrans" cxnId="{12A9FD25-0280-4212-B858-59ECF94E0369}">
      <dgm:prSet/>
      <dgm:spPr/>
      <dgm:t>
        <a:bodyPr/>
        <a:lstStyle/>
        <a:p>
          <a:endParaRPr lang="ru-RU"/>
        </a:p>
      </dgm:t>
    </dgm:pt>
    <dgm:pt modelId="{89C753CD-3ADC-4A08-9986-0BFB5C17FC26}" type="sibTrans" cxnId="{12A9FD25-0280-4212-B858-59ECF94E0369}">
      <dgm:prSet/>
      <dgm:spPr/>
      <dgm:t>
        <a:bodyPr/>
        <a:lstStyle/>
        <a:p>
          <a:endParaRPr lang="ru-RU"/>
        </a:p>
      </dgm:t>
    </dgm:pt>
    <dgm:pt modelId="{90054E0E-1203-4629-9F04-6580DBF6D811}" type="pres">
      <dgm:prSet presAssocID="{601C7320-8D56-45EE-B324-6B07E2CBECE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7E0C9C1-C2A2-4E47-86B2-E719472766CE}" type="pres">
      <dgm:prSet presAssocID="{CA2E8FC5-9EAA-4612-94EB-00C2DE56419D}" presName="hierRoot1" presStyleCnt="0">
        <dgm:presLayoutVars>
          <dgm:hierBranch/>
        </dgm:presLayoutVars>
      </dgm:prSet>
      <dgm:spPr/>
    </dgm:pt>
    <dgm:pt modelId="{B9DF96A5-FD5E-417A-8C30-653F23C8EC30}" type="pres">
      <dgm:prSet presAssocID="{CA2E8FC5-9EAA-4612-94EB-00C2DE56419D}" presName="rootComposite1" presStyleCnt="0"/>
      <dgm:spPr/>
    </dgm:pt>
    <dgm:pt modelId="{29B0BB7C-7C7A-49E9-97F0-B21220E66ED1}" type="pres">
      <dgm:prSet presAssocID="{CA2E8FC5-9EAA-4612-94EB-00C2DE56419D}" presName="rootText1" presStyleLbl="node0" presStyleIdx="0" presStyleCnt="1" custScaleX="408804" custScaleY="3952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DBD8D-84EE-4792-9DD2-E4E58F7D8531}" type="pres">
      <dgm:prSet presAssocID="{CA2E8FC5-9EAA-4612-94EB-00C2DE56419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8DEB36F-6976-4718-A539-43DBD0863468}" type="pres">
      <dgm:prSet presAssocID="{CA2E8FC5-9EAA-4612-94EB-00C2DE56419D}" presName="hierChild2" presStyleCnt="0"/>
      <dgm:spPr/>
    </dgm:pt>
    <dgm:pt modelId="{99755BF3-729D-4333-A78C-43B07F3C7649}" type="pres">
      <dgm:prSet presAssocID="{B86AFA31-01D5-43C5-B313-979B727FA134}" presName="Name35" presStyleLbl="parChTrans1D2" presStyleIdx="0" presStyleCnt="5"/>
      <dgm:spPr/>
      <dgm:t>
        <a:bodyPr/>
        <a:lstStyle/>
        <a:p>
          <a:endParaRPr lang="ru-RU"/>
        </a:p>
      </dgm:t>
    </dgm:pt>
    <dgm:pt modelId="{2B25955C-5E45-4124-953B-CFC19F88DD4A}" type="pres">
      <dgm:prSet presAssocID="{2179452C-4DDC-42FD-BBAF-5DEAEA81E8B3}" presName="hierRoot2" presStyleCnt="0">
        <dgm:presLayoutVars>
          <dgm:hierBranch/>
        </dgm:presLayoutVars>
      </dgm:prSet>
      <dgm:spPr/>
    </dgm:pt>
    <dgm:pt modelId="{2AF3552A-A3F2-4CC4-8FAD-FD82D6BCBC43}" type="pres">
      <dgm:prSet presAssocID="{2179452C-4DDC-42FD-BBAF-5DEAEA81E8B3}" presName="rootComposite" presStyleCnt="0"/>
      <dgm:spPr/>
    </dgm:pt>
    <dgm:pt modelId="{3A444203-7CC2-4572-968A-E887F31F1CE4}" type="pres">
      <dgm:prSet presAssocID="{2179452C-4DDC-42FD-BBAF-5DEAEA81E8B3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7EDF2C-B0A4-4D33-9BD6-CE2CDF9FC4BF}" type="pres">
      <dgm:prSet presAssocID="{2179452C-4DDC-42FD-BBAF-5DEAEA81E8B3}" presName="rootConnector" presStyleLbl="node2" presStyleIdx="0" presStyleCnt="5"/>
      <dgm:spPr/>
      <dgm:t>
        <a:bodyPr/>
        <a:lstStyle/>
        <a:p>
          <a:endParaRPr lang="ru-RU"/>
        </a:p>
      </dgm:t>
    </dgm:pt>
    <dgm:pt modelId="{3FB0A641-6072-4A72-AFB0-59889620928F}" type="pres">
      <dgm:prSet presAssocID="{2179452C-4DDC-42FD-BBAF-5DEAEA81E8B3}" presName="hierChild4" presStyleCnt="0"/>
      <dgm:spPr/>
    </dgm:pt>
    <dgm:pt modelId="{B77EE4BF-1ADA-4128-B18A-6E4F963D4E0D}" type="pres">
      <dgm:prSet presAssocID="{2179452C-4DDC-42FD-BBAF-5DEAEA81E8B3}" presName="hierChild5" presStyleCnt="0"/>
      <dgm:spPr/>
    </dgm:pt>
    <dgm:pt modelId="{CDFE7476-DB38-40CB-8650-496357540626}" type="pres">
      <dgm:prSet presAssocID="{56FCB93E-B0D4-4B92-9F9E-4CEA103A1254}" presName="Name35" presStyleLbl="parChTrans1D2" presStyleIdx="1" presStyleCnt="5"/>
      <dgm:spPr/>
      <dgm:t>
        <a:bodyPr/>
        <a:lstStyle/>
        <a:p>
          <a:endParaRPr lang="ru-RU"/>
        </a:p>
      </dgm:t>
    </dgm:pt>
    <dgm:pt modelId="{2C1874A9-D058-44F4-B503-B2E60490272E}" type="pres">
      <dgm:prSet presAssocID="{8ED97C32-03DD-4134-AAAF-498ED9409FB6}" presName="hierRoot2" presStyleCnt="0">
        <dgm:presLayoutVars>
          <dgm:hierBranch/>
        </dgm:presLayoutVars>
      </dgm:prSet>
      <dgm:spPr/>
    </dgm:pt>
    <dgm:pt modelId="{14DA2115-C02D-4F60-BD86-0CABEBA16429}" type="pres">
      <dgm:prSet presAssocID="{8ED97C32-03DD-4134-AAAF-498ED9409FB6}" presName="rootComposite" presStyleCnt="0"/>
      <dgm:spPr/>
    </dgm:pt>
    <dgm:pt modelId="{F0390BD0-4C90-4DEA-9FFB-5E6D5EAE0CF8}" type="pres">
      <dgm:prSet presAssocID="{8ED97C32-03DD-4134-AAAF-498ED9409FB6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C23710-45A6-493D-8C57-AECD014F36EF}" type="pres">
      <dgm:prSet presAssocID="{8ED97C32-03DD-4134-AAAF-498ED9409FB6}" presName="rootConnector" presStyleLbl="node2" presStyleIdx="1" presStyleCnt="5"/>
      <dgm:spPr/>
      <dgm:t>
        <a:bodyPr/>
        <a:lstStyle/>
        <a:p>
          <a:endParaRPr lang="ru-RU"/>
        </a:p>
      </dgm:t>
    </dgm:pt>
    <dgm:pt modelId="{CA5AF29D-E088-411E-B133-27CF3A792D80}" type="pres">
      <dgm:prSet presAssocID="{8ED97C32-03DD-4134-AAAF-498ED9409FB6}" presName="hierChild4" presStyleCnt="0"/>
      <dgm:spPr/>
    </dgm:pt>
    <dgm:pt modelId="{86D041AE-30BA-41C7-AE80-322420A520C6}" type="pres">
      <dgm:prSet presAssocID="{8ED97C32-03DD-4134-AAAF-498ED9409FB6}" presName="hierChild5" presStyleCnt="0"/>
      <dgm:spPr/>
    </dgm:pt>
    <dgm:pt modelId="{10DA37A6-01C8-4B70-83A8-3FFC1FED9D72}" type="pres">
      <dgm:prSet presAssocID="{E8A5B324-20FD-44ED-AEA7-6A0C41C75326}" presName="Name35" presStyleLbl="parChTrans1D2" presStyleIdx="2" presStyleCnt="5"/>
      <dgm:spPr/>
      <dgm:t>
        <a:bodyPr/>
        <a:lstStyle/>
        <a:p>
          <a:endParaRPr lang="ru-RU"/>
        </a:p>
      </dgm:t>
    </dgm:pt>
    <dgm:pt modelId="{919E170B-92ED-4CFC-9DE9-6476AB965A11}" type="pres">
      <dgm:prSet presAssocID="{EFC1C3BA-101D-49BF-A777-1D0E14E882AC}" presName="hierRoot2" presStyleCnt="0">
        <dgm:presLayoutVars>
          <dgm:hierBranch/>
        </dgm:presLayoutVars>
      </dgm:prSet>
      <dgm:spPr/>
    </dgm:pt>
    <dgm:pt modelId="{01FB2C36-0BCF-4DE1-A48E-66B0DC056188}" type="pres">
      <dgm:prSet presAssocID="{EFC1C3BA-101D-49BF-A777-1D0E14E882AC}" presName="rootComposite" presStyleCnt="0"/>
      <dgm:spPr/>
    </dgm:pt>
    <dgm:pt modelId="{135A26CF-F18C-4493-83AB-761B4BE4CE88}" type="pres">
      <dgm:prSet presAssocID="{EFC1C3BA-101D-49BF-A777-1D0E14E882AC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D65E43-1248-48BC-B8F5-DEE4BDB49B0E}" type="pres">
      <dgm:prSet presAssocID="{EFC1C3BA-101D-49BF-A777-1D0E14E882AC}" presName="rootConnector" presStyleLbl="node2" presStyleIdx="2" presStyleCnt="5"/>
      <dgm:spPr/>
      <dgm:t>
        <a:bodyPr/>
        <a:lstStyle/>
        <a:p>
          <a:endParaRPr lang="ru-RU"/>
        </a:p>
      </dgm:t>
    </dgm:pt>
    <dgm:pt modelId="{E9D499F7-760A-4D1B-AD66-240F165EAC4E}" type="pres">
      <dgm:prSet presAssocID="{EFC1C3BA-101D-49BF-A777-1D0E14E882AC}" presName="hierChild4" presStyleCnt="0"/>
      <dgm:spPr/>
    </dgm:pt>
    <dgm:pt modelId="{6654C35B-FEC5-4D71-BEFA-5807E66B6C46}" type="pres">
      <dgm:prSet presAssocID="{EFC1C3BA-101D-49BF-A777-1D0E14E882AC}" presName="hierChild5" presStyleCnt="0"/>
      <dgm:spPr/>
    </dgm:pt>
    <dgm:pt modelId="{66859FC5-4210-44AD-A27E-06662FC65CA7}" type="pres">
      <dgm:prSet presAssocID="{B6506F98-419E-4010-BA0E-61AB4B42E546}" presName="Name35" presStyleLbl="parChTrans1D2" presStyleIdx="3" presStyleCnt="5"/>
      <dgm:spPr/>
      <dgm:t>
        <a:bodyPr/>
        <a:lstStyle/>
        <a:p>
          <a:endParaRPr lang="ru-RU"/>
        </a:p>
      </dgm:t>
    </dgm:pt>
    <dgm:pt modelId="{D084E87E-CCBF-4CC8-976E-8140A4F9966C}" type="pres">
      <dgm:prSet presAssocID="{5942A3A5-7F33-4A3B-A9D9-60F5FC226A04}" presName="hierRoot2" presStyleCnt="0">
        <dgm:presLayoutVars>
          <dgm:hierBranch/>
        </dgm:presLayoutVars>
      </dgm:prSet>
      <dgm:spPr/>
    </dgm:pt>
    <dgm:pt modelId="{0821DBA5-1B7F-4825-9221-0023A40F3962}" type="pres">
      <dgm:prSet presAssocID="{5942A3A5-7F33-4A3B-A9D9-60F5FC226A04}" presName="rootComposite" presStyleCnt="0"/>
      <dgm:spPr/>
    </dgm:pt>
    <dgm:pt modelId="{5FB02691-0DC1-45A1-B835-17B86D82FF94}" type="pres">
      <dgm:prSet presAssocID="{5942A3A5-7F33-4A3B-A9D9-60F5FC226A04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BE4619-14BC-4816-B0A9-3C0E76238E01}" type="pres">
      <dgm:prSet presAssocID="{5942A3A5-7F33-4A3B-A9D9-60F5FC226A04}" presName="rootConnector" presStyleLbl="node2" presStyleIdx="3" presStyleCnt="5"/>
      <dgm:spPr/>
      <dgm:t>
        <a:bodyPr/>
        <a:lstStyle/>
        <a:p>
          <a:endParaRPr lang="ru-RU"/>
        </a:p>
      </dgm:t>
    </dgm:pt>
    <dgm:pt modelId="{E38A50FB-D129-4FEE-B156-AE3E9C707C3F}" type="pres">
      <dgm:prSet presAssocID="{5942A3A5-7F33-4A3B-A9D9-60F5FC226A04}" presName="hierChild4" presStyleCnt="0"/>
      <dgm:spPr/>
    </dgm:pt>
    <dgm:pt modelId="{82BE37D8-2CAE-4C5C-85F3-7134BAF7E4EB}" type="pres">
      <dgm:prSet presAssocID="{5942A3A5-7F33-4A3B-A9D9-60F5FC226A04}" presName="hierChild5" presStyleCnt="0"/>
      <dgm:spPr/>
    </dgm:pt>
    <dgm:pt modelId="{FFB455F4-E5A2-4F7F-AF48-16359AD39C58}" type="pres">
      <dgm:prSet presAssocID="{738998FD-E099-47D8-997D-89969B8CA64B}" presName="Name35" presStyleLbl="parChTrans1D2" presStyleIdx="4" presStyleCnt="5"/>
      <dgm:spPr/>
      <dgm:t>
        <a:bodyPr/>
        <a:lstStyle/>
        <a:p>
          <a:endParaRPr lang="ru-RU"/>
        </a:p>
      </dgm:t>
    </dgm:pt>
    <dgm:pt modelId="{E760D461-7910-448B-8BF6-2967763EFBEF}" type="pres">
      <dgm:prSet presAssocID="{AB794CBE-0688-4CC0-97EC-18937E9C8E4E}" presName="hierRoot2" presStyleCnt="0">
        <dgm:presLayoutVars>
          <dgm:hierBranch/>
        </dgm:presLayoutVars>
      </dgm:prSet>
      <dgm:spPr/>
    </dgm:pt>
    <dgm:pt modelId="{AE826E5F-85BE-45A3-99E2-E5C70937EE70}" type="pres">
      <dgm:prSet presAssocID="{AB794CBE-0688-4CC0-97EC-18937E9C8E4E}" presName="rootComposite" presStyleCnt="0"/>
      <dgm:spPr/>
    </dgm:pt>
    <dgm:pt modelId="{9D5FAE32-11CE-48DC-90B5-E61849E774AD}" type="pres">
      <dgm:prSet presAssocID="{AB794CBE-0688-4CC0-97EC-18937E9C8E4E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AA0F80-09DF-44BF-A290-7EB6597DD9B3}" type="pres">
      <dgm:prSet presAssocID="{AB794CBE-0688-4CC0-97EC-18937E9C8E4E}" presName="rootConnector" presStyleLbl="node2" presStyleIdx="4" presStyleCnt="5"/>
      <dgm:spPr/>
      <dgm:t>
        <a:bodyPr/>
        <a:lstStyle/>
        <a:p>
          <a:endParaRPr lang="ru-RU"/>
        </a:p>
      </dgm:t>
    </dgm:pt>
    <dgm:pt modelId="{E81B7E27-0FBF-4828-A2C5-6498BE3C9F46}" type="pres">
      <dgm:prSet presAssocID="{AB794CBE-0688-4CC0-97EC-18937E9C8E4E}" presName="hierChild4" presStyleCnt="0"/>
      <dgm:spPr/>
    </dgm:pt>
    <dgm:pt modelId="{A4760BC2-C7FF-4624-9BB7-DFC5926E37D9}" type="pres">
      <dgm:prSet presAssocID="{AB794CBE-0688-4CC0-97EC-18937E9C8E4E}" presName="hierChild5" presStyleCnt="0"/>
      <dgm:spPr/>
    </dgm:pt>
    <dgm:pt modelId="{AF3A28BC-9686-4D8A-ABF4-0919655ABB4B}" type="pres">
      <dgm:prSet presAssocID="{CA2E8FC5-9EAA-4612-94EB-00C2DE56419D}" presName="hierChild3" presStyleCnt="0"/>
      <dgm:spPr/>
    </dgm:pt>
  </dgm:ptLst>
  <dgm:cxnLst>
    <dgm:cxn modelId="{2DEF3E4D-C005-47B4-A1A5-2B2886010F98}" type="presOf" srcId="{5942A3A5-7F33-4A3B-A9D9-60F5FC226A04}" destId="{09BE4619-14BC-4816-B0A9-3C0E76238E01}" srcOrd="1" destOrd="0" presId="urn:microsoft.com/office/officeart/2005/8/layout/orgChart1"/>
    <dgm:cxn modelId="{839CA3FF-5751-4CFB-8051-D834464168B6}" type="presOf" srcId="{601C7320-8D56-45EE-B324-6B07E2CBECE4}" destId="{90054E0E-1203-4629-9F04-6580DBF6D811}" srcOrd="0" destOrd="0" presId="urn:microsoft.com/office/officeart/2005/8/layout/orgChart1"/>
    <dgm:cxn modelId="{CAD565B6-F8BD-41D7-8337-0E31DC5AC831}" type="presOf" srcId="{8ED97C32-03DD-4134-AAAF-498ED9409FB6}" destId="{E8C23710-45A6-493D-8C57-AECD014F36EF}" srcOrd="1" destOrd="0" presId="urn:microsoft.com/office/officeart/2005/8/layout/orgChart1"/>
    <dgm:cxn modelId="{A2345A83-D124-4218-9382-94A23DE08395}" type="presOf" srcId="{AB794CBE-0688-4CC0-97EC-18937E9C8E4E}" destId="{9D5FAE32-11CE-48DC-90B5-E61849E774AD}" srcOrd="0" destOrd="0" presId="urn:microsoft.com/office/officeart/2005/8/layout/orgChart1"/>
    <dgm:cxn modelId="{3E0A0BE4-AD93-45FB-8095-CCAAE3D5F6C4}" type="presOf" srcId="{B86AFA31-01D5-43C5-B313-979B727FA134}" destId="{99755BF3-729D-4333-A78C-43B07F3C7649}" srcOrd="0" destOrd="0" presId="urn:microsoft.com/office/officeart/2005/8/layout/orgChart1"/>
    <dgm:cxn modelId="{EACADFEF-164A-4703-BDC5-49A876E30F66}" srcId="{CA2E8FC5-9EAA-4612-94EB-00C2DE56419D}" destId="{EFC1C3BA-101D-49BF-A777-1D0E14E882AC}" srcOrd="2" destOrd="0" parTransId="{E8A5B324-20FD-44ED-AEA7-6A0C41C75326}" sibTransId="{7C46A4DD-E7F8-4B31-9C40-75A44320CA22}"/>
    <dgm:cxn modelId="{B8288D60-7945-4328-A7D9-0FFE9C30E2DA}" srcId="{CA2E8FC5-9EAA-4612-94EB-00C2DE56419D}" destId="{8ED97C32-03DD-4134-AAAF-498ED9409FB6}" srcOrd="1" destOrd="0" parTransId="{56FCB93E-B0D4-4B92-9F9E-4CEA103A1254}" sibTransId="{1D4E8F6C-59E3-4E54-A82F-3099AF389817}"/>
    <dgm:cxn modelId="{BC60BD78-B7BF-4FB8-ADB5-4253A71866FB}" type="presOf" srcId="{EFC1C3BA-101D-49BF-A777-1D0E14E882AC}" destId="{F8D65E43-1248-48BC-B8F5-DEE4BDB49B0E}" srcOrd="1" destOrd="0" presId="urn:microsoft.com/office/officeart/2005/8/layout/orgChart1"/>
    <dgm:cxn modelId="{12A9FD25-0280-4212-B858-59ECF94E0369}" srcId="{CA2E8FC5-9EAA-4612-94EB-00C2DE56419D}" destId="{AB794CBE-0688-4CC0-97EC-18937E9C8E4E}" srcOrd="4" destOrd="0" parTransId="{738998FD-E099-47D8-997D-89969B8CA64B}" sibTransId="{89C753CD-3ADC-4A08-9986-0BFB5C17FC26}"/>
    <dgm:cxn modelId="{42EA4CCA-639A-481F-B830-4433CBA92C19}" type="presOf" srcId="{EFC1C3BA-101D-49BF-A777-1D0E14E882AC}" destId="{135A26CF-F18C-4493-83AB-761B4BE4CE88}" srcOrd="0" destOrd="0" presId="urn:microsoft.com/office/officeart/2005/8/layout/orgChart1"/>
    <dgm:cxn modelId="{75B78322-F042-4E23-ACA0-9E9289512396}" type="presOf" srcId="{56FCB93E-B0D4-4B92-9F9E-4CEA103A1254}" destId="{CDFE7476-DB38-40CB-8650-496357540626}" srcOrd="0" destOrd="0" presId="urn:microsoft.com/office/officeart/2005/8/layout/orgChart1"/>
    <dgm:cxn modelId="{F02475BD-3AD0-4CEC-A305-16311544395C}" type="presOf" srcId="{E8A5B324-20FD-44ED-AEA7-6A0C41C75326}" destId="{10DA37A6-01C8-4B70-83A8-3FFC1FED9D72}" srcOrd="0" destOrd="0" presId="urn:microsoft.com/office/officeart/2005/8/layout/orgChart1"/>
    <dgm:cxn modelId="{7087AE31-6E17-496F-A55A-2E048ABE66C8}" srcId="{CA2E8FC5-9EAA-4612-94EB-00C2DE56419D}" destId="{5942A3A5-7F33-4A3B-A9D9-60F5FC226A04}" srcOrd="3" destOrd="0" parTransId="{B6506F98-419E-4010-BA0E-61AB4B42E546}" sibTransId="{DCA74AED-3D03-4899-81D8-845AA2471B53}"/>
    <dgm:cxn modelId="{73A25914-8B14-4C5E-8A90-3043B3C22585}" type="presOf" srcId="{2179452C-4DDC-42FD-BBAF-5DEAEA81E8B3}" destId="{3A444203-7CC2-4572-968A-E887F31F1CE4}" srcOrd="0" destOrd="0" presId="urn:microsoft.com/office/officeart/2005/8/layout/orgChart1"/>
    <dgm:cxn modelId="{4122E987-52B8-45C6-A9AE-63135823D73D}" type="presOf" srcId="{738998FD-E099-47D8-997D-89969B8CA64B}" destId="{FFB455F4-E5A2-4F7F-AF48-16359AD39C58}" srcOrd="0" destOrd="0" presId="urn:microsoft.com/office/officeart/2005/8/layout/orgChart1"/>
    <dgm:cxn modelId="{1ED67284-3D3A-44D8-98A4-56D4304D6EB0}" srcId="{CA2E8FC5-9EAA-4612-94EB-00C2DE56419D}" destId="{2179452C-4DDC-42FD-BBAF-5DEAEA81E8B3}" srcOrd="0" destOrd="0" parTransId="{B86AFA31-01D5-43C5-B313-979B727FA134}" sibTransId="{CB2D8292-F47C-456F-BE89-03717AF51715}"/>
    <dgm:cxn modelId="{D83B9D7E-7E4C-45F9-A5C8-7F0CA515F295}" type="presOf" srcId="{CA2E8FC5-9EAA-4612-94EB-00C2DE56419D}" destId="{29B0BB7C-7C7A-49E9-97F0-B21220E66ED1}" srcOrd="0" destOrd="0" presId="urn:microsoft.com/office/officeart/2005/8/layout/orgChart1"/>
    <dgm:cxn modelId="{5F7B528D-FBFB-49DA-A35B-D7A5C1A55067}" type="presOf" srcId="{2179452C-4DDC-42FD-BBAF-5DEAEA81E8B3}" destId="{0D7EDF2C-B0A4-4D33-9BD6-CE2CDF9FC4BF}" srcOrd="1" destOrd="0" presId="urn:microsoft.com/office/officeart/2005/8/layout/orgChart1"/>
    <dgm:cxn modelId="{D91EB181-CDDC-4B79-B732-A1AF3DE8AD80}" srcId="{601C7320-8D56-45EE-B324-6B07E2CBECE4}" destId="{CA2E8FC5-9EAA-4612-94EB-00C2DE56419D}" srcOrd="0" destOrd="0" parTransId="{8E217F70-11C6-4F31-B03C-C2BF17CDD2AA}" sibTransId="{68D4A1B8-8BC7-40E7-A876-CCA63A08E9E2}"/>
    <dgm:cxn modelId="{E7F474E8-C50D-4791-8615-BB16CC2CCC41}" type="presOf" srcId="{AB794CBE-0688-4CC0-97EC-18937E9C8E4E}" destId="{16AA0F80-09DF-44BF-A290-7EB6597DD9B3}" srcOrd="1" destOrd="0" presId="urn:microsoft.com/office/officeart/2005/8/layout/orgChart1"/>
    <dgm:cxn modelId="{0C6DFEE2-1DB6-4AA2-903D-29A9E495AF9E}" type="presOf" srcId="{8ED97C32-03DD-4134-AAAF-498ED9409FB6}" destId="{F0390BD0-4C90-4DEA-9FFB-5E6D5EAE0CF8}" srcOrd="0" destOrd="0" presId="urn:microsoft.com/office/officeart/2005/8/layout/orgChart1"/>
    <dgm:cxn modelId="{A961DEB2-D6E0-4210-80BF-F3024A783BB3}" type="presOf" srcId="{5942A3A5-7F33-4A3B-A9D9-60F5FC226A04}" destId="{5FB02691-0DC1-45A1-B835-17B86D82FF94}" srcOrd="0" destOrd="0" presId="urn:microsoft.com/office/officeart/2005/8/layout/orgChart1"/>
    <dgm:cxn modelId="{503ECCDB-52BC-4641-BFED-A2FBB7198633}" type="presOf" srcId="{B6506F98-419E-4010-BA0E-61AB4B42E546}" destId="{66859FC5-4210-44AD-A27E-06662FC65CA7}" srcOrd="0" destOrd="0" presId="urn:microsoft.com/office/officeart/2005/8/layout/orgChart1"/>
    <dgm:cxn modelId="{222E77FC-0A3F-4DAE-A52B-691FA3DCC61D}" type="presOf" srcId="{CA2E8FC5-9EAA-4612-94EB-00C2DE56419D}" destId="{653DBD8D-84EE-4792-9DD2-E4E58F7D8531}" srcOrd="1" destOrd="0" presId="urn:microsoft.com/office/officeart/2005/8/layout/orgChart1"/>
    <dgm:cxn modelId="{0E154C25-7FDF-46E4-9DCE-92C0AE94BA8A}" type="presParOf" srcId="{90054E0E-1203-4629-9F04-6580DBF6D811}" destId="{B7E0C9C1-C2A2-4E47-86B2-E719472766CE}" srcOrd="0" destOrd="0" presId="urn:microsoft.com/office/officeart/2005/8/layout/orgChart1"/>
    <dgm:cxn modelId="{88ADCF9A-D802-4833-B62A-3D182E0DFA65}" type="presParOf" srcId="{B7E0C9C1-C2A2-4E47-86B2-E719472766CE}" destId="{B9DF96A5-FD5E-417A-8C30-653F23C8EC30}" srcOrd="0" destOrd="0" presId="urn:microsoft.com/office/officeart/2005/8/layout/orgChart1"/>
    <dgm:cxn modelId="{9F3EB2EF-C153-4DF7-B094-94C42FBC8A8C}" type="presParOf" srcId="{B9DF96A5-FD5E-417A-8C30-653F23C8EC30}" destId="{29B0BB7C-7C7A-49E9-97F0-B21220E66ED1}" srcOrd="0" destOrd="0" presId="urn:microsoft.com/office/officeart/2005/8/layout/orgChart1"/>
    <dgm:cxn modelId="{C837FBB4-680E-41B2-988C-46D771382DA9}" type="presParOf" srcId="{B9DF96A5-FD5E-417A-8C30-653F23C8EC30}" destId="{653DBD8D-84EE-4792-9DD2-E4E58F7D8531}" srcOrd="1" destOrd="0" presId="urn:microsoft.com/office/officeart/2005/8/layout/orgChart1"/>
    <dgm:cxn modelId="{52D9EA48-B6CC-4F8D-B2D5-8E4C7D262F97}" type="presParOf" srcId="{B7E0C9C1-C2A2-4E47-86B2-E719472766CE}" destId="{18DEB36F-6976-4718-A539-43DBD0863468}" srcOrd="1" destOrd="0" presId="urn:microsoft.com/office/officeart/2005/8/layout/orgChart1"/>
    <dgm:cxn modelId="{28AC4984-1EBE-483F-973E-E4FB4129B8FC}" type="presParOf" srcId="{18DEB36F-6976-4718-A539-43DBD0863468}" destId="{99755BF3-729D-4333-A78C-43B07F3C7649}" srcOrd="0" destOrd="0" presId="urn:microsoft.com/office/officeart/2005/8/layout/orgChart1"/>
    <dgm:cxn modelId="{72D233EF-406D-49C2-B04E-AA251F1F5256}" type="presParOf" srcId="{18DEB36F-6976-4718-A539-43DBD0863468}" destId="{2B25955C-5E45-4124-953B-CFC19F88DD4A}" srcOrd="1" destOrd="0" presId="urn:microsoft.com/office/officeart/2005/8/layout/orgChart1"/>
    <dgm:cxn modelId="{79334834-F375-48F7-A481-6790CC14E9E8}" type="presParOf" srcId="{2B25955C-5E45-4124-953B-CFC19F88DD4A}" destId="{2AF3552A-A3F2-4CC4-8FAD-FD82D6BCBC43}" srcOrd="0" destOrd="0" presId="urn:microsoft.com/office/officeart/2005/8/layout/orgChart1"/>
    <dgm:cxn modelId="{9D781B96-6F7D-499F-AE84-6FDD1B251C05}" type="presParOf" srcId="{2AF3552A-A3F2-4CC4-8FAD-FD82D6BCBC43}" destId="{3A444203-7CC2-4572-968A-E887F31F1CE4}" srcOrd="0" destOrd="0" presId="urn:microsoft.com/office/officeart/2005/8/layout/orgChart1"/>
    <dgm:cxn modelId="{D25823F6-42AC-4C76-A2C1-86192D59D373}" type="presParOf" srcId="{2AF3552A-A3F2-4CC4-8FAD-FD82D6BCBC43}" destId="{0D7EDF2C-B0A4-4D33-9BD6-CE2CDF9FC4BF}" srcOrd="1" destOrd="0" presId="urn:microsoft.com/office/officeart/2005/8/layout/orgChart1"/>
    <dgm:cxn modelId="{E3BC4206-2E8E-40F4-B1A4-FAE2A32836A4}" type="presParOf" srcId="{2B25955C-5E45-4124-953B-CFC19F88DD4A}" destId="{3FB0A641-6072-4A72-AFB0-59889620928F}" srcOrd="1" destOrd="0" presId="urn:microsoft.com/office/officeart/2005/8/layout/orgChart1"/>
    <dgm:cxn modelId="{E7382B17-A266-4B85-B5A7-C4EB0EC2FDF8}" type="presParOf" srcId="{2B25955C-5E45-4124-953B-CFC19F88DD4A}" destId="{B77EE4BF-1ADA-4128-B18A-6E4F963D4E0D}" srcOrd="2" destOrd="0" presId="urn:microsoft.com/office/officeart/2005/8/layout/orgChart1"/>
    <dgm:cxn modelId="{B9FB05BF-FEA0-4B1B-ABE2-AA99E9B24F90}" type="presParOf" srcId="{18DEB36F-6976-4718-A539-43DBD0863468}" destId="{CDFE7476-DB38-40CB-8650-496357540626}" srcOrd="2" destOrd="0" presId="urn:microsoft.com/office/officeart/2005/8/layout/orgChart1"/>
    <dgm:cxn modelId="{F25B6AB2-BEFE-4E92-99A3-4FBBCE3D92C8}" type="presParOf" srcId="{18DEB36F-6976-4718-A539-43DBD0863468}" destId="{2C1874A9-D058-44F4-B503-B2E60490272E}" srcOrd="3" destOrd="0" presId="urn:microsoft.com/office/officeart/2005/8/layout/orgChart1"/>
    <dgm:cxn modelId="{121825C8-9EEB-4887-993E-2396ECA7DDF9}" type="presParOf" srcId="{2C1874A9-D058-44F4-B503-B2E60490272E}" destId="{14DA2115-C02D-4F60-BD86-0CABEBA16429}" srcOrd="0" destOrd="0" presId="urn:microsoft.com/office/officeart/2005/8/layout/orgChart1"/>
    <dgm:cxn modelId="{8F1939F0-BA54-4328-8170-10E471979D84}" type="presParOf" srcId="{14DA2115-C02D-4F60-BD86-0CABEBA16429}" destId="{F0390BD0-4C90-4DEA-9FFB-5E6D5EAE0CF8}" srcOrd="0" destOrd="0" presId="urn:microsoft.com/office/officeart/2005/8/layout/orgChart1"/>
    <dgm:cxn modelId="{A351475C-05AE-4029-9117-398162BAD9AE}" type="presParOf" srcId="{14DA2115-C02D-4F60-BD86-0CABEBA16429}" destId="{E8C23710-45A6-493D-8C57-AECD014F36EF}" srcOrd="1" destOrd="0" presId="urn:microsoft.com/office/officeart/2005/8/layout/orgChart1"/>
    <dgm:cxn modelId="{A963B0DE-A09D-4F52-9D4A-CCEC5CF25AF4}" type="presParOf" srcId="{2C1874A9-D058-44F4-B503-B2E60490272E}" destId="{CA5AF29D-E088-411E-B133-27CF3A792D80}" srcOrd="1" destOrd="0" presId="urn:microsoft.com/office/officeart/2005/8/layout/orgChart1"/>
    <dgm:cxn modelId="{7AF8B307-63F2-4DBA-BC09-6A1E0B282655}" type="presParOf" srcId="{2C1874A9-D058-44F4-B503-B2E60490272E}" destId="{86D041AE-30BA-41C7-AE80-322420A520C6}" srcOrd="2" destOrd="0" presId="urn:microsoft.com/office/officeart/2005/8/layout/orgChart1"/>
    <dgm:cxn modelId="{F32F38D1-ECDE-4EBB-B0C8-DE83AD176CC7}" type="presParOf" srcId="{18DEB36F-6976-4718-A539-43DBD0863468}" destId="{10DA37A6-01C8-4B70-83A8-3FFC1FED9D72}" srcOrd="4" destOrd="0" presId="urn:microsoft.com/office/officeart/2005/8/layout/orgChart1"/>
    <dgm:cxn modelId="{64F787FF-0A45-4746-B0EE-E0569FD15D9D}" type="presParOf" srcId="{18DEB36F-6976-4718-A539-43DBD0863468}" destId="{919E170B-92ED-4CFC-9DE9-6476AB965A11}" srcOrd="5" destOrd="0" presId="urn:microsoft.com/office/officeart/2005/8/layout/orgChart1"/>
    <dgm:cxn modelId="{D415658D-3C73-4086-AF39-A142298FDBF5}" type="presParOf" srcId="{919E170B-92ED-4CFC-9DE9-6476AB965A11}" destId="{01FB2C36-0BCF-4DE1-A48E-66B0DC056188}" srcOrd="0" destOrd="0" presId="urn:microsoft.com/office/officeart/2005/8/layout/orgChart1"/>
    <dgm:cxn modelId="{3B7D781E-2BCB-4E33-ABD3-BDC24A339B9E}" type="presParOf" srcId="{01FB2C36-0BCF-4DE1-A48E-66B0DC056188}" destId="{135A26CF-F18C-4493-83AB-761B4BE4CE88}" srcOrd="0" destOrd="0" presId="urn:microsoft.com/office/officeart/2005/8/layout/orgChart1"/>
    <dgm:cxn modelId="{B7D2C43C-898E-401D-B10B-9955C7C3FBD5}" type="presParOf" srcId="{01FB2C36-0BCF-4DE1-A48E-66B0DC056188}" destId="{F8D65E43-1248-48BC-B8F5-DEE4BDB49B0E}" srcOrd="1" destOrd="0" presId="urn:microsoft.com/office/officeart/2005/8/layout/orgChart1"/>
    <dgm:cxn modelId="{15FEF844-201A-4AB3-BDB2-F5FCA54A5790}" type="presParOf" srcId="{919E170B-92ED-4CFC-9DE9-6476AB965A11}" destId="{E9D499F7-760A-4D1B-AD66-240F165EAC4E}" srcOrd="1" destOrd="0" presId="urn:microsoft.com/office/officeart/2005/8/layout/orgChart1"/>
    <dgm:cxn modelId="{F48E70B9-90CF-4625-BE68-6D5DDDF80F90}" type="presParOf" srcId="{919E170B-92ED-4CFC-9DE9-6476AB965A11}" destId="{6654C35B-FEC5-4D71-BEFA-5807E66B6C46}" srcOrd="2" destOrd="0" presId="urn:microsoft.com/office/officeart/2005/8/layout/orgChart1"/>
    <dgm:cxn modelId="{26E74543-DBDF-4B0A-93D5-D82173122C06}" type="presParOf" srcId="{18DEB36F-6976-4718-A539-43DBD0863468}" destId="{66859FC5-4210-44AD-A27E-06662FC65CA7}" srcOrd="6" destOrd="0" presId="urn:microsoft.com/office/officeart/2005/8/layout/orgChart1"/>
    <dgm:cxn modelId="{AD866B4E-77B0-42F4-8066-677B350F7DEE}" type="presParOf" srcId="{18DEB36F-6976-4718-A539-43DBD0863468}" destId="{D084E87E-CCBF-4CC8-976E-8140A4F9966C}" srcOrd="7" destOrd="0" presId="urn:microsoft.com/office/officeart/2005/8/layout/orgChart1"/>
    <dgm:cxn modelId="{507EC64A-4796-42F0-8794-3AEB49AFC35E}" type="presParOf" srcId="{D084E87E-CCBF-4CC8-976E-8140A4F9966C}" destId="{0821DBA5-1B7F-4825-9221-0023A40F3962}" srcOrd="0" destOrd="0" presId="urn:microsoft.com/office/officeart/2005/8/layout/orgChart1"/>
    <dgm:cxn modelId="{C8B8496F-7E01-4632-80F2-0FB9FA166C4D}" type="presParOf" srcId="{0821DBA5-1B7F-4825-9221-0023A40F3962}" destId="{5FB02691-0DC1-45A1-B835-17B86D82FF94}" srcOrd="0" destOrd="0" presId="urn:microsoft.com/office/officeart/2005/8/layout/orgChart1"/>
    <dgm:cxn modelId="{D1152735-8BB4-43F6-8733-4440ABDFFCD4}" type="presParOf" srcId="{0821DBA5-1B7F-4825-9221-0023A40F3962}" destId="{09BE4619-14BC-4816-B0A9-3C0E76238E01}" srcOrd="1" destOrd="0" presId="urn:microsoft.com/office/officeart/2005/8/layout/orgChart1"/>
    <dgm:cxn modelId="{90A432F6-FE24-4C78-82AA-20F48D2AEEFA}" type="presParOf" srcId="{D084E87E-CCBF-4CC8-976E-8140A4F9966C}" destId="{E38A50FB-D129-4FEE-B156-AE3E9C707C3F}" srcOrd="1" destOrd="0" presId="urn:microsoft.com/office/officeart/2005/8/layout/orgChart1"/>
    <dgm:cxn modelId="{6D787659-48EA-4204-A5E7-F815ED2680A9}" type="presParOf" srcId="{D084E87E-CCBF-4CC8-976E-8140A4F9966C}" destId="{82BE37D8-2CAE-4C5C-85F3-7134BAF7E4EB}" srcOrd="2" destOrd="0" presId="urn:microsoft.com/office/officeart/2005/8/layout/orgChart1"/>
    <dgm:cxn modelId="{F32A2A37-1777-474B-BBBC-2774B7082243}" type="presParOf" srcId="{18DEB36F-6976-4718-A539-43DBD0863468}" destId="{FFB455F4-E5A2-4F7F-AF48-16359AD39C58}" srcOrd="8" destOrd="0" presId="urn:microsoft.com/office/officeart/2005/8/layout/orgChart1"/>
    <dgm:cxn modelId="{7C61E6F2-0EDD-463A-8A4D-80E9A4F0D175}" type="presParOf" srcId="{18DEB36F-6976-4718-A539-43DBD0863468}" destId="{E760D461-7910-448B-8BF6-2967763EFBEF}" srcOrd="9" destOrd="0" presId="urn:microsoft.com/office/officeart/2005/8/layout/orgChart1"/>
    <dgm:cxn modelId="{3D95995E-2B4C-4D12-8357-A0B795052CFC}" type="presParOf" srcId="{E760D461-7910-448B-8BF6-2967763EFBEF}" destId="{AE826E5F-85BE-45A3-99E2-E5C70937EE70}" srcOrd="0" destOrd="0" presId="urn:microsoft.com/office/officeart/2005/8/layout/orgChart1"/>
    <dgm:cxn modelId="{AB5E3093-B682-4815-8EF0-C82F450B78AA}" type="presParOf" srcId="{AE826E5F-85BE-45A3-99E2-E5C70937EE70}" destId="{9D5FAE32-11CE-48DC-90B5-E61849E774AD}" srcOrd="0" destOrd="0" presId="urn:microsoft.com/office/officeart/2005/8/layout/orgChart1"/>
    <dgm:cxn modelId="{69D522CC-FA40-4F6A-BA60-97FFE4A005B8}" type="presParOf" srcId="{AE826E5F-85BE-45A3-99E2-E5C70937EE70}" destId="{16AA0F80-09DF-44BF-A290-7EB6597DD9B3}" srcOrd="1" destOrd="0" presId="urn:microsoft.com/office/officeart/2005/8/layout/orgChart1"/>
    <dgm:cxn modelId="{45FDFA70-3C64-4635-B1C3-6F1A05C3B668}" type="presParOf" srcId="{E760D461-7910-448B-8BF6-2967763EFBEF}" destId="{E81B7E27-0FBF-4828-A2C5-6498BE3C9F46}" srcOrd="1" destOrd="0" presId="urn:microsoft.com/office/officeart/2005/8/layout/orgChart1"/>
    <dgm:cxn modelId="{A3D7CE90-E52A-47F2-A4C4-576906B6F076}" type="presParOf" srcId="{E760D461-7910-448B-8BF6-2967763EFBEF}" destId="{A4760BC2-C7FF-4624-9BB7-DFC5926E37D9}" srcOrd="2" destOrd="0" presId="urn:microsoft.com/office/officeart/2005/8/layout/orgChart1"/>
    <dgm:cxn modelId="{F0C1120C-4257-42F7-9116-0C6826575BF9}" type="presParOf" srcId="{B7E0C9C1-C2A2-4E47-86B2-E719472766CE}" destId="{AF3A28BC-9686-4D8A-ABF4-0919655ABB4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B455F4-E5A2-4F7F-AF48-16359AD39C58}">
      <dsp:nvSpPr>
        <dsp:cNvPr id="0" name=""/>
        <dsp:cNvSpPr/>
      </dsp:nvSpPr>
      <dsp:spPr>
        <a:xfrm>
          <a:off x="4321174" y="3572953"/>
          <a:ext cx="3580635" cy="310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358"/>
              </a:lnTo>
              <a:lnTo>
                <a:pt x="3580635" y="155358"/>
              </a:lnTo>
              <a:lnTo>
                <a:pt x="3580635" y="310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859FC5-4210-44AD-A27E-06662FC65CA7}">
      <dsp:nvSpPr>
        <dsp:cNvPr id="0" name=""/>
        <dsp:cNvSpPr/>
      </dsp:nvSpPr>
      <dsp:spPr>
        <a:xfrm>
          <a:off x="4321174" y="3572953"/>
          <a:ext cx="1790317" cy="310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358"/>
              </a:lnTo>
              <a:lnTo>
                <a:pt x="1790317" y="155358"/>
              </a:lnTo>
              <a:lnTo>
                <a:pt x="1790317" y="310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A37A6-01C8-4B70-83A8-3FFC1FED9D72}">
      <dsp:nvSpPr>
        <dsp:cNvPr id="0" name=""/>
        <dsp:cNvSpPr/>
      </dsp:nvSpPr>
      <dsp:spPr>
        <a:xfrm>
          <a:off x="4275454" y="3572953"/>
          <a:ext cx="91440" cy="3107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0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FE7476-DB38-40CB-8650-496357540626}">
      <dsp:nvSpPr>
        <dsp:cNvPr id="0" name=""/>
        <dsp:cNvSpPr/>
      </dsp:nvSpPr>
      <dsp:spPr>
        <a:xfrm>
          <a:off x="2530857" y="3572953"/>
          <a:ext cx="1790317" cy="310716"/>
        </a:xfrm>
        <a:custGeom>
          <a:avLst/>
          <a:gdLst/>
          <a:ahLst/>
          <a:cxnLst/>
          <a:rect l="0" t="0" r="0" b="0"/>
          <a:pathLst>
            <a:path>
              <a:moveTo>
                <a:pt x="1790317" y="0"/>
              </a:moveTo>
              <a:lnTo>
                <a:pt x="1790317" y="155358"/>
              </a:lnTo>
              <a:lnTo>
                <a:pt x="0" y="155358"/>
              </a:lnTo>
              <a:lnTo>
                <a:pt x="0" y="310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755BF3-729D-4333-A78C-43B07F3C7649}">
      <dsp:nvSpPr>
        <dsp:cNvPr id="0" name=""/>
        <dsp:cNvSpPr/>
      </dsp:nvSpPr>
      <dsp:spPr>
        <a:xfrm>
          <a:off x="740539" y="3572953"/>
          <a:ext cx="3580635" cy="310716"/>
        </a:xfrm>
        <a:custGeom>
          <a:avLst/>
          <a:gdLst/>
          <a:ahLst/>
          <a:cxnLst/>
          <a:rect l="0" t="0" r="0" b="0"/>
          <a:pathLst>
            <a:path>
              <a:moveTo>
                <a:pt x="3580635" y="0"/>
              </a:moveTo>
              <a:lnTo>
                <a:pt x="3580635" y="155358"/>
              </a:lnTo>
              <a:lnTo>
                <a:pt x="0" y="155358"/>
              </a:lnTo>
              <a:lnTo>
                <a:pt x="0" y="310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B0BB7C-7C7A-49E9-97F0-B21220E66ED1}">
      <dsp:nvSpPr>
        <dsp:cNvPr id="0" name=""/>
        <dsp:cNvSpPr/>
      </dsp:nvSpPr>
      <dsp:spPr>
        <a:xfrm>
          <a:off x="1296839" y="648617"/>
          <a:ext cx="6048670" cy="2924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КПД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0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</a:t>
          </a:r>
          <a:r>
            <a:rPr kumimoji="0" lang="ru-RU" sz="66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тепловых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6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двигателей</a:t>
          </a:r>
        </a:p>
      </dsp:txBody>
      <dsp:txXfrm>
        <a:off x="1296839" y="648617"/>
        <a:ext cx="6048670" cy="2924336"/>
      </dsp:txXfrm>
    </dsp:sp>
    <dsp:sp modelId="{3A444203-7CC2-4572-968A-E887F31F1CE4}">
      <dsp:nvSpPr>
        <dsp:cNvPr id="0" name=""/>
        <dsp:cNvSpPr/>
      </dsp:nvSpPr>
      <dsp:spPr>
        <a:xfrm>
          <a:off x="738" y="3883669"/>
          <a:ext cx="1479601" cy="739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Паровая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Машина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  <a:cs typeface="Arial" charset="0"/>
            </a:rPr>
            <a:t>η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  <a:cs typeface="Arial" charset="0"/>
            </a:rPr>
            <a:t> = 15%)</a:t>
          </a:r>
          <a:endParaRPr kumimoji="0" lang="el-GR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sp:txBody>
      <dsp:txXfrm>
        <a:off x="738" y="3883669"/>
        <a:ext cx="1479601" cy="739800"/>
      </dsp:txXfrm>
    </dsp:sp>
    <dsp:sp modelId="{F0390BD0-4C90-4DEA-9FFB-5E6D5EAE0CF8}">
      <dsp:nvSpPr>
        <dsp:cNvPr id="0" name=""/>
        <dsp:cNvSpPr/>
      </dsp:nvSpPr>
      <dsp:spPr>
        <a:xfrm>
          <a:off x="1791056" y="3883669"/>
          <a:ext cx="1479601" cy="739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ДВС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40%-50%)</a:t>
          </a:r>
          <a:endParaRPr kumimoji="0" lang="el-GR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sp:txBody>
      <dsp:txXfrm>
        <a:off x="1791056" y="3883669"/>
        <a:ext cx="1479601" cy="739800"/>
      </dsp:txXfrm>
    </dsp:sp>
    <dsp:sp modelId="{135A26CF-F18C-4493-83AB-761B4BE4CE88}">
      <dsp:nvSpPr>
        <dsp:cNvPr id="0" name=""/>
        <dsp:cNvSpPr/>
      </dsp:nvSpPr>
      <dsp:spPr>
        <a:xfrm>
          <a:off x="3581374" y="3883669"/>
          <a:ext cx="1479601" cy="739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Газовая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Турбина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45%-50%)</a:t>
          </a:r>
          <a:endParaRPr kumimoji="0" lang="el-GR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sp:txBody>
      <dsp:txXfrm>
        <a:off x="3581374" y="3883669"/>
        <a:ext cx="1479601" cy="739800"/>
      </dsp:txXfrm>
    </dsp:sp>
    <dsp:sp modelId="{5FB02691-0DC1-45A1-B835-17B86D82FF94}">
      <dsp:nvSpPr>
        <dsp:cNvPr id="0" name=""/>
        <dsp:cNvSpPr/>
      </dsp:nvSpPr>
      <dsp:spPr>
        <a:xfrm>
          <a:off x="5371692" y="3883669"/>
          <a:ext cx="1479601" cy="739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Паровая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Турбина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30%)</a:t>
          </a:r>
          <a:endParaRPr kumimoji="0" lang="el-GR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</dsp:txBody>
      <dsp:txXfrm>
        <a:off x="5371692" y="3883669"/>
        <a:ext cx="1479601" cy="739800"/>
      </dsp:txXfrm>
    </dsp:sp>
    <dsp:sp modelId="{9D5FAE32-11CE-48DC-90B5-E61849E774AD}">
      <dsp:nvSpPr>
        <dsp:cNvPr id="0" name=""/>
        <dsp:cNvSpPr/>
      </dsp:nvSpPr>
      <dsp:spPr>
        <a:xfrm>
          <a:off x="7162009" y="3883669"/>
          <a:ext cx="1479601" cy="739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Реактивный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Двигатель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(</a:t>
          </a:r>
          <a:r>
            <a:rPr kumimoji="0" lang="el-GR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η</a:t>
          </a:r>
          <a:r>
            <a:rPr kumimoji="0" lang="ru-RU" sz="900" b="1" i="0" u="none" strike="noStrike" kern="1200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rPr>
            <a:t> = 60%-70%)</a:t>
          </a:r>
          <a:endParaRPr kumimoji="0" lang="el-GR" sz="900" b="1" i="0" u="none" strike="noStrike" kern="1200" cap="none" normalizeH="0" baseline="0" dirty="0" smtClean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900" b="0" i="0" u="none" strike="noStrike" kern="1200" cap="none" normalizeH="0" baseline="0" dirty="0" smtClean="0">
            <a:ln>
              <a:noFill/>
            </a:ln>
            <a:solidFill>
              <a:srgbClr val="0066FF"/>
            </a:solidFill>
            <a:effectLst/>
            <a:latin typeface="Arial" charset="0"/>
          </a:endParaRPr>
        </a:p>
      </dsp:txBody>
      <dsp:txXfrm>
        <a:off x="7162009" y="3883669"/>
        <a:ext cx="1479601" cy="739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D236E-3246-46FF-941A-B29742F8B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0967A-810F-428A-A309-BEB3CBD14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F1BBA-F279-4883-B727-400279AD8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E7791-4063-4D18-A42A-C2779039B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45A27-45C0-47EE-BFDE-110A928E5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0BCBB-A00C-4F37-80B4-9ED891583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0F8D-6C0A-49E2-A15C-8F953AE54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6A88B-1D2B-44C5-ADFE-8188E60F9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A8AD1-B247-47D4-A275-441E0C6ED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C87DF-0CBD-44B4-8E43-BF7085422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613EC-E322-4D7D-A50D-858D4B0D0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59E0-E82D-41C1-911A-4DA02243A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B1E718-1CA3-471E-9959-C57A4E548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8.rar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7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9.docx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rudocs.exdat.com/download/docs-320793/320793.doc" TargetMode="External"/><Relationship Id="rId2" Type="http://schemas.openxmlformats.org/officeDocument/2006/relationships/hyperlink" Target="http://festival.1september.ru/articles/59308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estival.1september.ru/articles/576788/" TargetMode="External"/><Relationship Id="rId4" Type="http://schemas.openxmlformats.org/officeDocument/2006/relationships/hyperlink" Target="http://nsportal.ru/shkola/fizika/library/konspekt-uroka-po-teme-teplovye-dvigateli-8-klas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2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hyperlink" Target="&#1055;&#1088;&#1080;&#1083;&#1086;&#1078;&#1077;&#1085;&#1080;&#1077;%204.docx" TargetMode="External"/><Relationship Id="rId7" Type="http://schemas.openxmlformats.org/officeDocument/2006/relationships/slide" Target="slide17.xml"/><Relationship Id="rId2" Type="http://schemas.openxmlformats.org/officeDocument/2006/relationships/hyperlink" Target="&#1055;&#1088;&#1080;&#1083;&#1086;&#1078;&#1077;&#1085;&#1080;&#1077;%203.rar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3.xml"/><Relationship Id="rId5" Type="http://schemas.openxmlformats.org/officeDocument/2006/relationships/slide" Target="slide11.xml"/><Relationship Id="rId10" Type="http://schemas.openxmlformats.org/officeDocument/2006/relationships/slide" Target="slide22.xml"/><Relationship Id="rId4" Type="http://schemas.openxmlformats.org/officeDocument/2006/relationships/hyperlink" Target="&#1055;&#1088;&#1080;&#1083;&#1086;&#1078;&#1077;&#1085;&#1080;&#1077;%206.docx" TargetMode="External"/><Relationship Id="rId9" Type="http://schemas.openxmlformats.org/officeDocument/2006/relationships/slide" Target="slide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6"/>
          <p:cNvSpPr>
            <a:spLocks noGrp="1"/>
          </p:cNvSpPr>
          <p:nvPr>
            <p:ph type="ctrTitle"/>
          </p:nvPr>
        </p:nvSpPr>
        <p:spPr>
          <a:xfrm>
            <a:off x="685800" y="2420938"/>
            <a:ext cx="7772400" cy="2592387"/>
          </a:xfrm>
        </p:spPr>
        <p:txBody>
          <a:bodyPr/>
          <a:lstStyle/>
          <a:p>
            <a:pPr eaLnBrk="1" hangingPunct="1"/>
            <a:r>
              <a:rPr lang="ru-RU" b="1" smtClean="0"/>
              <a:t>Тепловые двигатели и охрана природы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68313" y="5300663"/>
            <a:ext cx="8207375" cy="122396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Презентация </a:t>
            </a:r>
            <a:r>
              <a:rPr lang="ru-RU" dirty="0" err="1" smtClean="0"/>
              <a:t>Печеркиной</a:t>
            </a:r>
            <a:r>
              <a:rPr lang="ru-RU" dirty="0" smtClean="0"/>
              <a:t> С.В. – учителя физики МКОУ-СОШ № 4 ГО Богданович Свердловской области </a:t>
            </a:r>
          </a:p>
        </p:txBody>
      </p:sp>
      <p:pic>
        <p:nvPicPr>
          <p:cNvPr id="3076" name="Picture 4" descr="C:\Users\Печеркина С.В\AppData\Local\Microsoft\Windows\Temporary Internet Files\Content.IE5\3OMEH9VC\MM900236451[1]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3663" y="476250"/>
            <a:ext cx="24717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344011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66FF"/>
                </a:solidFill>
              </a:rPr>
              <a:t>Запишем определение: </a:t>
            </a:r>
            <a:br>
              <a:rPr lang="ru-RU" sz="4000" b="1" smtClean="0">
                <a:solidFill>
                  <a:srgbClr val="0066FF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Тепловые двигатели – машины, в которых внутренняя энергия топлива превращается в механическую энергию</a:t>
            </a:r>
            <a:r>
              <a:rPr lang="ru-RU" sz="4000" smtClean="0">
                <a:solidFill>
                  <a:srgbClr val="FF0066"/>
                </a:solidFill>
              </a:rPr>
              <a:t>.</a:t>
            </a:r>
          </a:p>
        </p:txBody>
      </p:sp>
      <p:pic>
        <p:nvPicPr>
          <p:cNvPr id="9220" name="Picture 4" descr="C:\Users\Печеркина С.В\AppData\Local\Microsoft\Windows\Temporary Internet Files\Content.IE5\RESIQHKX\MC900352141[1]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4076700"/>
            <a:ext cx="2760662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66FF"/>
                </a:solidFill>
              </a:rPr>
              <a:t>Виды тепловых двигателей: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eaLnBrk="1" hangingPunct="1"/>
            <a:r>
              <a:rPr lang="ru-RU" smtClean="0"/>
              <a:t>Двигатель внутреннего сгорания</a:t>
            </a:r>
          </a:p>
          <a:p>
            <a:pPr eaLnBrk="1" hangingPunct="1"/>
            <a:r>
              <a:rPr lang="ru-RU" smtClean="0"/>
              <a:t>Паровая машина</a:t>
            </a:r>
          </a:p>
          <a:p>
            <a:pPr eaLnBrk="1" hangingPunct="1"/>
            <a:r>
              <a:rPr lang="ru-RU" smtClean="0"/>
              <a:t>Паровая турбина</a:t>
            </a:r>
          </a:p>
          <a:p>
            <a:pPr eaLnBrk="1" hangingPunct="1"/>
            <a:r>
              <a:rPr lang="ru-RU" smtClean="0"/>
              <a:t>Газовая турбина</a:t>
            </a:r>
          </a:p>
          <a:p>
            <a:pPr eaLnBrk="1" hangingPunct="1"/>
            <a:r>
              <a:rPr lang="ru-RU" smtClean="0"/>
              <a:t>Реактивный двигатель</a:t>
            </a:r>
          </a:p>
        </p:txBody>
      </p:sp>
      <p:sp>
        <p:nvSpPr>
          <p:cNvPr id="133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5825" y="6165850"/>
            <a:ext cx="1296988" cy="503238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0245" name="Picture 5" descr="C:\Users\Печеркина С.В\AppData\Local\Microsoft\Windows\Temporary Internet Files\Content.IE5\H90Q2D73\MC900335546[1].wm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35750" y="4221163"/>
            <a:ext cx="1916113" cy="186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Печеркина С.В\AppData\Local\Microsoft\Windows\Temporary Internet Files\Content.IE5\3OMEH9VC\MC900234231[1].wmf"/>
          <p:cNvPicPr>
            <a:picLocks noChangeAspect="1" noChangeArrowheads="1"/>
          </p:cNvPicPr>
          <p:nvPr/>
        </p:nvPicPr>
        <p:blipFill>
          <a:blip r:embed="rId4" cstate="email">
            <a:lum contrast="40000"/>
          </a:blip>
          <a:srcRect/>
          <a:stretch>
            <a:fillRect/>
          </a:stretch>
        </p:blipFill>
        <p:spPr bwMode="auto">
          <a:xfrm>
            <a:off x="900113" y="4652963"/>
            <a:ext cx="2443162" cy="194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Печеркина С.В\AppData\Local\Microsoft\Windows\Temporary Internet Files\Content.IE5\RESIQHKX\MP900427610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0200" y="4675188"/>
            <a:ext cx="2087563" cy="167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Печеркина С.В\AppData\Local\Microsoft\Windows\Temporary Internet Files\Content.IE5\RESIQHKX\MC900439329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23075" y="1557338"/>
            <a:ext cx="1943100" cy="194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Печеркина С.В\AppData\Local\Microsoft\Windows\Temporary Internet Files\Content.IE5\M8E11J1H\MC900437283[1]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40200" y="2276475"/>
            <a:ext cx="229076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893175" cy="1138237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66FF"/>
                </a:solidFill>
              </a:rPr>
              <a:t>Двигатель внутреннего сгорания – </a:t>
            </a:r>
            <a:br>
              <a:rPr lang="ru-RU" sz="4000" b="1" smtClean="0">
                <a:solidFill>
                  <a:srgbClr val="0066FF"/>
                </a:solidFill>
              </a:rPr>
            </a:br>
            <a:r>
              <a:rPr lang="ru-RU" sz="2800" b="1" smtClean="0">
                <a:solidFill>
                  <a:srgbClr val="0066FF"/>
                </a:solidFill>
              </a:rPr>
              <a:t>самый распространённый тепловой двигатель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5148263" y="4508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b="1"/>
          </a:p>
        </p:txBody>
      </p:sp>
      <p:sp>
        <p:nvSpPr>
          <p:cNvPr id="14340" name="Text Box 14"/>
          <p:cNvSpPr txBox="1">
            <a:spLocks noChangeArrowheads="1"/>
          </p:cNvSpPr>
          <p:nvPr/>
        </p:nvSpPr>
        <p:spPr bwMode="auto">
          <a:xfrm>
            <a:off x="5386388" y="1916113"/>
            <a:ext cx="3433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Топливо в ДВС сгорает</a:t>
            </a: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r>
              <a:rPr lang="ru-RU" sz="2400" b="1">
                <a:latin typeface="Times New Roman" pitchFamily="18" charset="0"/>
              </a:rPr>
              <a:t> прямо в цилиндре,</a:t>
            </a: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r>
              <a:rPr lang="ru-RU" sz="2400" b="1">
                <a:latin typeface="Times New Roman" pitchFamily="18" charset="0"/>
              </a:rPr>
              <a:t>внутри самого двигателя.</a:t>
            </a:r>
          </a:p>
        </p:txBody>
      </p:sp>
      <p:sp>
        <p:nvSpPr>
          <p:cNvPr id="14341" name="AutoShape 1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720725" cy="431800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5378" name="Picture 18" descr="447016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250825" y="2276475"/>
            <a:ext cx="4968875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</a:rPr>
              <a:t>1 такт ДВС:</a:t>
            </a:r>
          </a:p>
        </p:txBody>
      </p:sp>
      <p:pic>
        <p:nvPicPr>
          <p:cNvPr id="12291" name="Picture 4" descr="Дизель 1 так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6000" contrast="12000"/>
          </a:blip>
          <a:srcRect/>
          <a:stretch>
            <a:fillRect/>
          </a:stretch>
        </p:blipFill>
        <p:spPr>
          <a:xfrm>
            <a:off x="1258888" y="1989138"/>
            <a:ext cx="2089150" cy="36004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619250" y="5734050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ВПУСК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995738" y="2349500"/>
            <a:ext cx="48244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При повороте двигателя в начале</a:t>
            </a:r>
          </a:p>
          <a:p>
            <a:r>
              <a:rPr lang="ru-RU" sz="2000"/>
              <a:t>первого такта поршень движется</a:t>
            </a:r>
          </a:p>
          <a:p>
            <a:r>
              <a:rPr lang="ru-RU" sz="2000"/>
              <a:t>вниз. Объём над поршнем увеличивается.</a:t>
            </a:r>
          </a:p>
          <a:p>
            <a:r>
              <a:rPr lang="ru-RU" sz="2000"/>
              <a:t>К концу такта цилиндр заполняется </a:t>
            </a:r>
          </a:p>
          <a:p>
            <a:r>
              <a:rPr lang="ru-RU" sz="2000"/>
              <a:t>горючей смесью, </a:t>
            </a:r>
          </a:p>
          <a:p>
            <a:r>
              <a:rPr lang="ru-RU" sz="2000"/>
              <a:t>клапан 1 закрывается.</a:t>
            </a: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1547813" y="2781300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1</a:t>
            </a:r>
          </a:p>
        </p:txBody>
      </p:sp>
      <p:sp>
        <p:nvSpPr>
          <p:cNvPr id="1127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27988" y="6165850"/>
            <a:ext cx="647700" cy="358775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</a:rPr>
              <a:t>2 такт:</a:t>
            </a:r>
          </a:p>
        </p:txBody>
      </p:sp>
      <p:pic>
        <p:nvPicPr>
          <p:cNvPr id="13315" name="Picture 4" descr="Дизель 2 так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03350" y="1628775"/>
            <a:ext cx="1873250" cy="38877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547813" y="5661025"/>
            <a:ext cx="150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СЖАТИЕ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4787900" y="2852738"/>
            <a:ext cx="32400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Поршень движется вверх и сжимает горючую смесь. Сжатая горючая смесь воспламеняется и быстро сгорает.</a:t>
            </a:r>
          </a:p>
        </p:txBody>
      </p:sp>
      <p:sp>
        <p:nvSpPr>
          <p:cNvPr id="12294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27988" y="6092825"/>
            <a:ext cx="865187" cy="431800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</a:rPr>
              <a:t>3 такт:</a:t>
            </a:r>
          </a:p>
        </p:txBody>
      </p:sp>
      <p:pic>
        <p:nvPicPr>
          <p:cNvPr id="17411" name="Picture 4" descr="Дизель 3 так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contrast="12000"/>
          </a:blip>
          <a:srcRect t="6418"/>
          <a:stretch>
            <a:fillRect/>
          </a:stretch>
        </p:blipFill>
        <p:spPr>
          <a:xfrm>
            <a:off x="1187450" y="1628775"/>
            <a:ext cx="2165350" cy="4032250"/>
          </a:xfrm>
          <a:noFill/>
        </p:spPr>
      </p:pic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042988" y="5734050"/>
            <a:ext cx="2457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РАБОЧИЙ ХОД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716463" y="2781300"/>
            <a:ext cx="29511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Образующиеся газы давят на поршень и толкают его вниз. Двигатель совершает работу.</a:t>
            </a:r>
          </a:p>
        </p:txBody>
      </p:sp>
      <p:sp>
        <p:nvSpPr>
          <p:cNvPr id="1331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863600" cy="504825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</a:rPr>
              <a:t>4 такт:</a:t>
            </a:r>
          </a:p>
        </p:txBody>
      </p:sp>
      <p:pic>
        <p:nvPicPr>
          <p:cNvPr id="18435" name="Picture 4" descr="Дизель 4 так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t="5305"/>
          <a:stretch>
            <a:fillRect/>
          </a:stretch>
        </p:blipFill>
        <p:spPr>
          <a:xfrm>
            <a:off x="1187450" y="1484313"/>
            <a:ext cx="2160588" cy="3529012"/>
          </a:xfrm>
          <a:noFill/>
        </p:spPr>
      </p:pic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1547813" y="5372100"/>
            <a:ext cx="1517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ВЫПУСК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5292725" y="2276475"/>
            <a:ext cx="25193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Через открытый 2 клапан выходят продукты сгорания. Поршень движется вверх.</a:t>
            </a:r>
          </a:p>
        </p:txBody>
      </p:sp>
      <p:sp>
        <p:nvSpPr>
          <p:cNvPr id="18438" name="Rectangle 8"/>
          <p:cNvSpPr>
            <a:spLocks noChangeArrowheads="1"/>
          </p:cNvSpPr>
          <p:nvPr/>
        </p:nvSpPr>
        <p:spPr bwMode="auto">
          <a:xfrm>
            <a:off x="2627313" y="2133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</a:t>
            </a:r>
          </a:p>
        </p:txBody>
      </p:sp>
      <p:sp>
        <p:nvSpPr>
          <p:cNvPr id="14343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68344" y="5949280"/>
            <a:ext cx="791444" cy="648370"/>
          </a:xfrm>
          <a:prstGeom prst="actionButtonHo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9223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FF"/>
                </a:solidFill>
              </a:rPr>
              <a:t>Паровая машина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125538"/>
            <a:ext cx="3095625" cy="2590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Первые универсальные действующие паровые машины были построены английским изобретателем </a:t>
            </a:r>
            <a:r>
              <a:rPr lang="ru-RU" sz="2000" b="1" dirty="0" smtClean="0"/>
              <a:t>Джеймсом Уаттом  </a:t>
            </a:r>
            <a:r>
              <a:rPr lang="ru-RU" sz="2000" dirty="0" smtClean="0"/>
              <a:t>и русским изобретателем </a:t>
            </a:r>
            <a:r>
              <a:rPr lang="ru-RU" sz="2000" b="1" u="sng" dirty="0" smtClean="0">
                <a:solidFill>
                  <a:srgbClr val="FF0066"/>
                </a:solidFill>
              </a:rPr>
              <a:t>Иваном Ивановичем Ползуновым.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u="sng" dirty="0" smtClean="0">
              <a:solidFill>
                <a:srgbClr val="FF0066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463" y="1125538"/>
            <a:ext cx="3960812" cy="499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350" y="3789363"/>
            <a:ext cx="1873250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6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935037" cy="431800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7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parovoz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10000" contrast="10000"/>
          </a:blip>
          <a:srcRect/>
          <a:stretch>
            <a:fillRect/>
          </a:stretch>
        </p:blipFill>
        <p:spPr>
          <a:xfrm>
            <a:off x="1042988" y="1484313"/>
            <a:ext cx="7058025" cy="31686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1357313" y="4881563"/>
            <a:ext cx="66913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/>
              <a:t>Первый паровоз был сконструирован в 1803 г. </a:t>
            </a:r>
          </a:p>
          <a:p>
            <a:r>
              <a:rPr lang="ru-RU" sz="2000" b="1"/>
              <a:t>английским изобретателем Ричардом Тревитиком.</a:t>
            </a:r>
          </a:p>
          <a:p>
            <a:r>
              <a:rPr lang="ru-RU" sz="2000" b="1"/>
              <a:t>Он назывался «Поймай меня, кто может!»,</a:t>
            </a:r>
          </a:p>
          <a:p>
            <a:r>
              <a:rPr lang="ru-RU" sz="2000" b="1"/>
              <a:t>и развивал скорость до 30 км/час. </a:t>
            </a:r>
          </a:p>
        </p:txBody>
      </p:sp>
      <p:sp>
        <p:nvSpPr>
          <p:cNvPr id="20484" name="WordArt 8"/>
          <p:cNvSpPr>
            <a:spLocks noChangeArrowheads="1" noChangeShapeType="1" noTextEdit="1"/>
          </p:cNvSpPr>
          <p:nvPr/>
        </p:nvSpPr>
        <p:spPr bwMode="auto">
          <a:xfrm>
            <a:off x="2195513" y="620713"/>
            <a:ext cx="489743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Первые паровозы</a:t>
            </a:r>
          </a:p>
        </p:txBody>
      </p:sp>
      <p:sp>
        <p:nvSpPr>
          <p:cNvPr id="16389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308725"/>
            <a:ext cx="863600" cy="360363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</a:rPr>
              <a:t>Первый паровоз в России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email">
            <a:lum bright="10000" contrast="10000"/>
          </a:blip>
          <a:srcRect/>
          <a:stretch>
            <a:fillRect/>
          </a:stretch>
        </p:blipFill>
        <p:spPr bwMode="auto">
          <a:xfrm>
            <a:off x="1763713" y="1196975"/>
            <a:ext cx="576103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1692275" y="5445125"/>
            <a:ext cx="5976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Отец и сын Черепановы - русские изобретатели, самоучки, создали первый паровоз (1834г)</a:t>
            </a:r>
          </a:p>
        </p:txBody>
      </p:sp>
      <p:sp>
        <p:nvSpPr>
          <p:cNvPr id="17413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308725"/>
            <a:ext cx="863600" cy="360363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750"/>
          </a:xfrm>
        </p:spPr>
        <p:txBody>
          <a:bodyPr/>
          <a:lstStyle/>
          <a:p>
            <a:r>
              <a:rPr lang="ru-RU" smtClean="0"/>
              <a:t>Данная презентация была использована учителем для проведения конференции «Тепловые двигатели и охрана природы».</a:t>
            </a:r>
            <a:br>
              <a:rPr lang="ru-RU" smtClean="0"/>
            </a:br>
            <a:r>
              <a:rPr lang="ru-RU" smtClean="0"/>
              <a:t>Разработку урока можно посмотреть в Приложении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76250"/>
            <a:ext cx="423068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3500438"/>
            <a:ext cx="4176712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5292725" y="1557338"/>
            <a:ext cx="30972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5050"/>
                </a:solidFill>
              </a:rPr>
              <a:t>Больше века паровозыслужили человеку.</a:t>
            </a: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395288" y="4699000"/>
            <a:ext cx="4270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Паровозы использовали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как для перевозки пассажиров, 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так и грузов.</a:t>
            </a:r>
          </a:p>
        </p:txBody>
      </p:sp>
      <p:sp>
        <p:nvSpPr>
          <p:cNvPr id="18438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24075" y="5949950"/>
            <a:ext cx="792163" cy="692150"/>
          </a:xfrm>
          <a:prstGeom prst="actionButtonHo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66FF"/>
                </a:solidFill>
              </a:rPr>
              <a:t>Паровая турбина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527425" y="2060575"/>
            <a:ext cx="5616575" cy="168433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Пар или нагретый до высокой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температуры газ вращает вал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двигателя без помощи поршня,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шатуна и коленчатого вала.</a:t>
            </a:r>
          </a:p>
        </p:txBody>
      </p:sp>
      <p:pic>
        <p:nvPicPr>
          <p:cNvPr id="32773" name="Picture 5" descr="Картинка 53 из 2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060575"/>
            <a:ext cx="3300412" cy="3744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1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949950"/>
            <a:ext cx="863600" cy="576263"/>
          </a:xfrm>
          <a:prstGeom prst="actionButtonHo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Газовая турбина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00125" y="4652963"/>
            <a:ext cx="7532688" cy="1800225"/>
          </a:xfrm>
        </p:spPr>
        <p:txBody>
          <a:bodyPr/>
          <a:lstStyle/>
          <a:p>
            <a:pPr eaLnBrk="1" hangingPunct="1"/>
            <a:r>
              <a:rPr lang="ru-RU" sz="1800" b="1" smtClean="0"/>
              <a:t>Сжатый воздух поступает в камеру сгорания.  Одновременно через форсунку в неё впрыскивается топливо. При горении топлива воздух получает тепло и нагревается до 1500 – 2200 С. Этот воздух направляется в турбину.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1484313"/>
            <a:ext cx="5311775" cy="226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81" name="AutoShape 6"/>
          <p:cNvSpPr>
            <a:spLocks noChangeArrowheads="1"/>
          </p:cNvSpPr>
          <p:nvPr/>
        </p:nvSpPr>
        <p:spPr bwMode="auto">
          <a:xfrm>
            <a:off x="4932363" y="5516563"/>
            <a:ext cx="71437" cy="73025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486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092825"/>
            <a:ext cx="863600" cy="576263"/>
          </a:xfrm>
          <a:prstGeom prst="actionButtonHo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</a:rPr>
              <a:t>Реактивный двигатель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email">
            <a:lum bright="10000" contrast="10000"/>
          </a:blip>
          <a:srcRect b="-105"/>
          <a:stretch>
            <a:fillRect/>
          </a:stretch>
        </p:blipFill>
        <p:spPr bwMode="auto">
          <a:xfrm>
            <a:off x="785813" y="3168650"/>
            <a:ext cx="2857500" cy="354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285750" y="1643063"/>
            <a:ext cx="4572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Люди всегда стремились покорить </a:t>
            </a:r>
          </a:p>
          <a:p>
            <a:r>
              <a:rPr lang="ru-RU" b="1"/>
              <a:t>воздушное пространство.</a:t>
            </a:r>
          </a:p>
          <a:p>
            <a:r>
              <a:rPr lang="ru-RU" b="1"/>
              <a:t>Создание реактивного двигателя </a:t>
            </a:r>
          </a:p>
          <a:p>
            <a:r>
              <a:rPr lang="ru-RU" b="1"/>
              <a:t>позволило человеку перемещаться </a:t>
            </a:r>
          </a:p>
          <a:p>
            <a:r>
              <a:rPr lang="ru-RU" b="1"/>
              <a:t>в воздухе с большей скоростью.</a:t>
            </a:r>
          </a:p>
        </p:txBody>
      </p:sp>
      <p:sp>
        <p:nvSpPr>
          <p:cNvPr id="21509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936625" cy="504825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1510" name="Picture 4" descr="AG00165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3" y="1714500"/>
            <a:ext cx="3668712" cy="235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TextBox 12"/>
          <p:cNvSpPr txBox="1">
            <a:spLocks noChangeArrowheads="1"/>
          </p:cNvSpPr>
          <p:nvPr/>
        </p:nvSpPr>
        <p:spPr bwMode="auto">
          <a:xfrm>
            <a:off x="4929188" y="4500563"/>
            <a:ext cx="3357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В настоящее время широко используется в авиации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rgbClr val="FF5050"/>
                </a:solidFill>
              </a:rPr>
              <a:t>Ракетный двигатель используется для запуска ракет в космос.</a:t>
            </a:r>
          </a:p>
        </p:txBody>
      </p:sp>
      <p:pic>
        <p:nvPicPr>
          <p:cNvPr id="22531" name="Picture 8" descr="челенджер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10000" contrast="10000"/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2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00" y="6093296"/>
            <a:ext cx="684212" cy="692150"/>
          </a:xfrm>
          <a:prstGeom prst="actionButtonHo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1925"/>
          </a:xfrm>
        </p:spPr>
        <p:txBody>
          <a:bodyPr/>
          <a:lstStyle/>
          <a:p>
            <a:r>
              <a:rPr lang="ru-RU" b="1" smtClean="0">
                <a:solidFill>
                  <a:srgbClr val="0066FF"/>
                </a:solidFill>
              </a:rPr>
              <a:t>Доклад учителя </a:t>
            </a:r>
            <a:br>
              <a:rPr lang="ru-RU" b="1" smtClean="0">
                <a:solidFill>
                  <a:srgbClr val="0066FF"/>
                </a:solidFill>
              </a:rPr>
            </a:br>
            <a:r>
              <a:rPr lang="ru-RU" b="1" smtClean="0">
                <a:solidFill>
                  <a:srgbClr val="0066FF"/>
                </a:solidFill>
                <a:hlinkClick r:id="rId2" action="ppaction://hlinkfile"/>
              </a:rPr>
              <a:t>«КПД.  Влияние тепловых двигателей на окружающую среду»</a:t>
            </a:r>
            <a:endParaRPr lang="ru-RU" b="1" smtClean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66FF"/>
                </a:solidFill>
              </a:rPr>
              <a:t>КПД теплового двигателя</a:t>
            </a:r>
          </a:p>
        </p:txBody>
      </p:sp>
      <p:sp>
        <p:nvSpPr>
          <p:cNvPr id="28675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КПД-коэффициент полезного действия </a:t>
            </a:r>
            <a:r>
              <a:rPr lang="ru-RU" smtClean="0"/>
              <a:t>- ђ-величина, которая показывает,  как эффективно используется  производимая энергия.</a:t>
            </a:r>
          </a:p>
        </p:txBody>
      </p:sp>
      <p:sp>
        <p:nvSpPr>
          <p:cNvPr id="28676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4663" y="2492375"/>
            <a:ext cx="46037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0825" y="692150"/>
          <a:ext cx="8642350" cy="527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8344" y="5949280"/>
            <a:ext cx="1008112" cy="57606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5050"/>
                </a:solidFill>
                <a:hlinkClick r:id="rId2" action="ppaction://hlinkfile"/>
              </a:rPr>
              <a:t>Тепловые двигатели </a:t>
            </a:r>
            <a:br>
              <a:rPr lang="ru-RU" sz="4000" b="1" dirty="0" smtClean="0">
                <a:solidFill>
                  <a:srgbClr val="FF5050"/>
                </a:solidFill>
                <a:hlinkClick r:id="rId2" action="ppaction://hlinkfile"/>
              </a:rPr>
            </a:br>
            <a:r>
              <a:rPr lang="ru-RU" sz="4000" b="1" dirty="0" smtClean="0">
                <a:solidFill>
                  <a:srgbClr val="FF5050"/>
                </a:solidFill>
                <a:hlinkClick r:id="rId2" action="ppaction://hlinkfile"/>
              </a:rPr>
              <a:t>и экология</a:t>
            </a:r>
            <a:endParaRPr lang="ru-RU" sz="4000" b="1" dirty="0" smtClean="0">
              <a:solidFill>
                <a:srgbClr val="FF5050"/>
              </a:solidFill>
            </a:endParaRPr>
          </a:p>
        </p:txBody>
      </p:sp>
      <p:pic>
        <p:nvPicPr>
          <p:cNvPr id="12294" name="Picture 6" descr="Завод"/>
          <p:cNvPicPr>
            <a:picLocks noChangeAspect="1" noChangeArrowheads="1"/>
          </p:cNvPicPr>
          <p:nvPr/>
        </p:nvPicPr>
        <p:blipFill>
          <a:blip r:embed="rId3" cstate="email">
            <a:lum bright="10000" contrast="10000"/>
          </a:blip>
          <a:srcRect/>
          <a:stretch>
            <a:fillRect/>
          </a:stretch>
        </p:blipFill>
        <p:spPr bwMode="auto">
          <a:xfrm>
            <a:off x="755650" y="2349500"/>
            <a:ext cx="2949575" cy="387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5" name="Picture 7" descr="5"/>
          <p:cNvPicPr>
            <a:picLocks noChangeAspect="1" noChangeArrowheads="1"/>
          </p:cNvPicPr>
          <p:nvPr/>
        </p:nvPicPr>
        <p:blipFill>
          <a:blip r:embed="rId4" cstate="email">
            <a:lum bright="10000" contrast="10000"/>
          </a:blip>
          <a:srcRect/>
          <a:stretch>
            <a:fillRect/>
          </a:stretch>
        </p:blipFill>
        <p:spPr bwMode="auto">
          <a:xfrm>
            <a:off x="4427538" y="2420938"/>
            <a:ext cx="4392612" cy="360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Управляющая кнопка: далее 1">
            <a:hlinkClick r:id="rId5" action="ppaction://hlinksldjump" highlightClick="1"/>
          </p:cNvPr>
          <p:cNvSpPr/>
          <p:nvPr/>
        </p:nvSpPr>
        <p:spPr>
          <a:xfrm>
            <a:off x="7956376" y="6223000"/>
            <a:ext cx="720080" cy="44636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5417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5050"/>
                </a:solidFill>
              </a:rPr>
              <a:t>Автомобили играют решающую роль в загрязнении атмосферы</a:t>
            </a:r>
          </a:p>
        </p:txBody>
      </p:sp>
      <p:pic>
        <p:nvPicPr>
          <p:cNvPr id="13317" name="Picture 5" descr="Рисунок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10000" contrast="10000"/>
          </a:blip>
          <a:srcRect/>
          <a:stretch>
            <a:fillRect/>
          </a:stretch>
        </p:blipFill>
        <p:spPr>
          <a:xfrm>
            <a:off x="3206750" y="2854325"/>
            <a:ext cx="2730500" cy="2017713"/>
          </a:xfrm>
          <a:noFill/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24328" y="5877272"/>
            <a:ext cx="1224136" cy="57606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0066FF"/>
                </a:solidFill>
              </a:rPr>
              <a:t>Целеполагание</a:t>
            </a:r>
          </a:p>
        </p:txBody>
      </p:sp>
      <p:sp>
        <p:nvSpPr>
          <p:cNvPr id="5123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r>
              <a:rPr lang="ru-RU" sz="2400" smtClean="0"/>
              <a:t>Знаете ли вы?..</a:t>
            </a:r>
          </a:p>
          <a:p>
            <a:r>
              <a:rPr lang="ru-RU" sz="2400" smtClean="0"/>
              <a:t>Что </a:t>
            </a:r>
            <a:r>
              <a:rPr lang="ru-RU" sz="2400" b="1" smtClean="0">
                <a:solidFill>
                  <a:srgbClr val="FF0000"/>
                </a:solidFill>
              </a:rPr>
              <a:t>5 января </a:t>
            </a:r>
            <a:r>
              <a:rPr lang="ru-RU" sz="2400" smtClean="0"/>
              <a:t>отмечается официальный день рождения паровой машины Уатта?</a:t>
            </a:r>
          </a:p>
          <a:p>
            <a:r>
              <a:rPr lang="ru-RU" sz="2400" smtClean="0"/>
              <a:t>Что еще до Джеймса Уатта двухцилиндровая паровая машина была изобретена и работала в России, облегчая труд горнозаводских рабочих?</a:t>
            </a:r>
          </a:p>
          <a:p>
            <a:r>
              <a:rPr lang="ru-RU" sz="2400" smtClean="0"/>
              <a:t>Что её изобретателем стал И.И. Ползунов – наш земляк, родившийся под Екатеринбургом, в семье отставного солдата?</a:t>
            </a:r>
          </a:p>
          <a:p>
            <a:r>
              <a:rPr lang="ru-RU" sz="2400" smtClean="0"/>
              <a:t>Почему современники не смогли по достоинству оценить созданную им машину и  изобретение ждало признания несколько столетий?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6"/>
          <p:cNvSpPr>
            <a:spLocks noChangeArrowheads="1" noChangeShapeType="1" noTextEdit="1"/>
          </p:cNvSpPr>
          <p:nvPr/>
        </p:nvSpPr>
        <p:spPr bwMode="auto">
          <a:xfrm>
            <a:off x="2051050" y="692150"/>
            <a:ext cx="52578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Вывод :</a:t>
            </a:r>
          </a:p>
        </p:txBody>
      </p:sp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1331913" y="1773238"/>
            <a:ext cx="64801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FF5050"/>
                </a:solidFill>
              </a:rPr>
              <a:t>Необходимо создавать и использовать двигатели с высоким КПД.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 sz="2400" b="1">
              <a:solidFill>
                <a:srgbClr val="FF505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2. Применять двигатели, которые не оказывали бы вредного воздействия на окружающую среду.</a:t>
            </a:r>
          </a:p>
          <a:p>
            <a:pPr marL="342900" indent="-342900">
              <a:spcBef>
                <a:spcPct val="50000"/>
              </a:spcBef>
            </a:pPr>
            <a:endParaRPr lang="ru-RU" sz="2400" b="1">
              <a:solidFill>
                <a:srgbClr val="FF505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FF5050"/>
                </a:solidFill>
              </a:rPr>
              <a:t>3. Работать над созданием экологически чистого вида топлива.</a:t>
            </a:r>
          </a:p>
        </p:txBody>
      </p:sp>
      <p:sp>
        <p:nvSpPr>
          <p:cNvPr id="3277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237288"/>
            <a:ext cx="720725" cy="360362"/>
          </a:xfrm>
          <a:prstGeom prst="actionButtonEn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0066FF"/>
                </a:solidFill>
              </a:rPr>
              <a:t>Закрепление изученного материала. </a:t>
            </a:r>
            <a:br>
              <a:rPr lang="ru-RU" sz="2800" b="1" smtClean="0">
                <a:solidFill>
                  <a:srgbClr val="0066FF"/>
                </a:solidFill>
              </a:rPr>
            </a:br>
            <a:r>
              <a:rPr lang="ru-RU" sz="2800" b="1" smtClean="0">
                <a:solidFill>
                  <a:srgbClr val="0066FF"/>
                </a:solidFill>
                <a:hlinkClick r:id="rId2" action="ppaction://hlinkfile"/>
              </a:rPr>
              <a:t>Решение качественных задач.</a:t>
            </a:r>
            <a:endParaRPr lang="ru-RU" sz="2800" b="1" smtClean="0">
              <a:solidFill>
                <a:srgbClr val="0066FF"/>
              </a:solidFill>
            </a:endParaRP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1. </a:t>
            </a:r>
            <a:r>
              <a:rPr lang="ru-RU" b="1" smtClean="0"/>
              <a:t>Один из учеников при решении получил ответ, что КПД теплового двигателя равен 200%. Правильно ли решил ученик задачу? </a:t>
            </a:r>
            <a:r>
              <a:rPr lang="ru-RU" smtClean="0"/>
              <a:t>(устно)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2. </a:t>
            </a:r>
            <a:r>
              <a:rPr lang="ru-RU" b="1" smtClean="0"/>
              <a:t>КПД теплового двигателя 45%. Что означает это число? </a:t>
            </a:r>
            <a:r>
              <a:rPr lang="ru-RU" smtClean="0"/>
              <a:t>(устно)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3. </a:t>
            </a:r>
            <a:r>
              <a:rPr lang="ru-RU" b="1" smtClean="0"/>
              <a:t>Может ли КПД теплового двигателя быть равен 1,8; 50; 4; 90; 100%? </a:t>
            </a:r>
            <a:r>
              <a:rPr lang="ru-RU" smtClean="0"/>
              <a:t>(устно)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380312" y="5805264"/>
            <a:ext cx="1224136" cy="50405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Домашнее задание (творческое)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/>
          <a:lstStyle/>
          <a:p>
            <a:pPr eaLnBrk="1" hangingPunct="1"/>
            <a:r>
              <a:rPr lang="ru-RU" sz="2000" b="1" smtClean="0"/>
              <a:t>«Почему чадят автомобили?»</a:t>
            </a:r>
          </a:p>
          <a:p>
            <a:pPr eaLnBrk="1" hangingPunct="1"/>
            <a:r>
              <a:rPr lang="ru-RU" sz="2000" b="1" smtClean="0"/>
              <a:t>“Основные источники загрязнения окружающей среды в Свердловской области”. </a:t>
            </a:r>
          </a:p>
          <a:p>
            <a:pPr eaLnBrk="1" hangingPunct="1"/>
            <a:r>
              <a:rPr lang="ru-RU" sz="2000" b="1" smtClean="0"/>
              <a:t>“Почему введение стандарта евро-4 не поможет решить проблему ухудшения экологической обстановки?”.</a:t>
            </a:r>
          </a:p>
          <a:p>
            <a:pPr eaLnBrk="1" hangingPunct="1"/>
            <a:r>
              <a:rPr lang="ru-RU" sz="2000" b="1" smtClean="0"/>
              <a:t>«Какие меры предпринимают городские власти, чтобы улучшить экологическую обстановку в городе?»</a:t>
            </a:r>
          </a:p>
          <a:p>
            <a:pPr eaLnBrk="1" hangingPunct="1"/>
            <a:r>
              <a:rPr lang="ru-RU" sz="2000" b="1" smtClean="0"/>
              <a:t>“Предложите свои комплексные меры, способные улучшить экологическую ситуацию в нашем городе”. </a:t>
            </a:r>
          </a:p>
          <a:p>
            <a:pPr eaLnBrk="1" hangingPunct="1"/>
            <a:r>
              <a:rPr lang="ru-RU" sz="2000" b="1" smtClean="0"/>
              <a:t>«Найдите в газетах или Интернете статьи и сообщения о том, как проблемы, связанные с загрязнением воздуха, решаются в других странах».</a:t>
            </a:r>
          </a:p>
          <a:p>
            <a:pPr eaLnBrk="1" hangingPunct="1"/>
            <a:endParaRPr lang="ru-RU" smtClean="0"/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380312" y="5733256"/>
            <a:ext cx="1224136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66FF"/>
                </a:solidFill>
              </a:rPr>
              <a:t>Интернет-ресурсы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/>
              <a:t>1. </a:t>
            </a:r>
            <a:r>
              <a:rPr lang="ru-RU" sz="2800" u="sng" dirty="0" smtClean="0">
                <a:hlinkClick r:id="rId2"/>
              </a:rPr>
              <a:t>http://festival.1september.ru/articles/593088/</a:t>
            </a:r>
            <a:endParaRPr lang="ru-RU" sz="2800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dirty="0" smtClean="0"/>
              <a:t>2. </a:t>
            </a:r>
            <a:r>
              <a:rPr lang="ru-RU" sz="2800" u="sng" dirty="0" smtClean="0">
                <a:hlinkClick r:id="rId3"/>
              </a:rPr>
              <a:t>http://rudocs.exdat.com/download/docs-320793/320793.doc</a:t>
            </a:r>
            <a:endParaRPr lang="ru-RU" sz="2800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dirty="0" smtClean="0"/>
              <a:t>3.</a:t>
            </a:r>
            <a:r>
              <a:rPr lang="ru-RU" sz="2800" u="sng" dirty="0" smtClean="0">
                <a:hlinkClick r:id="rId4"/>
              </a:rPr>
              <a:t>http://nsportal.ru/</a:t>
            </a:r>
            <a:r>
              <a:rPr lang="ru-RU" sz="2800" u="sng" dirty="0" err="1" smtClean="0">
                <a:hlinkClick r:id="rId4"/>
              </a:rPr>
              <a:t>shkola</a:t>
            </a:r>
            <a:r>
              <a:rPr lang="ru-RU" sz="2800" u="sng" dirty="0" smtClean="0">
                <a:hlinkClick r:id="rId4"/>
              </a:rPr>
              <a:t>/</a:t>
            </a:r>
            <a:r>
              <a:rPr lang="ru-RU" sz="2800" u="sng" dirty="0" err="1" smtClean="0">
                <a:hlinkClick r:id="rId4"/>
              </a:rPr>
              <a:t>fizika</a:t>
            </a:r>
            <a:r>
              <a:rPr lang="ru-RU" sz="2800" u="sng" dirty="0" smtClean="0">
                <a:hlinkClick r:id="rId4"/>
              </a:rPr>
              <a:t>/</a:t>
            </a:r>
            <a:r>
              <a:rPr lang="ru-RU" sz="2800" u="sng" dirty="0" err="1" smtClean="0">
                <a:hlinkClick r:id="rId4"/>
              </a:rPr>
              <a:t>library</a:t>
            </a:r>
            <a:r>
              <a:rPr lang="ru-RU" sz="2800" u="sng" dirty="0" smtClean="0">
                <a:hlinkClick r:id="rId4"/>
              </a:rPr>
              <a:t>/konspekt-uroka-po-teme-teplovye-dvigateli-8-klass</a:t>
            </a:r>
            <a:endParaRPr lang="ru-RU" sz="2800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dirty="0" smtClean="0"/>
              <a:t>4. </a:t>
            </a:r>
            <a:r>
              <a:rPr lang="ru-RU" sz="2800" u="sng" dirty="0" smtClean="0">
                <a:hlinkClick r:id="rId5"/>
              </a:rPr>
              <a:t>http://festival.1september.ru/articles/576788</a:t>
            </a:r>
            <a:r>
              <a:rPr lang="ru-RU" u="sng" dirty="0" smtClean="0">
                <a:hlinkClick r:id="rId5"/>
              </a:rPr>
              <a:t>/</a:t>
            </a:r>
            <a:endParaRPr lang="ru-RU" u="sng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/>
              <a:t>5.</a:t>
            </a:r>
            <a:r>
              <a:rPr lang="en-US" dirty="0" smtClean="0"/>
              <a:t>http://school.xvatit.com</a:t>
            </a:r>
            <a:r>
              <a:rPr lang="ru-RU" dirty="0" smtClean="0"/>
              <a:t>/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 smtClean="0"/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782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66FF"/>
                </a:solidFill>
                <a:hlinkClick r:id="rId2" action="ppaction://hlinkfile"/>
              </a:rPr>
              <a:t>Актуализация </a:t>
            </a:r>
            <a:br>
              <a:rPr lang="ru-RU" sz="6000" b="1" dirty="0" smtClean="0">
                <a:solidFill>
                  <a:srgbClr val="0066FF"/>
                </a:solidFill>
                <a:hlinkClick r:id="rId2" action="ppaction://hlinkfile"/>
              </a:rPr>
            </a:br>
            <a:r>
              <a:rPr lang="ru-RU" sz="6000" b="1" dirty="0" smtClean="0">
                <a:solidFill>
                  <a:srgbClr val="0066FF"/>
                </a:solidFill>
                <a:hlinkClick r:id="rId2" action="ppaction://hlinkfile"/>
              </a:rPr>
              <a:t>базовых знаний</a:t>
            </a:r>
            <a:br>
              <a:rPr lang="ru-RU" sz="6000" b="1" dirty="0" smtClean="0">
                <a:solidFill>
                  <a:srgbClr val="0066FF"/>
                </a:solidFill>
                <a:hlinkClick r:id="rId2" action="ppaction://hlinkfile"/>
              </a:rPr>
            </a:br>
            <a:r>
              <a:rPr lang="ru-RU" sz="6000" b="1" dirty="0" smtClean="0">
                <a:solidFill>
                  <a:srgbClr val="00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1. Беспорядочное движение частиц, из которых состоит тело, называется…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2. Энергия движения и взаимодействия частиц, из которых состоит тело, называется…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3. Перечислите способы изменения внутренней энергии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4. В каких единицах измеряется внутренняя энергия?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5. Устройство, преобразующее внутреннюю энергию в механическую называется</a:t>
            </a:r>
          </a:p>
        </p:txBody>
      </p:sp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002588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Физический диктант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66FF"/>
                </a:solidFill>
              </a:rPr>
              <a:t>Самопроверка.</a:t>
            </a:r>
            <a:br>
              <a:rPr lang="ru-RU" sz="4000" b="1" dirty="0" smtClean="0">
                <a:solidFill>
                  <a:srgbClr val="0066FF"/>
                </a:solidFill>
              </a:rPr>
            </a:br>
            <a:r>
              <a:rPr lang="ru-RU" sz="4000" b="1" dirty="0" smtClean="0">
                <a:solidFill>
                  <a:srgbClr val="0066FF"/>
                </a:solidFill>
              </a:rPr>
              <a:t> </a:t>
            </a:r>
            <a:r>
              <a:rPr lang="ru-RU" sz="2800" b="1" dirty="0" smtClean="0">
                <a:solidFill>
                  <a:srgbClr val="0066FF"/>
                </a:solidFill>
              </a:rPr>
              <a:t>Каждый правильный ответ – один балл.</a:t>
            </a:r>
            <a:r>
              <a:rPr lang="ru-RU" sz="4000" dirty="0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eaLnBrk="1" hangingPunct="1"/>
            <a:r>
              <a:rPr lang="ru-RU" smtClean="0"/>
              <a:t>тепловым движением частиц.</a:t>
            </a:r>
          </a:p>
          <a:p>
            <a:pPr eaLnBrk="1" hangingPunct="1"/>
            <a:r>
              <a:rPr lang="ru-RU" smtClean="0"/>
              <a:t>внутренней энергией.</a:t>
            </a:r>
          </a:p>
          <a:p>
            <a:pPr eaLnBrk="1" hangingPunct="1"/>
            <a:r>
              <a:rPr lang="ru-RU" smtClean="0"/>
              <a:t>работа, теплопередача.</a:t>
            </a:r>
          </a:p>
          <a:p>
            <a:pPr eaLnBrk="1" hangingPunct="1"/>
            <a:r>
              <a:rPr lang="ru-RU" smtClean="0"/>
              <a:t>Джоуль. </a:t>
            </a:r>
          </a:p>
          <a:p>
            <a:pPr eaLnBrk="1" hangingPunct="1"/>
            <a:r>
              <a:rPr lang="ru-RU" smtClean="0"/>
              <a:t>тепловым двигателем.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66FF"/>
                </a:solidFill>
              </a:rPr>
              <a:t>Основная часть урока: выступление рабочих групп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/>
              <a:t>Проект группы № 1 «Работа пара и газа при расширении»;</a:t>
            </a:r>
          </a:p>
          <a:p>
            <a:r>
              <a:rPr lang="ru-RU" sz="2400" smtClean="0"/>
              <a:t>Проект группы № 2 «Виды тепловых двигателей»;</a:t>
            </a:r>
          </a:p>
          <a:p>
            <a:r>
              <a:rPr lang="ru-RU" sz="2400" smtClean="0"/>
              <a:t>Проект группы № 3 «ДВС»;</a:t>
            </a:r>
          </a:p>
          <a:p>
            <a:r>
              <a:rPr lang="ru-RU" sz="2400" smtClean="0">
                <a:hlinkClick r:id="rId2" action="ppaction://hlinkfile"/>
              </a:rPr>
              <a:t>Проект группы № 4 «Паровая машина»</a:t>
            </a:r>
            <a:endParaRPr lang="ru-RU" sz="2400" smtClean="0"/>
          </a:p>
          <a:p>
            <a:r>
              <a:rPr lang="ru-RU" sz="2400" smtClean="0">
                <a:hlinkClick r:id="rId3" action="ppaction://hlinkfile"/>
              </a:rPr>
              <a:t>Проект группы № 5 «Первые паровозы»</a:t>
            </a:r>
            <a:endParaRPr lang="ru-RU" sz="2400" smtClean="0"/>
          </a:p>
          <a:p>
            <a:r>
              <a:rPr lang="ru-RU" sz="2400" smtClean="0"/>
              <a:t>Проект группы №6 «Паровая турбина». </a:t>
            </a:r>
          </a:p>
          <a:p>
            <a:r>
              <a:rPr lang="ru-RU" sz="2400" smtClean="0"/>
              <a:t>Проект группы № 7 «Газовая турбина». </a:t>
            </a:r>
          </a:p>
          <a:p>
            <a:r>
              <a:rPr lang="ru-RU" sz="2400" smtClean="0">
                <a:hlinkClick r:id="rId4" action="ppaction://hlinkfile"/>
              </a:rPr>
              <a:t>Проект группы № 8 «Реактивный двигатель».</a:t>
            </a:r>
            <a:endParaRPr lang="ru-RU" sz="2400" smtClean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2" y="1700808"/>
            <a:ext cx="576064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7374966" y="2073146"/>
            <a:ext cx="653418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4499992" y="2564904"/>
            <a:ext cx="792088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6084168" y="2928962"/>
            <a:ext cx="792088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6228184" y="3429000"/>
            <a:ext cx="864096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6228184" y="4005064"/>
            <a:ext cx="864096" cy="288032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6084168" y="4437112"/>
            <a:ext cx="792088" cy="288032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6876256" y="4941168"/>
            <a:ext cx="825419" cy="3600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5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66FF"/>
                </a:solidFill>
              </a:rPr>
              <a:t>Работа газа и пара при расширении.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eaLnBrk="1" hangingPunct="1"/>
            <a:endParaRPr lang="ru-RU" smtClean="0"/>
          </a:p>
          <a:p>
            <a:pPr algn="r" eaLnBrk="1" hangingPunct="1"/>
            <a:endParaRPr lang="ru-RU" smtClean="0"/>
          </a:p>
          <a:p>
            <a:pPr algn="r" eaLnBrk="1" hangingPunct="1"/>
            <a:r>
              <a:rPr lang="ru-RU" smtClean="0"/>
              <a:t>Нагреваем пар.</a:t>
            </a:r>
          </a:p>
          <a:p>
            <a:pPr algn="r" eaLnBrk="1" hangingPunct="1"/>
            <a:r>
              <a:rPr lang="ru-RU" smtClean="0"/>
              <a:t>Внутренняя энергия </a:t>
            </a:r>
          </a:p>
          <a:p>
            <a:pPr algn="r" eaLnBrk="1" hangingPunct="1">
              <a:buFontTx/>
              <a:buNone/>
            </a:pPr>
            <a:r>
              <a:rPr lang="ru-RU" smtClean="0"/>
              <a:t>пара увеличилась.</a:t>
            </a:r>
          </a:p>
          <a:p>
            <a:pPr algn="r" eaLnBrk="1" hangingPunct="1"/>
            <a:endParaRPr lang="ru-RU" smtClean="0"/>
          </a:p>
        </p:txBody>
      </p:sp>
      <p:sp>
        <p:nvSpPr>
          <p:cNvPr id="10244" name="Rectangle 5"/>
          <p:cNvSpPr>
            <a:spLocks noChangeAspect="1" noChangeArrowheads="1"/>
          </p:cNvSpPr>
          <p:nvPr/>
        </p:nvSpPr>
        <p:spPr bwMode="auto">
          <a:xfrm>
            <a:off x="1403350" y="2732088"/>
            <a:ext cx="2173288" cy="239395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245" name="AutoShape 6"/>
          <p:cNvSpPr>
            <a:spLocks noChangeAspect="1" noChangeArrowheads="1"/>
          </p:cNvSpPr>
          <p:nvPr/>
        </p:nvSpPr>
        <p:spPr bwMode="auto">
          <a:xfrm>
            <a:off x="1822450" y="3259138"/>
            <a:ext cx="1716088" cy="2046287"/>
          </a:xfrm>
          <a:prstGeom prst="can">
            <a:avLst>
              <a:gd name="adj" fmla="val 18919"/>
            </a:avLst>
          </a:prstGeom>
          <a:gradFill rotWithShape="0">
            <a:gsLst>
              <a:gs pos="0">
                <a:srgbClr val="DDDDDD"/>
              </a:gs>
              <a:gs pos="50000">
                <a:srgbClr val="666666"/>
              </a:gs>
              <a:gs pos="100000">
                <a:srgbClr val="DDDDDD"/>
              </a:gs>
            </a:gsLst>
            <a:lin ang="0" scaled="1"/>
          </a:gra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7" descr="Водяные капли"/>
          <p:cNvSpPr>
            <a:spLocks noChangeAspect="1" noChangeArrowheads="1"/>
          </p:cNvSpPr>
          <p:nvPr/>
        </p:nvSpPr>
        <p:spPr bwMode="auto">
          <a:xfrm>
            <a:off x="1822450" y="4667250"/>
            <a:ext cx="1716088" cy="628650"/>
          </a:xfrm>
          <a:prstGeom prst="can">
            <a:avLst>
              <a:gd name="adj" fmla="val 50000"/>
            </a:avLst>
          </a:prstGeom>
          <a:blipFill dpi="0" rotWithShape="0">
            <a:blip r:embed="rId2" cstate="email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8"/>
          <p:cNvSpPr>
            <a:spLocks noChangeAspect="1" noChangeArrowheads="1"/>
          </p:cNvSpPr>
          <p:nvPr/>
        </p:nvSpPr>
        <p:spPr bwMode="auto">
          <a:xfrm>
            <a:off x="1822450" y="4086225"/>
            <a:ext cx="1716088" cy="628650"/>
          </a:xfrm>
          <a:prstGeom prst="can">
            <a:avLst>
              <a:gd name="adj" fmla="val 50000"/>
            </a:avLst>
          </a:prstGeom>
          <a:gradFill rotWithShape="0">
            <a:gsLst>
              <a:gs pos="0">
                <a:srgbClr val="666666"/>
              </a:gs>
              <a:gs pos="50000">
                <a:srgbClr val="DDDDDD"/>
              </a:gs>
              <a:gs pos="100000">
                <a:srgbClr val="666666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9"/>
          <p:cNvSpPr>
            <a:spLocks noChangeAspect="1" noChangeArrowheads="1"/>
          </p:cNvSpPr>
          <p:nvPr/>
        </p:nvSpPr>
        <p:spPr bwMode="auto">
          <a:xfrm>
            <a:off x="2470150" y="2276475"/>
            <a:ext cx="344488" cy="1966913"/>
          </a:xfrm>
          <a:prstGeom prst="can">
            <a:avLst>
              <a:gd name="adj" fmla="val 19984"/>
            </a:avLst>
          </a:prstGeom>
          <a:gradFill rotWithShape="0">
            <a:gsLst>
              <a:gs pos="0">
                <a:srgbClr val="737373"/>
              </a:gs>
              <a:gs pos="50000">
                <a:srgbClr val="F8F8F8"/>
              </a:gs>
              <a:gs pos="100000">
                <a:srgbClr val="737373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Freeform 10"/>
          <p:cNvSpPr>
            <a:spLocks noChangeAspect="1"/>
          </p:cNvSpPr>
          <p:nvPr/>
        </p:nvSpPr>
        <p:spPr bwMode="auto">
          <a:xfrm>
            <a:off x="2279650" y="3563938"/>
            <a:ext cx="576263" cy="20637"/>
          </a:xfrm>
          <a:custGeom>
            <a:avLst/>
            <a:gdLst>
              <a:gd name="T0" fmla="*/ 0 w 724"/>
              <a:gd name="T1" fmla="*/ 0 h 24"/>
              <a:gd name="T2" fmla="*/ 2147483647 w 724"/>
              <a:gd name="T3" fmla="*/ 2147483647 h 24"/>
              <a:gd name="T4" fmla="*/ 2147483647 w 724"/>
              <a:gd name="T5" fmla="*/ 2147483647 h 24"/>
              <a:gd name="T6" fmla="*/ 2147483647 w 724"/>
              <a:gd name="T7" fmla="*/ 2147483647 h 24"/>
              <a:gd name="T8" fmla="*/ 0 60000 65536"/>
              <a:gd name="T9" fmla="*/ 0 60000 65536"/>
              <a:gd name="T10" fmla="*/ 0 60000 65536"/>
              <a:gd name="T11" fmla="*/ 0 60000 65536"/>
              <a:gd name="T12" fmla="*/ 0 w 724"/>
              <a:gd name="T13" fmla="*/ 0 h 24"/>
              <a:gd name="T14" fmla="*/ 724 w 724"/>
              <a:gd name="T15" fmla="*/ 24 h 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4" h="24">
                <a:moveTo>
                  <a:pt x="0" y="0"/>
                </a:moveTo>
                <a:cubicBezTo>
                  <a:pt x="48" y="3"/>
                  <a:pt x="205" y="16"/>
                  <a:pt x="286" y="20"/>
                </a:cubicBezTo>
                <a:cubicBezTo>
                  <a:pt x="367" y="24"/>
                  <a:pt x="411" y="24"/>
                  <a:pt x="484" y="24"/>
                </a:cubicBezTo>
                <a:cubicBezTo>
                  <a:pt x="557" y="24"/>
                  <a:pt x="674" y="21"/>
                  <a:pt x="724" y="2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884368" y="5805264"/>
            <a:ext cx="1008112" cy="576064"/>
          </a:xfrm>
          <a:prstGeom prst="actionButtonBeginning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81075"/>
            <a:ext cx="8713788" cy="5040313"/>
          </a:xfrm>
        </p:spPr>
        <p:txBody>
          <a:bodyPr/>
          <a:lstStyle/>
          <a:p>
            <a:pPr algn="r" eaLnBrk="1" hangingPunct="1"/>
            <a:r>
              <a:rPr lang="ru-RU" smtClean="0"/>
              <a:t>Пар, расширяясь,</a:t>
            </a:r>
          </a:p>
          <a:p>
            <a:pPr algn="r" eaLnBrk="1" hangingPunct="1">
              <a:buFontTx/>
              <a:buNone/>
            </a:pPr>
            <a:r>
              <a:rPr lang="ru-RU" smtClean="0"/>
              <a:t>совершил работу.</a:t>
            </a:r>
          </a:p>
          <a:p>
            <a:pPr algn="r" eaLnBrk="1" hangingPunct="1"/>
            <a:r>
              <a:rPr lang="ru-RU" smtClean="0"/>
              <a:t>Внутренняя энергия пара</a:t>
            </a:r>
          </a:p>
          <a:p>
            <a:pPr algn="r" eaLnBrk="1" hangingPunct="1">
              <a:buFontTx/>
              <a:buNone/>
            </a:pPr>
            <a:r>
              <a:rPr lang="ru-RU" smtClean="0"/>
              <a:t>превратилась в кинетическую </a:t>
            </a:r>
          </a:p>
          <a:p>
            <a:pPr algn="r" eaLnBrk="1" hangingPunct="1">
              <a:buFontTx/>
              <a:buNone/>
            </a:pPr>
            <a:r>
              <a:rPr lang="ru-RU" smtClean="0"/>
              <a:t>энергию поршня.</a:t>
            </a:r>
          </a:p>
          <a:p>
            <a:pPr algn="r" eaLnBrk="1" hangingPunct="1">
              <a:buFontTx/>
              <a:buNone/>
            </a:pPr>
            <a:endParaRPr lang="ru-RU" smtClean="0"/>
          </a:p>
          <a:p>
            <a:pPr algn="r"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endParaRPr lang="ru-RU" b="1" smtClean="0">
              <a:solidFill>
                <a:srgbClr val="FF0066"/>
              </a:solidFill>
            </a:endParaRPr>
          </a:p>
        </p:txBody>
      </p:sp>
      <p:grpSp>
        <p:nvGrpSpPr>
          <p:cNvPr id="11267" name="Group 4"/>
          <p:cNvGrpSpPr>
            <a:grpSpLocks/>
          </p:cNvGrpSpPr>
          <p:nvPr/>
        </p:nvGrpSpPr>
        <p:grpSpPr bwMode="auto">
          <a:xfrm>
            <a:off x="539750" y="404813"/>
            <a:ext cx="1714500" cy="3589337"/>
            <a:chOff x="4260" y="1500"/>
            <a:chExt cx="1080" cy="2261"/>
          </a:xfrm>
        </p:grpSpPr>
        <p:sp>
          <p:nvSpPr>
            <p:cNvPr id="11272" name="AutoShape 5"/>
            <p:cNvSpPr>
              <a:spLocks noChangeAspect="1" noChangeArrowheads="1"/>
            </p:cNvSpPr>
            <p:nvPr/>
          </p:nvSpPr>
          <p:spPr bwMode="auto">
            <a:xfrm>
              <a:off x="4260" y="2469"/>
              <a:ext cx="1080" cy="1292"/>
            </a:xfrm>
            <a:prstGeom prst="can">
              <a:avLst>
                <a:gd name="adj" fmla="val 18980"/>
              </a:avLst>
            </a:prstGeom>
            <a:gradFill rotWithShape="0">
              <a:gsLst>
                <a:gs pos="0">
                  <a:srgbClr val="DDDDDD"/>
                </a:gs>
                <a:gs pos="50000">
                  <a:srgbClr val="666666"/>
                </a:gs>
                <a:gs pos="100000">
                  <a:srgbClr val="DDDDDD"/>
                </a:gs>
              </a:gsLst>
              <a:lin ang="0" scaled="1"/>
            </a:gradFill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3" name="AutoShape 6"/>
            <p:cNvSpPr>
              <a:spLocks noChangeArrowheads="1"/>
            </p:cNvSpPr>
            <p:nvPr/>
          </p:nvSpPr>
          <p:spPr bwMode="auto">
            <a:xfrm>
              <a:off x="4284" y="3000"/>
              <a:ext cx="864" cy="696"/>
            </a:xfrm>
            <a:prstGeom prst="cloudCallout">
              <a:avLst>
                <a:gd name="adj1" fmla="val -41667"/>
                <a:gd name="adj2" fmla="val -1005"/>
              </a:avLst>
            </a:prstGeom>
            <a:gradFill rotWithShape="0">
              <a:gsLst>
                <a:gs pos="0">
                  <a:srgbClr val="2F7676"/>
                </a:gs>
                <a:gs pos="50000">
                  <a:srgbClr val="66FFFF"/>
                </a:gs>
                <a:gs pos="100000">
                  <a:srgbClr val="2F7676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4" name="AutoShape 7"/>
            <p:cNvSpPr>
              <a:spLocks noChangeArrowheads="1"/>
            </p:cNvSpPr>
            <p:nvPr/>
          </p:nvSpPr>
          <p:spPr bwMode="auto">
            <a:xfrm>
              <a:off x="4440" y="2988"/>
              <a:ext cx="864" cy="732"/>
            </a:xfrm>
            <a:prstGeom prst="cloudCallout">
              <a:avLst>
                <a:gd name="adj1" fmla="val -56944"/>
                <a:gd name="adj2" fmla="val 24454"/>
              </a:avLst>
            </a:prstGeom>
            <a:gradFill rotWithShape="0">
              <a:gsLst>
                <a:gs pos="0">
                  <a:srgbClr val="2F7676"/>
                </a:gs>
                <a:gs pos="50000">
                  <a:srgbClr val="66FFFF"/>
                </a:gs>
                <a:gs pos="100000">
                  <a:srgbClr val="2F7676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275" name="AutoShape 8"/>
            <p:cNvSpPr>
              <a:spLocks noChangeAspect="1" noChangeArrowheads="1"/>
            </p:cNvSpPr>
            <p:nvPr/>
          </p:nvSpPr>
          <p:spPr bwMode="auto">
            <a:xfrm>
              <a:off x="4260" y="2679"/>
              <a:ext cx="1080" cy="398"/>
            </a:xfrm>
            <a:prstGeom prst="can">
              <a:avLst>
                <a:gd name="adj" fmla="val 50000"/>
              </a:avLst>
            </a:prstGeom>
            <a:gradFill rotWithShape="0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6" name="AutoShape 9"/>
            <p:cNvSpPr>
              <a:spLocks noChangeAspect="1" noChangeArrowheads="1"/>
            </p:cNvSpPr>
            <p:nvPr/>
          </p:nvSpPr>
          <p:spPr bwMode="auto">
            <a:xfrm>
              <a:off x="4680" y="1500"/>
              <a:ext cx="216" cy="1243"/>
            </a:xfrm>
            <a:prstGeom prst="can">
              <a:avLst>
                <a:gd name="adj" fmla="val 20141"/>
              </a:avLst>
            </a:prstGeom>
            <a:gradFill rotWithShape="0">
              <a:gsLst>
                <a:gs pos="0">
                  <a:srgbClr val="737373"/>
                </a:gs>
                <a:gs pos="50000">
                  <a:srgbClr val="F8F8F8"/>
                </a:gs>
                <a:gs pos="100000">
                  <a:srgbClr val="737373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Freeform 10"/>
            <p:cNvSpPr>
              <a:spLocks noChangeAspect="1"/>
            </p:cNvSpPr>
            <p:nvPr/>
          </p:nvSpPr>
          <p:spPr bwMode="auto">
            <a:xfrm>
              <a:off x="4548" y="2662"/>
              <a:ext cx="362" cy="12"/>
            </a:xfrm>
            <a:custGeom>
              <a:avLst/>
              <a:gdLst>
                <a:gd name="T0" fmla="*/ 0 w 724"/>
                <a:gd name="T1" fmla="*/ 0 h 24"/>
                <a:gd name="T2" fmla="*/ 36 w 724"/>
                <a:gd name="T3" fmla="*/ 3 h 24"/>
                <a:gd name="T4" fmla="*/ 61 w 724"/>
                <a:gd name="T5" fmla="*/ 3 h 24"/>
                <a:gd name="T6" fmla="*/ 91 w 724"/>
                <a:gd name="T7" fmla="*/ 3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4"/>
                <a:gd name="T13" fmla="*/ 0 h 24"/>
                <a:gd name="T14" fmla="*/ 724 w 72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4" h="24">
                  <a:moveTo>
                    <a:pt x="0" y="0"/>
                  </a:moveTo>
                  <a:cubicBezTo>
                    <a:pt x="48" y="3"/>
                    <a:pt x="205" y="16"/>
                    <a:pt x="286" y="20"/>
                  </a:cubicBezTo>
                  <a:cubicBezTo>
                    <a:pt x="367" y="24"/>
                    <a:pt x="411" y="24"/>
                    <a:pt x="484" y="24"/>
                  </a:cubicBezTo>
                  <a:cubicBezTo>
                    <a:pt x="557" y="24"/>
                    <a:pt x="674" y="21"/>
                    <a:pt x="724" y="2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68" name="WordArt 11"/>
          <p:cNvSpPr>
            <a:spLocks noChangeArrowheads="1" noChangeShapeType="1" noTextEdit="1"/>
          </p:cNvSpPr>
          <p:nvPr/>
        </p:nvSpPr>
        <p:spPr bwMode="auto">
          <a:xfrm>
            <a:off x="1331913" y="4581525"/>
            <a:ext cx="44672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7956376" y="6237312"/>
            <a:ext cx="936104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</TotalTime>
  <Words>884</Words>
  <Application>Microsoft Office PowerPoint</Application>
  <PresentationFormat>Экран (4:3)</PresentationFormat>
  <Paragraphs>156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Times New Roman</vt:lpstr>
      <vt:lpstr>Тема Office</vt:lpstr>
      <vt:lpstr>Тепловые двигатели и охрана природы</vt:lpstr>
      <vt:lpstr>Данная презентация была использована учителем для проведения конференции «Тепловые двигатели и охрана природы». Разработку урока можно посмотреть в Приложении 1.</vt:lpstr>
      <vt:lpstr>Целеполагание</vt:lpstr>
      <vt:lpstr>Актуализация  базовых знаний  </vt:lpstr>
      <vt:lpstr>Слайд 5</vt:lpstr>
      <vt:lpstr>Самопроверка.  Каждый правильный ответ – один балл. </vt:lpstr>
      <vt:lpstr>Основная часть урока: выступление рабочих групп</vt:lpstr>
      <vt:lpstr>Работа газа и пара при расширении.</vt:lpstr>
      <vt:lpstr>Слайд 9</vt:lpstr>
      <vt:lpstr>Запишем определение:  Тепловые двигатели – машины, в которых внутренняя энергия топлива превращается в механическую энергию.</vt:lpstr>
      <vt:lpstr>Виды тепловых двигателей:</vt:lpstr>
      <vt:lpstr>Двигатель внутреннего сгорания –  самый распространённый тепловой двигатель</vt:lpstr>
      <vt:lpstr>1 такт ДВС:</vt:lpstr>
      <vt:lpstr>2 такт:</vt:lpstr>
      <vt:lpstr>3 такт:</vt:lpstr>
      <vt:lpstr>4 такт:</vt:lpstr>
      <vt:lpstr>Паровая машина</vt:lpstr>
      <vt:lpstr>Слайд 18</vt:lpstr>
      <vt:lpstr>Первый паровоз в России</vt:lpstr>
      <vt:lpstr>Слайд 20</vt:lpstr>
      <vt:lpstr>Паровая турбина </vt:lpstr>
      <vt:lpstr>Газовая турбина</vt:lpstr>
      <vt:lpstr>Реактивный двигатель</vt:lpstr>
      <vt:lpstr>Ракетный двигатель используется для запуска ракет в космос.</vt:lpstr>
      <vt:lpstr>Доклад учителя  «КПД.  Влияние тепловых двигателей на окружающую среду»</vt:lpstr>
      <vt:lpstr>КПД теплового двигателя</vt:lpstr>
      <vt:lpstr>Слайд 27</vt:lpstr>
      <vt:lpstr>Тепловые двигатели  и экология</vt:lpstr>
      <vt:lpstr>Автомобили играют решающую роль в загрязнении атмосферы</vt:lpstr>
      <vt:lpstr>Слайд 30</vt:lpstr>
      <vt:lpstr>Закрепление изученного материала.  Решение качественных задач.</vt:lpstr>
      <vt:lpstr>Домашнее задание (творческое)</vt:lpstr>
      <vt:lpstr>Интернет-ресурсы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revaz</cp:lastModifiedBy>
  <cp:revision>30</cp:revision>
  <dcterms:created xsi:type="dcterms:W3CDTF">2007-10-30T07:13:56Z</dcterms:created>
  <dcterms:modified xsi:type="dcterms:W3CDTF">2013-03-11T07:16:43Z</dcterms:modified>
</cp:coreProperties>
</file>