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80" r:id="rId4"/>
    <p:sldId id="281" r:id="rId5"/>
    <p:sldId id="282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0" r:id="rId16"/>
    <p:sldId id="26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58" r:id="rId25"/>
    <p:sldId id="25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29E1B31-A624-4DC3-9D5A-35E878651C94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23278A-799E-40B0-ACDF-70A5A733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ru.wikipedia.org/w/index.php?title=%D0%A2%D0%B0%D0%B3%D0%B8-%D0%B0%D0%BB%D1%8C-%D0%94%D0%B8%D0%BD%D0%BE%D0%BC%D0%B5&amp;action=edit&amp;redlink=1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etc.usf.edu/clipart/galleries/science" TargetMode="External"/><Relationship Id="rId3" Type="http://schemas.openxmlformats.org/officeDocument/2006/relationships/hyperlink" Target="http://shkolnye-znaniya.ru/2225-glava-2-vydelenie-nauk-iz-naturfilosofii-izobreteniya-gerona.html" TargetMode="External"/><Relationship Id="rId7" Type="http://schemas.openxmlformats.org/officeDocument/2006/relationships/hyperlink" Target="http://expert.urc.ac.ru/paro_turbinka/87179188.html" TargetMode="External"/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etar.net.ua/history.html" TargetMode="External"/><Relationship Id="rId5" Type="http://schemas.openxmlformats.org/officeDocument/2006/relationships/hyperlink" Target="http://www.t-z-n.ru/precold/coldmotor.html" TargetMode="External"/><Relationship Id="rId4" Type="http://schemas.openxmlformats.org/officeDocument/2006/relationships/hyperlink" Target="http://www.rusactive.ru/history/inventor/geron_aleksandriyskiy" TargetMode="External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bionyx.ru/news/4" TargetMode="External"/><Relationship Id="rId13" Type="http://schemas.openxmlformats.org/officeDocument/2006/relationships/hyperlink" Target="http://dlm3.meta.ua/pic/0/45/44/mj9es8W9Rg.jpg?id=2960571" TargetMode="External"/><Relationship Id="rId18" Type="http://schemas.openxmlformats.org/officeDocument/2006/relationships/hyperlink" Target="http://www.kadrovik.ru/index.php?name=PNphpBB2&amp;file=printview2&amp;t=17699&amp;page=124" TargetMode="External"/><Relationship Id="rId3" Type="http://schemas.openxmlformats.org/officeDocument/2006/relationships/hyperlink" Target="http://www.1520mm.ru/locomotives/diesel/Gas_" TargetMode="External"/><Relationship Id="rId21" Type="http://schemas.openxmlformats.org/officeDocument/2006/relationships/hyperlink" Target="http://direct.yandex.ru/" TargetMode="External"/><Relationship Id="rId7" Type="http://schemas.openxmlformats.org/officeDocument/2006/relationships/hyperlink" Target="http://ru.freepik.com/free-photos-vectors/trains" TargetMode="External"/><Relationship Id="rId12" Type="http://schemas.openxmlformats.org/officeDocument/2006/relationships/hyperlink" Target="http://kids.wosir.ua/ru/article/view/26" TargetMode="External"/><Relationship Id="rId17" Type="http://schemas.openxmlformats.org/officeDocument/2006/relationships/hyperlink" Target="http://s60.radikal.ru/i167/1004/00/3b956384ef3a.jpg" TargetMode="External"/><Relationship Id="rId2" Type="http://schemas.openxmlformats.org/officeDocument/2006/relationships/hyperlink" Target="http://dvpt.narod.ru/russian/history/index01/" TargetMode="External"/><Relationship Id="rId16" Type="http://schemas.openxmlformats.org/officeDocument/2006/relationships/hyperlink" Target="http://tehno.claw.ru/shared/moto/information/chapter1.htm" TargetMode="External"/><Relationship Id="rId20" Type="http://schemas.openxmlformats.org/officeDocument/2006/relationships/hyperlink" Target="http://bigbord.net/lib/nauchnaya_literatura/9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t-saloon.ru/ru/item.aspx?ItemID=5834" TargetMode="External"/><Relationship Id="rId11" Type="http://schemas.openxmlformats.org/officeDocument/2006/relationships/hyperlink" Target="http://kids.wosir.ua/upload/images/1259319000.gif" TargetMode="External"/><Relationship Id="rId5" Type="http://schemas.openxmlformats.org/officeDocument/2006/relationships/hyperlink" Target="http://poznaiko.ru/izobreteniya/kakimi-byli-pervye-avtomobili.html" TargetMode="External"/><Relationship Id="rId15" Type="http://schemas.openxmlformats.org/officeDocument/2006/relationships/hyperlink" Target="http://tehno.claw.ru/shared/moto/prev1/009-1.jpg" TargetMode="External"/><Relationship Id="rId10" Type="http://schemas.openxmlformats.org/officeDocument/2006/relationships/hyperlink" Target="http://www.mitchell-auto.ru/auto/moto/moto-history.html?page=2" TargetMode="External"/><Relationship Id="rId19" Type="http://schemas.openxmlformats.org/officeDocument/2006/relationships/hyperlink" Target="http://bigbord.net/lib/photo/st90_4.gif" TargetMode="External"/><Relationship Id="rId4" Type="http://schemas.openxmlformats.org/officeDocument/2006/relationships/hyperlink" Target="http://wsesam.ru/text/Suvenirnyiy-parovoy-dvigatelj.html" TargetMode="External"/><Relationship Id="rId9" Type="http://schemas.openxmlformats.org/officeDocument/2006/relationships/hyperlink" Target="http://steampunker.ru/index/page80/" TargetMode="External"/><Relationship Id="rId14" Type="http://schemas.openxmlformats.org/officeDocument/2006/relationships/hyperlink" Target="http://blog.moto.meta.ua/communities/moto-skuto/posts/i806207/" TargetMode="External"/><Relationship Id="rId22" Type="http://schemas.openxmlformats.org/officeDocument/2006/relationships/hyperlink" Target="http://yabs.yandex.ru/count/7bwgqgdLdTK40000ZhPtJV84XPtQ3vK1cm5kGuYxJpUG0ecf_cTCc87KdP8x89AYYRjYfYYAeBG29we1fQBgI06D496xIEM319Um031w3O-teuDT2v-tP-6M3fCscGn2Z93v5Q2G2JsdcKO2gB10MNC7fC00000C27qD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14356"/>
            <a:ext cx="8229600" cy="2486044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Паровая машина: прошлое, настоящее, будущее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0504"/>
            <a:ext cx="6400800" cy="171451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Авторы проекта</a:t>
            </a:r>
            <a:r>
              <a:rPr lang="ru-RU" dirty="0" smtClean="0"/>
              <a:t>- учащиеся 8 класса МКОУ-СОШ № 4:</a:t>
            </a:r>
          </a:p>
          <a:p>
            <a:r>
              <a:rPr lang="ru-RU" dirty="0" smtClean="0"/>
              <a:t>Швецов Юрий,  Печеркин Александр и </a:t>
            </a:r>
            <a:r>
              <a:rPr lang="ru-RU" dirty="0" err="1" smtClean="0"/>
              <a:t>Фитченко</a:t>
            </a:r>
            <a:r>
              <a:rPr lang="ru-RU" dirty="0" smtClean="0"/>
              <a:t> Илья.</a:t>
            </a:r>
          </a:p>
          <a:p>
            <a:r>
              <a:rPr lang="ru-RU" b="1" dirty="0" smtClean="0"/>
              <a:t>Руководитель проекта: </a:t>
            </a:r>
            <a:r>
              <a:rPr lang="ru-RU" dirty="0" smtClean="0"/>
              <a:t>Печеркина С.В. – учитель физики высшей кв. категории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+mj-lt"/>
              </a:rPr>
              <a:t>Изобретение и развитие паровой машины</a:t>
            </a:r>
            <a:endParaRPr lang="ru-RU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5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+mj-lt"/>
              </a:rPr>
              <a:t>Реальная паровая турбина была изобретена намного позже, в средневековом Египте, арабским философом, астрономом и инженером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XVI века </a:t>
            </a:r>
            <a:r>
              <a:rPr lang="ru-RU" b="1" dirty="0" err="1" smtClean="0">
                <a:solidFill>
                  <a:srgbClr val="FFFF00"/>
                </a:solidFill>
                <a:latin typeface="+mj-lt"/>
                <a:hlinkClick r:id="rId2" tooltip="Таги-аль-Диноме (страница отсутствует)"/>
              </a:rPr>
              <a:t>Таги-аль-Диноме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. </a:t>
            </a:r>
          </a:p>
          <a:p>
            <a:r>
              <a:rPr lang="ru-RU" dirty="0" smtClean="0">
                <a:latin typeface="+mj-lt"/>
              </a:rPr>
              <a:t>Он предложил метод вращения вертела посредством потока пара, направляемого на лопасти, закреплённые по ободу колеса. </a:t>
            </a:r>
          </a:p>
        </p:txBody>
      </p:sp>
      <p:pic>
        <p:nvPicPr>
          <p:cNvPr id="7" name="Содержимое 6" descr="brancas_engi_28277_mth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2066" y="1785926"/>
            <a:ext cx="3286148" cy="3429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+mj-lt"/>
              </a:rPr>
              <a:t>Первая реальная паровая машина</a:t>
            </a:r>
            <a:endParaRPr lang="ru-RU" dirty="0">
              <a:latin typeface="+mj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504351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Подобную машину предложил в </a:t>
            </a:r>
            <a:r>
              <a:rPr lang="ru-RU" b="1" dirty="0" smtClean="0">
                <a:solidFill>
                  <a:srgbClr val="FFFF00"/>
                </a:solidFill>
              </a:rPr>
              <a:t>1629 г. </a:t>
            </a:r>
            <a:r>
              <a:rPr lang="ru-RU" dirty="0" smtClean="0"/>
              <a:t>итальянский инженер </a:t>
            </a:r>
            <a:r>
              <a:rPr lang="ru-RU" b="1" dirty="0" smtClean="0">
                <a:solidFill>
                  <a:srgbClr val="FFFF00"/>
                </a:solidFill>
              </a:rPr>
              <a:t>Джованни </a:t>
            </a:r>
            <a:r>
              <a:rPr lang="ru-RU" b="1" dirty="0" err="1" smtClean="0">
                <a:solidFill>
                  <a:srgbClr val="FFFF00"/>
                </a:solidFill>
              </a:rPr>
              <a:t>Бранка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для вращения цилиндрического анкерного устройства, которое поочерёдно поднимало и отпускало пару пестов в ступах. </a:t>
            </a:r>
          </a:p>
          <a:p>
            <a:r>
              <a:rPr lang="ru-RU" dirty="0" smtClean="0"/>
              <a:t>Паровой поток в этих ранних паровых турбинах был не концентрированным, и большая часть его энергии рассеивалась во всех направлениях, что приводило к значительным потерям энергии.</a:t>
            </a:r>
          </a:p>
          <a:p>
            <a:endParaRPr lang="ru-RU" dirty="0"/>
          </a:p>
        </p:txBody>
      </p:sp>
      <p:pic>
        <p:nvPicPr>
          <p:cNvPr id="9" name="Содержимое 8" descr="43567542_GustafDeLava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4876" y="1600200"/>
            <a:ext cx="2071702" cy="28313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Рисунок 9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3929066"/>
            <a:ext cx="2000264" cy="2714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9000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latin typeface="+mj-lt"/>
              </a:rPr>
              <a:t>Классификация паровых машин</a:t>
            </a:r>
            <a:endParaRPr lang="ru-RU" sz="5400" dirty="0">
              <a:latin typeface="+mj-lt"/>
            </a:endParaRPr>
          </a:p>
        </p:txBody>
      </p:sp>
    </p:spTree>
  </p:cSld>
  <p:clrMapOvr>
    <a:masterClrMapping/>
  </p:clrMapOvr>
  <p:transition spd="med" advClick="0" advTm="1000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dirty="0" smtClean="0">
                <a:latin typeface="+mj-lt"/>
              </a:rPr>
              <a:t>Стационарные паровые машины могут быть разделены на два типа по режиму использования:</a:t>
            </a:r>
            <a:endParaRPr lang="ru-RU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714876" cy="504351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Машины с переменным режимом</a:t>
            </a:r>
            <a:r>
              <a:rPr lang="ru-RU" dirty="0" smtClean="0"/>
              <a:t>, к которым относятся машины металлопрокатных станов, паровые лебёдки и подобные устройства, которые должны часто останавливаться и менять направление вращения.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Силовые машины</a:t>
            </a:r>
            <a:r>
              <a:rPr lang="ru-RU" dirty="0" smtClean="0"/>
              <a:t>, которые редко останавливаются и не должны менять направление вращения. Они включают энергетические двигатели на электростанциях, а также промышленные двигатели, использовавшиеся на заводах, фабриках и на кабельных железных дорогах до широкого распространения электрической тяги. Двигатели малой мощности используются на судовых моделях и в специальных устройствах.</a:t>
            </a:r>
          </a:p>
          <a:p>
            <a:endParaRPr lang="ru-RU" dirty="0"/>
          </a:p>
        </p:txBody>
      </p:sp>
      <p:pic>
        <p:nvPicPr>
          <p:cNvPr id="6" name="Содержимое 5" descr="Паровой моло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785926"/>
            <a:ext cx="2571768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500958" y="2214554"/>
            <a:ext cx="164304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Паровой молот</a:t>
            </a:r>
            <a:endParaRPr lang="ru-RU" b="1" dirty="0">
              <a:latin typeface="+mj-lt"/>
            </a:endParaRPr>
          </a:p>
        </p:txBody>
      </p:sp>
      <p:pic>
        <p:nvPicPr>
          <p:cNvPr id="8" name="Рисунок 7" descr="Паровая машина на сахарной фабрик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429000"/>
            <a:ext cx="2500330" cy="1627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500958" y="3357562"/>
            <a:ext cx="164304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+mj-lt"/>
              </a:rPr>
              <a:t>Паровая машина на старой сахарной фабрике. Куба</a:t>
            </a:r>
            <a:endParaRPr lang="ru-RU" sz="1600" b="1" dirty="0">
              <a:latin typeface="+mj-lt"/>
            </a:endParaRPr>
          </a:p>
        </p:txBody>
      </p:sp>
      <p:pic>
        <p:nvPicPr>
          <p:cNvPr id="10" name="Содержимое 6" descr="300px-Горизонтальная_стационарная_паровая_маши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5286388"/>
            <a:ext cx="2571768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7500958" y="5143512"/>
            <a:ext cx="1643042" cy="1600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Паровая </a:t>
            </a:r>
            <a:r>
              <a:rPr lang="ru-RU" sz="1400" b="1" dirty="0">
                <a:latin typeface="+mj-lt"/>
              </a:rPr>
              <a:t>машина для привода заводских </a:t>
            </a:r>
            <a:r>
              <a:rPr lang="ru-RU" sz="1400" b="1" dirty="0" smtClean="0">
                <a:latin typeface="+mj-lt"/>
              </a:rPr>
              <a:t>трансмиссий. Конец XIX в. </a:t>
            </a:r>
          </a:p>
          <a:p>
            <a:pPr algn="ctr"/>
            <a:r>
              <a:rPr lang="ru-RU" sz="1400" b="1" dirty="0" smtClean="0">
                <a:latin typeface="+mj-lt"/>
              </a:rPr>
              <a:t>Нюрнберг</a:t>
            </a:r>
            <a:endParaRPr lang="ru-RU" sz="1200" dirty="0"/>
          </a:p>
        </p:txBody>
      </p:sp>
    </p:spTree>
  </p:cSld>
  <p:clrMapOvr>
    <a:masterClrMapping/>
  </p:clrMapOvr>
  <p:transition spd="med" advClick="0" advTm="12000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+mj-lt"/>
              </a:rPr>
              <a:t>Паровые машины использовались для привода различных типов транспортных средств, среди них:</a:t>
            </a:r>
            <a:endParaRPr lang="ru-RU" sz="2400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Пароход</a:t>
            </a:r>
          </a:p>
          <a:p>
            <a:r>
              <a:rPr lang="ru-RU" b="1" dirty="0" smtClean="0"/>
              <a:t>Сухопутные транспортные средства: </a:t>
            </a:r>
          </a:p>
          <a:p>
            <a:pPr lvl="1"/>
            <a:r>
              <a:rPr lang="ru-RU" b="1" dirty="0" smtClean="0"/>
              <a:t>Паровой автомобиль</a:t>
            </a:r>
          </a:p>
          <a:p>
            <a:pPr lvl="1"/>
            <a:r>
              <a:rPr lang="ru-RU" b="1" dirty="0" smtClean="0"/>
              <a:t>Паровоз</a:t>
            </a:r>
          </a:p>
          <a:p>
            <a:pPr lvl="1"/>
            <a:r>
              <a:rPr lang="ru-RU" b="1" dirty="0" smtClean="0"/>
              <a:t>Локомобиль</a:t>
            </a:r>
          </a:p>
          <a:p>
            <a:pPr lvl="1"/>
            <a:r>
              <a:rPr lang="ru-RU" b="1" dirty="0" smtClean="0"/>
              <a:t>Паровой трактор</a:t>
            </a:r>
          </a:p>
          <a:p>
            <a:pPr lvl="1"/>
            <a:r>
              <a:rPr lang="ru-RU" b="1" dirty="0" smtClean="0"/>
              <a:t>Паровой экскаватор </a:t>
            </a:r>
          </a:p>
          <a:p>
            <a:r>
              <a:rPr lang="ru-RU" b="1" dirty="0" smtClean="0"/>
              <a:t>Паровой самолёт.</a:t>
            </a:r>
          </a:p>
          <a:p>
            <a:endParaRPr lang="ru-RU" dirty="0"/>
          </a:p>
        </p:txBody>
      </p:sp>
      <p:pic>
        <p:nvPicPr>
          <p:cNvPr id="1026" name="Picture 2" descr="C:\Documents and Settings\Администратор\Рабочий стол\Проект _8 класс\Новая папка (2)\300px-Locomotora_de_vapo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14488"/>
            <a:ext cx="3286148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3" descr="i_006.pn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4714884"/>
            <a:ext cx="3214710" cy="1928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Выноска со стрелкой вверх 11"/>
          <p:cNvSpPr/>
          <p:nvPr/>
        </p:nvSpPr>
        <p:spPr>
          <a:xfrm>
            <a:off x="3929058" y="4000504"/>
            <a:ext cx="1557342" cy="9144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Паровоз</a:t>
            </a:r>
            <a:endParaRPr lang="ru-RU" sz="20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3643306" y="5286388"/>
            <a:ext cx="1928826" cy="157161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Паровой автомобиль</a:t>
            </a:r>
            <a:endParaRPr lang="ru-RU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med" advClick="0" advTm="6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Назад </a:t>
            </a:r>
            <a:br>
              <a:rPr lang="ru-RU" sz="8000" dirty="0" smtClean="0"/>
            </a:br>
            <a:r>
              <a:rPr lang="ru-RU" sz="8000" dirty="0" smtClean="0"/>
              <a:t>«в будущее»!!!</a:t>
            </a:r>
            <a:endParaRPr lang="ru-RU" sz="8000" dirty="0"/>
          </a:p>
        </p:txBody>
      </p:sp>
    </p:spTree>
  </p:cSld>
  <p:clrMapOvr>
    <a:masterClrMapping/>
  </p:clrMapOvr>
  <p:transition spd="med" advClick="0" advTm="1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err="1" smtClean="0">
                <a:latin typeface="+mj-lt"/>
              </a:rPr>
              <a:t>Эолипил</a:t>
            </a:r>
            <a:r>
              <a:rPr lang="ru-RU" sz="3200" dirty="0" smtClean="0">
                <a:latin typeface="+mj-lt"/>
              </a:rPr>
              <a:t> Герона Александрийского</a:t>
            </a:r>
            <a:endParaRPr lang="ru-RU" sz="3200" dirty="0">
              <a:latin typeface="+mj-lt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857784" cy="504351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Еще в первом веке до нашей эры, одним из великих ученых древней Греции, Героном Александрийским был написан трактат «Пневматика». </a:t>
            </a:r>
          </a:p>
          <a:p>
            <a:r>
              <a:rPr lang="ru-RU" sz="1600" dirty="0" smtClean="0"/>
              <a:t>В нем описывались машины использовавшие энергию тепла.</a:t>
            </a:r>
          </a:p>
          <a:p>
            <a:r>
              <a:rPr lang="ru-RU" sz="1600" dirty="0" smtClean="0"/>
              <a:t>Под номером 50 описывается устройство под названием </a:t>
            </a:r>
            <a:r>
              <a:rPr lang="ru-RU" sz="1600" dirty="0" err="1" smtClean="0"/>
              <a:t>Эолипил</a:t>
            </a:r>
            <a:r>
              <a:rPr lang="ru-RU" sz="1600" dirty="0" smtClean="0"/>
              <a:t> - шар «Эола».</a:t>
            </a:r>
          </a:p>
          <a:p>
            <a:r>
              <a:rPr lang="ru-RU" sz="1600" dirty="0" smtClean="0"/>
              <a:t>Данное устройство представляло собой бронзовый котел, установленный на опоры. От крышки котла вверх поднимались две трубки, на которых крепилась сфера. </a:t>
            </a:r>
          </a:p>
          <a:p>
            <a:r>
              <a:rPr lang="ru-RU" sz="1600" dirty="0" smtClean="0"/>
              <a:t>Трубки соединялись со сферой таким образом, что она могла свободно вращаться в месте соединения. При этом по этим трубка в сферу мог поступать пар из котла.</a:t>
            </a:r>
          </a:p>
          <a:p>
            <a:r>
              <a:rPr lang="ru-RU" sz="1600" dirty="0" smtClean="0"/>
              <a:t> Из сферы выходили две трубки изогнутые так, что пар, выходивший из них, вращал сферу.</a:t>
            </a:r>
          </a:p>
          <a:p>
            <a:endParaRPr lang="ru-RU" sz="1600" dirty="0"/>
          </a:p>
        </p:txBody>
      </p:sp>
      <p:pic>
        <p:nvPicPr>
          <p:cNvPr id="14" name="Содержимое 13" descr="Эолепил Герона Александрийского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000240"/>
            <a:ext cx="3127402" cy="392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14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Принцип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14866" cy="50435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 Под котлом разводили огонь, и когда вода начинала кипеть, пар через трубки поступал в сферу, откуда под давлением вырывался наружу, раскручивая сферу.</a:t>
            </a:r>
            <a:br>
              <a:rPr lang="ru-RU" dirty="0" smtClean="0"/>
            </a:br>
            <a:r>
              <a:rPr lang="ru-RU" dirty="0" smtClean="0"/>
              <a:t>Принято считать, что </a:t>
            </a:r>
            <a:r>
              <a:rPr lang="ru-RU" dirty="0" err="1" smtClean="0"/>
              <a:t>Эолипил</a:t>
            </a:r>
            <a:r>
              <a:rPr lang="ru-RU" dirty="0" smtClean="0"/>
              <a:t> в древней Греции использовался только с целью развлечения. Фактически, </a:t>
            </a:r>
            <a:r>
              <a:rPr lang="ru-RU" dirty="0" err="1" smtClean="0"/>
              <a:t>Эолипил</a:t>
            </a:r>
            <a:r>
              <a:rPr lang="ru-RU" dirty="0" smtClean="0"/>
              <a:t> являлся первой известной нам паровой турбиной.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Дополнительная информация: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Эол- полубог в мифологии древней Греции, являлся властителем ветров. Это он подарил Одиссею мех из шкуры быка, где были зашиты все ветра, кроме попутного. Но из-за алчности спутников, решивших, что там находится золото, Одиссей не смог достичь родной Итаки с попутным ветром.</a:t>
            </a:r>
          </a:p>
          <a:p>
            <a:endParaRPr lang="ru-RU" dirty="0"/>
          </a:p>
        </p:txBody>
      </p:sp>
      <p:pic>
        <p:nvPicPr>
          <p:cNvPr id="11" name="Содержимое 10" descr="fig0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86381" y="1928802"/>
            <a:ext cx="3000396" cy="3643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4000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Исследовательская часть – изготовление модели прообраза тепловой машины</a:t>
            </a:r>
            <a:endParaRPr lang="ru-RU" dirty="0"/>
          </a:p>
        </p:txBody>
      </p:sp>
    </p:spTree>
  </p:cSld>
  <p:clrMapOvr>
    <a:masterClrMapping/>
  </p:clrMapOvr>
  <p:transition spd="med" advClick="0" advTm="1000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1 этап – изучение литературы </a:t>
            </a:r>
            <a:br>
              <a:rPr lang="ru-RU" dirty="0" smtClean="0"/>
            </a:br>
            <a:r>
              <a:rPr lang="ru-RU" dirty="0" smtClean="0"/>
              <a:t>и информации Интернет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solidFill>
            <a:schemeClr val="tx1">
              <a:lumMod val="75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Интернет-ресурсы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(текстовый материал)</a:t>
            </a:r>
          </a:p>
          <a:p>
            <a:r>
              <a:rPr lang="en-US" sz="2000" dirty="0" smtClean="0">
                <a:solidFill>
                  <a:schemeClr val="bg1"/>
                </a:solidFill>
                <a:hlinkClick r:id="rId2"/>
              </a:rPr>
              <a:t>http://ru.wikipedia.org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Интернет- ресурсы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(картинки)</a:t>
            </a: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3"/>
              </a:rPr>
              <a:t>http://shkolnye-znaniya.ru/2225-glava-2-vydelenie-nauk-iz-naturfilosofii-izobreteniya-gerona.html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4"/>
              </a:rPr>
              <a:t>http://www.rusactive.ru/history/inventor/geron_aleksandriyskiy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5"/>
              </a:rPr>
              <a:t>http://www.t-z-n.ru/precold/coldmotor.html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6"/>
              </a:rPr>
              <a:t>http://www.etar.net.ua/history.html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7"/>
              </a:rPr>
              <a:t>http://expert.urc.ac.ru/paro_turbinka/87179188.html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8"/>
              </a:rPr>
              <a:t>http://etc.usf.edu/clipart/galleries/science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F:\Проект 8 класс\Фото проекта\фИТЧЕНКО И\SAM_07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1772817"/>
            <a:ext cx="4038600" cy="25922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Над проектом работали: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Содержимое 7" descr="SAM_02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758" t="13655" r="46518" b="37795"/>
          <a:stretch>
            <a:fillRect/>
          </a:stretch>
        </p:blipFill>
        <p:spPr>
          <a:xfrm>
            <a:off x="500034" y="1643050"/>
            <a:ext cx="1962313" cy="2325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85720" y="4714884"/>
            <a:ext cx="221457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Швецов Юрий </a:t>
            </a:r>
            <a:r>
              <a:rPr lang="ru-RU" dirty="0" smtClean="0"/>
              <a:t>– </a:t>
            </a:r>
          </a:p>
          <a:p>
            <a:pPr algn="ctr"/>
            <a:r>
              <a:rPr lang="ru-RU" dirty="0" smtClean="0"/>
              <a:t>Практик-исследователь  </a:t>
            </a:r>
            <a:endParaRPr lang="ru-RU" dirty="0"/>
          </a:p>
        </p:txBody>
      </p:sp>
      <p:pic>
        <p:nvPicPr>
          <p:cNvPr id="1026" name="Picture 2" descr="C:\Documents and Settings\Администратор\Рабочий стол\Проект _8 класс\S6305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483097"/>
            <a:ext cx="2199289" cy="2374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86116" y="4071942"/>
            <a:ext cx="250033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Печеркин Александр – </a:t>
            </a:r>
            <a:r>
              <a:rPr lang="ru-RU" dirty="0" smtClean="0"/>
              <a:t>информационное сопровождение проекта</a:t>
            </a:r>
            <a:endParaRPr lang="ru-RU" dirty="0"/>
          </a:p>
        </p:txBody>
      </p:sp>
      <p:pic>
        <p:nvPicPr>
          <p:cNvPr id="3" name="Picture 2" descr="F:\Проект 8 класс\Фото проекта\фИТЧЕНКО И\SAM_07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6332" y="1484784"/>
            <a:ext cx="1782198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516216" y="4797152"/>
            <a:ext cx="223224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Фитченко</a:t>
            </a:r>
            <a:r>
              <a:rPr lang="ru-RU" b="1" dirty="0" smtClean="0"/>
              <a:t> Илья – </a:t>
            </a:r>
            <a:r>
              <a:rPr lang="ru-RU" dirty="0" smtClean="0"/>
              <a:t>информационное сопровождение проекта</a:t>
            </a:r>
            <a:endParaRPr lang="ru-RU" dirty="0"/>
          </a:p>
        </p:txBody>
      </p:sp>
    </p:spTree>
  </p:cSld>
  <p:clrMapOvr>
    <a:masterClrMapping/>
  </p:clrMapOvr>
  <p:transition spd="med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2 этап – подготовка материалов для практической части проекта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Использованные материалы и  оборудование: </a:t>
            </a:r>
            <a:r>
              <a:rPr lang="ru-RU" dirty="0" smtClean="0"/>
              <a:t>металлическая банка, металлическая трубка, паяльник, припой, плоскогубцы, нож по металлу, удлинитель.</a:t>
            </a:r>
            <a:endParaRPr lang="ru-RU" dirty="0"/>
          </a:p>
        </p:txBody>
      </p:sp>
      <p:pic>
        <p:nvPicPr>
          <p:cNvPr id="2050" name="Picture 2" descr="C:\Documents and Settings\Администратор\Рабочий стол\Проект _8 класс\SAM_02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00200"/>
            <a:ext cx="350046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3 этап – выполнение практической работы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Цель работы </a:t>
            </a:r>
            <a:r>
              <a:rPr lang="ru-RU" dirty="0" smtClean="0"/>
              <a:t>– изготовить работающую модель -прообраз первой паровой турбины (по эскизу Герона).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72129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2000"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4 этап – проведение эксперимента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Ход эксперимента:</a:t>
            </a:r>
          </a:p>
          <a:p>
            <a:r>
              <a:rPr lang="ru-RU" dirty="0" smtClean="0"/>
              <a:t>1. Подвесить модель на нити к штативу;</a:t>
            </a:r>
          </a:p>
          <a:p>
            <a:r>
              <a:rPr lang="ru-RU" dirty="0" smtClean="0"/>
              <a:t>2. Шприцом закачать через трубки воду;</a:t>
            </a:r>
          </a:p>
          <a:p>
            <a:r>
              <a:rPr lang="ru-RU" dirty="0" smtClean="0"/>
              <a:t>3. Расположить под моделью зажженную спиртовку;</a:t>
            </a:r>
          </a:p>
          <a:p>
            <a:r>
              <a:rPr lang="ru-RU" dirty="0" smtClean="0"/>
              <a:t>4. По мере образования пара, наблюдать вращение модели.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5 этап – формулировка вывода практической части проекта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Используя подручные средства: консервную металлическую банку, металлические трубки, паяльник, мы построили своими руками простейший механизм, в котором внутренняя энергия пара превращается в энергию движения. </a:t>
            </a:r>
          </a:p>
          <a:p>
            <a:r>
              <a:rPr lang="ru-RU" dirty="0" smtClean="0"/>
              <a:t>Наша гипотеза подтвердилась, цель достигнута. </a:t>
            </a:r>
          </a:p>
          <a:p>
            <a:r>
              <a:rPr lang="ru-RU" dirty="0" smtClean="0"/>
              <a:t>Надеемся, что в дальнейшем наши знания в области физики позволят сконструировать более сложные механизмы.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Интернет- ресурсы</a:t>
            </a:r>
            <a:b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(картинки)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1">
              <a:lumMod val="75000"/>
            </a:schemeClr>
          </a:solidFill>
        </p:spPr>
        <p:txBody>
          <a:bodyPr>
            <a:normAutofit fontScale="47500" lnSpcReduction="20000"/>
          </a:bodyPr>
          <a:lstStyle/>
          <a:p>
            <a:r>
              <a:rPr lang="en-US" sz="2900" dirty="0" smtClean="0">
                <a:solidFill>
                  <a:schemeClr val="bg1"/>
                </a:solidFill>
                <a:hlinkClick r:id="rId2"/>
              </a:rPr>
              <a:t>http://dvpt.narod.ru/russian/history/index01/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en-US" sz="2900" dirty="0" smtClean="0">
                <a:solidFill>
                  <a:schemeClr val="bg1"/>
                </a:solidFill>
                <a:hlinkClick r:id="rId3"/>
              </a:rPr>
              <a:t>http://www.1520mm.ru/locomotives/diesel/Gas_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en-US" sz="2900" dirty="0" smtClean="0">
                <a:solidFill>
                  <a:schemeClr val="bg1"/>
                </a:solidFill>
              </a:rPr>
              <a:t>turbine/forebear.phtml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en-US" sz="2900" dirty="0" smtClean="0">
                <a:solidFill>
                  <a:schemeClr val="bg1"/>
                </a:solidFill>
                <a:hlinkClick r:id="rId4"/>
              </a:rPr>
              <a:t>http://wsesam.ru/text/Suvenirnyiy-parovoy-dvigatelj.html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en-US" sz="2900" dirty="0" smtClean="0">
                <a:solidFill>
                  <a:schemeClr val="bg1"/>
                </a:solidFill>
                <a:hlinkClick r:id="rId5"/>
              </a:rPr>
              <a:t>http://poznaiko.ru/izobreteniya/kakimi-byli-pervye-avtomobili.html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en-US" sz="2900" dirty="0" smtClean="0">
                <a:solidFill>
                  <a:schemeClr val="bg1"/>
                </a:solidFill>
                <a:hlinkClick r:id="rId6"/>
              </a:rPr>
              <a:t>http://www.art-saloon.ru/ru/item.aspx?ItemID=5834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ru-RU" sz="2900" b="1" dirty="0" smtClean="0">
                <a:solidFill>
                  <a:schemeClr val="bg1"/>
                </a:solidFill>
              </a:rPr>
              <a:t>паровой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b="1" dirty="0" smtClean="0">
                <a:solidFill>
                  <a:schemeClr val="bg1"/>
                </a:solidFill>
              </a:rPr>
              <a:t>двигатель</a:t>
            </a:r>
            <a:r>
              <a:rPr lang="ru-RU" sz="2900" dirty="0" smtClean="0">
                <a:solidFill>
                  <a:schemeClr val="bg1"/>
                </a:solidFill>
              </a:rPr>
              <a:t> поезда. </a:t>
            </a:r>
            <a:r>
              <a:rPr lang="ru-RU" sz="2900" dirty="0" smtClean="0">
                <a:solidFill>
                  <a:schemeClr val="bg1"/>
                </a:solidFill>
                <a:hlinkClick r:id="rId7"/>
              </a:rPr>
              <a:t>http://ru.freepik.com/free-photos-vectors/trains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900" dirty="0" smtClean="0">
                <a:solidFill>
                  <a:schemeClr val="bg1"/>
                </a:solidFill>
                <a:hlinkClick r:id="rId8"/>
              </a:rPr>
              <a:t>http://bionyx.ru/news/4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ru-RU" sz="2900" b="1" dirty="0" smtClean="0">
                <a:solidFill>
                  <a:schemeClr val="bg1"/>
                </a:solidFill>
              </a:rPr>
              <a:t>Двигатель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b="1" dirty="0" smtClean="0">
                <a:solidFill>
                  <a:schemeClr val="bg1"/>
                </a:solidFill>
              </a:rPr>
              <a:t>будущего</a:t>
            </a:r>
            <a:r>
              <a:rPr lang="ru-RU" sz="2900" dirty="0" smtClean="0">
                <a:solidFill>
                  <a:schemeClr val="bg1"/>
                </a:solidFill>
              </a:rPr>
              <a:t> - </a:t>
            </a:r>
            <a:r>
              <a:rPr lang="ru-RU" sz="2900" b="1" dirty="0" smtClean="0">
                <a:solidFill>
                  <a:schemeClr val="bg1"/>
                </a:solidFill>
              </a:rPr>
              <a:t>двигатель</a:t>
            </a:r>
            <a:r>
              <a:rPr lang="ru-RU" sz="2900" dirty="0" smtClean="0">
                <a:solidFill>
                  <a:schemeClr val="bg1"/>
                </a:solidFill>
              </a:rPr>
              <a:t> Стирлинга. </a:t>
            </a:r>
            <a:r>
              <a:rPr lang="ru-RU" sz="2900" dirty="0" smtClean="0">
                <a:solidFill>
                  <a:schemeClr val="bg1"/>
                </a:solidFill>
                <a:hlinkClick r:id="rId9"/>
              </a:rPr>
              <a:t>http://steampunker.ru/index/page80/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dirty="0" smtClean="0">
                <a:solidFill>
                  <a:schemeClr val="bg1"/>
                </a:solidFill>
              </a:rPr>
              <a:t>Велосипед с </a:t>
            </a:r>
            <a:r>
              <a:rPr lang="ru-RU" sz="2900" b="1" dirty="0" smtClean="0">
                <a:solidFill>
                  <a:schemeClr val="bg1"/>
                </a:solidFill>
              </a:rPr>
              <a:t>паровым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b="1" dirty="0" smtClean="0">
                <a:solidFill>
                  <a:schemeClr val="bg1"/>
                </a:solidFill>
              </a:rPr>
              <a:t>двигателем</a:t>
            </a:r>
            <a:r>
              <a:rPr lang="ru-RU" sz="2900" dirty="0" smtClean="0">
                <a:solidFill>
                  <a:schemeClr val="bg1"/>
                </a:solidFill>
              </a:rPr>
              <a:t> конструкции Перро (1869 год) </a:t>
            </a:r>
            <a:r>
              <a:rPr lang="en-US" sz="2900" dirty="0" smtClean="0">
                <a:solidFill>
                  <a:schemeClr val="bg1"/>
                </a:solidFill>
                <a:hlinkClick r:id="rId10"/>
              </a:rPr>
              <a:t>http://www.mitchell-auto.ru/auto/moto/moto-history.html?page=2</a:t>
            </a:r>
            <a:r>
              <a:rPr lang="en-US" sz="2900" dirty="0" smtClean="0">
                <a:solidFill>
                  <a:schemeClr val="bg1"/>
                </a:solidFill>
              </a:rPr>
              <a:t> </a:t>
            </a:r>
            <a:r>
              <a:rPr lang="ru-RU" sz="2900" dirty="0" smtClean="0">
                <a:solidFill>
                  <a:schemeClr val="bg1"/>
                </a:solidFill>
              </a:rPr>
              <a:t>Поделиться… Копии картинки:</a:t>
            </a:r>
          </a:p>
          <a:p>
            <a:r>
              <a:rPr lang="ru-RU" sz="2900" b="1" dirty="0" smtClean="0">
                <a:solidFill>
                  <a:schemeClr val="bg1"/>
                </a:solidFill>
                <a:hlinkClick r:id="rId11"/>
              </a:rPr>
              <a:t>567×480</a:t>
            </a:r>
            <a:r>
              <a:rPr lang="ru-RU" sz="2900" b="1" dirty="0" smtClean="0">
                <a:solidFill>
                  <a:schemeClr val="bg1"/>
                </a:solidFill>
              </a:rPr>
              <a:t>на </a:t>
            </a:r>
            <a:r>
              <a:rPr lang="en-US" sz="2900" b="1" dirty="0" err="1" smtClean="0">
                <a:solidFill>
                  <a:schemeClr val="bg1"/>
                </a:solidFill>
                <a:hlinkClick r:id="rId12"/>
              </a:rPr>
              <a:t>kids.wosir.ua</a:t>
            </a:r>
            <a:r>
              <a:rPr lang="en-US" sz="2900" b="1" dirty="0" err="1" smtClean="0">
                <a:solidFill>
                  <a:schemeClr val="bg1"/>
                </a:solidFill>
              </a:rPr>
              <a:t>GIF</a:t>
            </a:r>
            <a:r>
              <a:rPr lang="en-US" sz="2900" b="1" dirty="0" smtClean="0">
                <a:solidFill>
                  <a:schemeClr val="bg1"/>
                </a:solidFill>
              </a:rPr>
              <a:t>, 184 </a:t>
            </a:r>
            <a:r>
              <a:rPr lang="ru-RU" sz="2900" b="1" dirty="0" smtClean="0">
                <a:solidFill>
                  <a:schemeClr val="bg1"/>
                </a:solidFill>
              </a:rPr>
              <a:t>КБ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b="1" dirty="0" smtClean="0">
                <a:solidFill>
                  <a:schemeClr val="bg1"/>
                </a:solidFill>
                <a:hlinkClick r:id="rId13"/>
              </a:rPr>
              <a:t>320×271</a:t>
            </a:r>
            <a:r>
              <a:rPr lang="ru-RU" sz="2900" b="1" dirty="0" smtClean="0">
                <a:solidFill>
                  <a:schemeClr val="bg1"/>
                </a:solidFill>
              </a:rPr>
              <a:t>на </a:t>
            </a:r>
            <a:r>
              <a:rPr lang="en-US" sz="2900" b="1" dirty="0" err="1" smtClean="0">
                <a:solidFill>
                  <a:schemeClr val="bg1"/>
                </a:solidFill>
                <a:hlinkClick r:id="rId14"/>
              </a:rPr>
              <a:t>blog.moto.meta.ua</a:t>
            </a:r>
            <a:r>
              <a:rPr lang="en-US" sz="2900" b="1" dirty="0" err="1" smtClean="0">
                <a:solidFill>
                  <a:schemeClr val="bg1"/>
                </a:solidFill>
              </a:rPr>
              <a:t>JPG</a:t>
            </a:r>
            <a:r>
              <a:rPr lang="en-US" sz="2900" b="1" dirty="0" smtClean="0">
                <a:solidFill>
                  <a:schemeClr val="bg1"/>
                </a:solidFill>
              </a:rPr>
              <a:t>, 41 </a:t>
            </a:r>
            <a:r>
              <a:rPr lang="ru-RU" sz="2900" b="1" dirty="0" smtClean="0">
                <a:solidFill>
                  <a:schemeClr val="bg1"/>
                </a:solidFill>
              </a:rPr>
              <a:t>КБ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b="1" dirty="0" smtClean="0">
                <a:solidFill>
                  <a:schemeClr val="bg1"/>
                </a:solidFill>
                <a:hlinkClick r:id="rId15"/>
              </a:rPr>
              <a:t>320×271</a:t>
            </a:r>
            <a:r>
              <a:rPr lang="ru-RU" sz="2900" b="1" dirty="0" smtClean="0">
                <a:solidFill>
                  <a:schemeClr val="bg1"/>
                </a:solidFill>
              </a:rPr>
              <a:t>на </a:t>
            </a:r>
            <a:r>
              <a:rPr lang="en-US" sz="2900" b="1" dirty="0" err="1" smtClean="0">
                <a:solidFill>
                  <a:schemeClr val="bg1"/>
                </a:solidFill>
                <a:hlinkClick r:id="rId16"/>
              </a:rPr>
              <a:t>tehno.claw.ru</a:t>
            </a:r>
            <a:r>
              <a:rPr lang="en-US" sz="2900" b="1" dirty="0" err="1" smtClean="0">
                <a:solidFill>
                  <a:schemeClr val="bg1"/>
                </a:solidFill>
              </a:rPr>
              <a:t>JPG</a:t>
            </a:r>
            <a:r>
              <a:rPr lang="en-US" sz="2900" b="1" dirty="0" smtClean="0">
                <a:solidFill>
                  <a:schemeClr val="bg1"/>
                </a:solidFill>
              </a:rPr>
              <a:t>, 41 </a:t>
            </a:r>
            <a:r>
              <a:rPr lang="ru-RU" sz="2900" b="1" dirty="0" smtClean="0">
                <a:solidFill>
                  <a:schemeClr val="bg1"/>
                </a:solidFill>
              </a:rPr>
              <a:t>КБ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b="1" dirty="0" smtClean="0">
                <a:solidFill>
                  <a:schemeClr val="bg1"/>
                </a:solidFill>
                <a:hlinkClick r:id="rId17"/>
              </a:rPr>
              <a:t>320×271</a:t>
            </a:r>
            <a:r>
              <a:rPr lang="ru-RU" sz="2900" b="1" dirty="0" smtClean="0">
                <a:solidFill>
                  <a:schemeClr val="bg1"/>
                </a:solidFill>
              </a:rPr>
              <a:t>на </a:t>
            </a:r>
            <a:r>
              <a:rPr lang="en-US" sz="2900" b="1" dirty="0" smtClean="0">
                <a:solidFill>
                  <a:schemeClr val="bg1"/>
                </a:solidFill>
                <a:hlinkClick r:id="rId18"/>
              </a:rPr>
              <a:t>www.kadrovik.ru</a:t>
            </a:r>
            <a:r>
              <a:rPr lang="en-US" sz="2900" b="1" dirty="0" smtClean="0">
                <a:solidFill>
                  <a:schemeClr val="bg1"/>
                </a:solidFill>
              </a:rPr>
              <a:t>JPG, 54 </a:t>
            </a:r>
            <a:r>
              <a:rPr lang="ru-RU" sz="2900" b="1" dirty="0" smtClean="0">
                <a:solidFill>
                  <a:schemeClr val="bg1"/>
                </a:solidFill>
              </a:rPr>
              <a:t>КБ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b="1" dirty="0" smtClean="0">
                <a:solidFill>
                  <a:schemeClr val="bg1"/>
                </a:solidFill>
                <a:hlinkClick r:id="rId19"/>
              </a:rPr>
              <a:t>66×55</a:t>
            </a:r>
            <a:r>
              <a:rPr lang="ru-RU" sz="2900" b="1" dirty="0" smtClean="0">
                <a:solidFill>
                  <a:schemeClr val="bg1"/>
                </a:solidFill>
              </a:rPr>
              <a:t>на </a:t>
            </a:r>
            <a:r>
              <a:rPr lang="en-US" sz="2900" b="1" dirty="0" err="1" smtClean="0">
                <a:solidFill>
                  <a:schemeClr val="bg1"/>
                </a:solidFill>
                <a:hlinkClick r:id="rId20"/>
              </a:rPr>
              <a:t>bigbord.net</a:t>
            </a:r>
            <a:r>
              <a:rPr lang="en-US" sz="2900" b="1" dirty="0" err="1" smtClean="0">
                <a:solidFill>
                  <a:schemeClr val="bg1"/>
                </a:solidFill>
              </a:rPr>
              <a:t>GIF</a:t>
            </a:r>
            <a:r>
              <a:rPr lang="en-US" sz="2900" b="1" dirty="0" smtClean="0">
                <a:solidFill>
                  <a:schemeClr val="bg1"/>
                </a:solidFill>
              </a:rPr>
              <a:t>, 2 </a:t>
            </a:r>
            <a:r>
              <a:rPr lang="ru-RU" sz="2900" b="1" dirty="0" smtClean="0">
                <a:solidFill>
                  <a:schemeClr val="bg1"/>
                </a:solidFill>
              </a:rPr>
              <a:t>КБ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900" dirty="0" err="1" smtClean="0">
                <a:solidFill>
                  <a:schemeClr val="bg1"/>
                </a:solidFill>
                <a:hlinkClick r:id="rId21"/>
              </a:rPr>
              <a:t>Яндекс.Директ</a:t>
            </a:r>
            <a:endParaRPr lang="ru-RU" sz="2900" dirty="0" smtClean="0">
              <a:solidFill>
                <a:schemeClr val="bg1"/>
              </a:solidFill>
            </a:endParaRPr>
          </a:p>
          <a:p>
            <a:r>
              <a:rPr lang="ru-RU" sz="2900" dirty="0" smtClean="0">
                <a:solidFill>
                  <a:schemeClr val="bg1"/>
                </a:solidFill>
                <a:hlinkClick r:id="rId22"/>
              </a:rPr>
              <a:t>Велосипеды в Екатеринбурге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900" dirty="0" smtClean="0">
                <a:solidFill>
                  <a:schemeClr val="bg1"/>
                </a:solidFill>
              </a:rPr>
              <a:t>prodam.slando.e-burg.ru </a:t>
            </a:r>
          </a:p>
          <a:p>
            <a:endParaRPr lang="ru-RU" sz="2900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72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Наша гипотеза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dirty="0" smtClean="0"/>
              <a:t>Возможно ли построить своими руками простейший механизм, работающий на пару?</a:t>
            </a:r>
          </a:p>
          <a:p>
            <a:endParaRPr lang="ru-RU" dirty="0"/>
          </a:p>
        </p:txBody>
      </p:sp>
      <p:pic>
        <p:nvPicPr>
          <p:cNvPr id="5" name="Содержимое 3" descr="History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700808"/>
            <a:ext cx="3020194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Цель работы: 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Сконструировать механизм, способный двигаться на пару.</a:t>
            </a:r>
            <a:endParaRPr lang="ru-RU" sz="4000" dirty="0"/>
          </a:p>
        </p:txBody>
      </p:sp>
      <p:pic>
        <p:nvPicPr>
          <p:cNvPr id="5" name="Содержимое 3" descr="geron_turbina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916832"/>
            <a:ext cx="4186808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2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Задачи  исследования: </a:t>
            </a:r>
            <a:endParaRPr lang="ru-RU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b="1" dirty="0" smtClean="0"/>
              <a:t>1. Изучить научную литературу. </a:t>
            </a:r>
          </a:p>
          <a:p>
            <a:r>
              <a:rPr lang="ru-RU" sz="2800" b="1" dirty="0" smtClean="0"/>
              <a:t>2. Сконструировать и построить простейший механизм, работающий на пару.</a:t>
            </a:r>
          </a:p>
          <a:p>
            <a:endParaRPr lang="ru-RU" dirty="0"/>
          </a:p>
        </p:txBody>
      </p:sp>
      <p:pic>
        <p:nvPicPr>
          <p:cNvPr id="5" name="Содержимое 3" descr="Эолипил Герон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986" r="2521" b="15213"/>
          <a:stretch>
            <a:fillRect/>
          </a:stretch>
        </p:blipFill>
        <p:spPr>
          <a:xfrm>
            <a:off x="5364088" y="1796256"/>
            <a:ext cx="2592288" cy="350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+mj-lt"/>
              </a:rPr>
              <a:t>Что мы знаем о паровой машине?</a:t>
            </a:r>
            <a:endParaRPr lang="ru-RU" dirty="0">
              <a:latin typeface="+mj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err="1" smtClean="0">
                <a:solidFill>
                  <a:schemeClr val="tx1">
                    <a:lumMod val="95000"/>
                  </a:schemeClr>
                </a:solidFill>
              </a:rPr>
              <a:t>Парова́я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tx1">
                    <a:lumMod val="95000"/>
                  </a:schemeClr>
                </a:solidFill>
              </a:rPr>
              <a:t>маши́на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 — тепловой двигатель внешнего сгорания, преобразующий энергию пара в механическую работу возвратно-поступательного движения поршня, а затем во вращательное движение вала.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В более широком смысле </a:t>
            </a:r>
            <a:r>
              <a:rPr lang="ru-RU" sz="2000" b="1" i="1" dirty="0" smtClean="0">
                <a:solidFill>
                  <a:srgbClr val="FFFF00"/>
                </a:solidFill>
              </a:rPr>
              <a:t>паровая машина — любой двигатель внешнего сгорания, который преобразовывает энергию пара в механическую работу.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Администратор\Рабочий стол\Новая папка (2)\parovoi-dvigate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857364"/>
            <a:ext cx="4214842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+mj-lt"/>
              </a:rPr>
              <a:t>Значение паровых машин</a:t>
            </a:r>
            <a:endParaRPr lang="ru-RU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Паровые машины использовались как </a:t>
            </a:r>
            <a:r>
              <a:rPr lang="ru-RU" sz="2900" b="1" dirty="0" smtClean="0"/>
              <a:t>приводной двигатель в насосных станциях, локомотивах, на паровых судах, тягачах, паровых автомобилях и других транспортных средствах. </a:t>
            </a:r>
          </a:p>
          <a:p>
            <a:r>
              <a:rPr lang="ru-RU" sz="2900" b="1" dirty="0" smtClean="0">
                <a:solidFill>
                  <a:srgbClr val="FFFF00"/>
                </a:solidFill>
              </a:rPr>
              <a:t>Паровые машины способствовали широкому распространению коммерческого использования машин на предприятиях и явились энергетической основой промышленной революции XVIII века. </a:t>
            </a:r>
          </a:p>
          <a:p>
            <a:r>
              <a:rPr lang="ru-RU" sz="2900" b="1" dirty="0" smtClean="0"/>
              <a:t>Поздние паровые машины были вытеснены двигателями внутреннего сгорания, паровыми турбинами и электромоторами, КПД которых выше.</a:t>
            </a:r>
          </a:p>
          <a:p>
            <a:r>
              <a:rPr lang="ru-RU" sz="2900" b="1" dirty="0" smtClean="0">
                <a:solidFill>
                  <a:srgbClr val="FFFF00"/>
                </a:solidFill>
              </a:rPr>
              <a:t>Паровые турбины, формально являющиеся разновидностью паровых машин, до сих пор широко используются в качестве приводов генераторов электроэнергии. </a:t>
            </a:r>
          </a:p>
          <a:p>
            <a:r>
              <a:rPr lang="ru-RU" sz="2900" b="1" dirty="0" smtClean="0"/>
              <a:t>Примерно 86 % электроэнергии, производимой в мире, вырабатывается с использованием паровых турбин.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9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+mj-lt"/>
              </a:rPr>
              <a:t>Принцип действия</a:t>
            </a:r>
            <a:endParaRPr lang="ru-RU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04351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+mj-lt"/>
              </a:rPr>
              <a:t>Для привода паровой машины необходим паровой котёл. </a:t>
            </a:r>
          </a:p>
          <a:p>
            <a:r>
              <a:rPr lang="ru-RU" sz="2000" b="1" dirty="0" smtClean="0">
                <a:solidFill>
                  <a:srgbClr val="FFFF00"/>
                </a:solidFill>
                <a:latin typeface="+mj-lt"/>
              </a:rPr>
              <a:t>Расширяющийся пар давит на поршень или на лопатки паровой турбины, движение которых передаётся другим механическим частям.</a:t>
            </a:r>
          </a:p>
          <a:p>
            <a:r>
              <a:rPr lang="ru-RU" sz="2000" b="1" dirty="0" smtClean="0">
                <a:latin typeface="+mj-lt"/>
              </a:rPr>
              <a:t> Одно из преимуществ двигателей внешнего сгорания в том, что из-за отделения котла от паровой машины можно использовать практически любой вид топлива — от кизяка до урана.</a:t>
            </a:r>
            <a:endParaRPr lang="ru-RU" sz="2000" b="1" dirty="0">
              <a:latin typeface="+mj-lt"/>
            </a:endParaRPr>
          </a:p>
        </p:txBody>
      </p:sp>
      <p:pic>
        <p:nvPicPr>
          <p:cNvPr id="2051" name="Picture 3" descr="C:\Documents and Settings\Администратор\Рабочий стол\Новая папка (2)\300px-Steam_engine_in_action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285992"/>
            <a:ext cx="4000528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800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+mj-lt"/>
              </a:rPr>
              <a:t>Изобретение парового двигателя</a:t>
            </a:r>
            <a:endParaRPr lang="ru-RU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357686" cy="4829196"/>
          </a:xfrm>
        </p:spPr>
        <p:txBody>
          <a:bodyPr>
            <a:normAutofit/>
          </a:bodyPr>
          <a:lstStyle/>
          <a:p>
            <a:r>
              <a:rPr lang="ru-RU" dirty="0" smtClean="0"/>
              <a:t>Первое известное устройство, приводимое в движение паром, было описано </a:t>
            </a:r>
            <a:r>
              <a:rPr lang="ru-RU" b="1" dirty="0" smtClean="0">
                <a:solidFill>
                  <a:srgbClr val="FFFF00"/>
                </a:solidFill>
              </a:rPr>
              <a:t>Героном Александрийским </a:t>
            </a:r>
            <a:r>
              <a:rPr lang="ru-RU" dirty="0" smtClean="0"/>
              <a:t>в первом столетии. </a:t>
            </a:r>
          </a:p>
          <a:p>
            <a:r>
              <a:rPr lang="ru-RU" dirty="0" smtClean="0"/>
              <a:t>Пар, выходящий по касательной из дюз, закреплённых на шаре, заставлял последний вращаться. </a:t>
            </a:r>
            <a:endParaRPr lang="ru-RU" dirty="0"/>
          </a:p>
        </p:txBody>
      </p:sp>
      <p:pic>
        <p:nvPicPr>
          <p:cNvPr id="3074" name="Picture 2" descr="C:\Documents and Settings\Администратор\Рабочий стол\Новая папка (2)\00014d4w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285992"/>
            <a:ext cx="4429156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260</TotalTime>
  <Words>876</Words>
  <Application>Microsoft Office PowerPoint</Application>
  <PresentationFormat>Экран (4:3)</PresentationFormat>
  <Paragraphs>118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Паровая машина: прошлое, настоящее, будущее</vt:lpstr>
      <vt:lpstr>Над проектом работали:</vt:lpstr>
      <vt:lpstr>Наша гипотеза</vt:lpstr>
      <vt:lpstr>Цель работы: </vt:lpstr>
      <vt:lpstr>Задачи  исследования: </vt:lpstr>
      <vt:lpstr>Что мы знаем о паровой машине?</vt:lpstr>
      <vt:lpstr>Значение паровых машин</vt:lpstr>
      <vt:lpstr>Принцип действия</vt:lpstr>
      <vt:lpstr>Изобретение парового двигателя</vt:lpstr>
      <vt:lpstr>Изобретение и развитие паровой машины</vt:lpstr>
      <vt:lpstr>Первая реальная паровая машина</vt:lpstr>
      <vt:lpstr>Классификация паровых машин</vt:lpstr>
      <vt:lpstr>Стационарные паровые машины могут быть разделены на два типа по режиму использования:</vt:lpstr>
      <vt:lpstr>Паровые машины использовались для привода различных типов транспортных средств, среди них:</vt:lpstr>
      <vt:lpstr>Назад  «в будущее»!!!</vt:lpstr>
      <vt:lpstr>Эолипил Герона Александрийского</vt:lpstr>
      <vt:lpstr>Принцип работы</vt:lpstr>
      <vt:lpstr>Исследовательская часть – изготовление модели прообраза тепловой машины</vt:lpstr>
      <vt:lpstr>1 этап – изучение литературы  и информации Интернет</vt:lpstr>
      <vt:lpstr>2 этап – подготовка материалов для практической части проекта</vt:lpstr>
      <vt:lpstr>3 этап – выполнение практической работы</vt:lpstr>
      <vt:lpstr>4 этап – проведение эксперимента</vt:lpstr>
      <vt:lpstr>5 этап – формулировка вывода практической части проекта</vt:lpstr>
      <vt:lpstr>Интернет- ресурсы (картинки)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36</cp:revision>
  <dcterms:created xsi:type="dcterms:W3CDTF">2012-01-29T07:53:51Z</dcterms:created>
  <dcterms:modified xsi:type="dcterms:W3CDTF">2012-11-26T06:14:32Z</dcterms:modified>
</cp:coreProperties>
</file>