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82" r:id="rId7"/>
    <p:sldId id="288" r:id="rId8"/>
    <p:sldId id="258" r:id="rId9"/>
    <p:sldId id="267" r:id="rId10"/>
    <p:sldId id="266" r:id="rId11"/>
    <p:sldId id="289" r:id="rId12"/>
    <p:sldId id="284" r:id="rId13"/>
    <p:sldId id="268" r:id="rId14"/>
    <p:sldId id="269" r:id="rId15"/>
    <p:sldId id="265" r:id="rId16"/>
    <p:sldId id="270" r:id="rId17"/>
    <p:sldId id="283" r:id="rId18"/>
    <p:sldId id="271" r:id="rId19"/>
    <p:sldId id="274" r:id="rId20"/>
    <p:sldId id="291" r:id="rId21"/>
    <p:sldId id="290" r:id="rId22"/>
    <p:sldId id="276" r:id="rId23"/>
    <p:sldId id="264" r:id="rId24"/>
    <p:sldId id="263" r:id="rId25"/>
    <p:sldId id="277" r:id="rId26"/>
    <p:sldId id="278" r:id="rId27"/>
    <p:sldId id="280" r:id="rId28"/>
    <p:sldId id="279" r:id="rId29"/>
    <p:sldId id="286" r:id="rId30"/>
    <p:sldId id="281" r:id="rId31"/>
    <p:sldId id="292" r:id="rId32"/>
    <p:sldId id="287" r:id="rId33"/>
    <p:sldId id="262" r:id="rId34"/>
    <p:sldId id="285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9F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6" d="100"/>
          <a:sy n="66" d="100"/>
        </p:scale>
        <p:origin x="-7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4C3D8-D40B-464F-AB6A-0FE0B928DB45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EC23E-ADFC-4931-892D-3B0FDDE6B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14B49-8822-4514-9F7D-8CABB8490740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F55C-0DB0-4941-9A21-F85A9D096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09F-3A56-4435-ABC2-1992F7168D1E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67CF1-C50E-4243-A439-91CD0008F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41015-09AD-46D5-A99F-315760BB9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6DFEF-6A5B-4DCD-BA51-EFE676F11C91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F7845-31FC-47D2-A6BF-76B40FDCD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75183-6235-4769-B036-45CFE763A77E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092B2-9D2C-4149-B3C4-8C2B456EC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9D925-E536-4143-A682-4767D8288BD1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B300-FCB1-40A7-A715-DCAEB4F30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68F4-05BB-4ED7-9910-22138BABCE0F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E9336-0072-468D-BAC3-4EC140803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E6908-55BF-47DF-A083-B77DF532051E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122B8-65E0-4807-9C62-1EA4F77BC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EC9C-7B92-4301-A60C-6DB06F5B1F8A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9E8B6-BA15-49EE-B3B8-202B481B0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82FED-7781-4584-8C8E-B8045C33426F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645EA-BA1C-4460-BCED-37F9836C0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459D-8FE1-4DCF-BD21-4F2FB0A7303E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3082-3612-436F-9F36-07F55CFD8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018048-1C25-4700-938D-0358C2875FE2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2027C7-4919-4D66-B45A-8F351688C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7;&#1090;&#1088;&#1086;&#1077;&#1085;&#1080;&#1077;%20&#1084;&#1077;&#1090;&#1072;&#1085;&#1072;.wmv" TargetMode="External"/><Relationship Id="rId5" Type="http://schemas.openxmlformats.org/officeDocument/2006/relationships/hyperlink" Target="&#1055;&#1088;&#1086;&#1087;&#1072;&#1085;.wmv" TargetMode="External"/><Relationship Id="rId4" Type="http://schemas.openxmlformats.org/officeDocument/2006/relationships/hyperlink" Target="&#1052;&#1077;&#1090;&#1072;&#1085;.wm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&#1043;&#1086;&#1088;&#1077;&#1085;&#1080;&#1077;%20&#1084;&#1077;&#1090;&#1072;&#1085;&#1072;.wmv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6;&#1083;&#1091;&#1095;&#1077;&#1085;&#1080;&#1077;%20&#1084;&#1077;&#1090;&#1072;&#1085;&#1072;.wmv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&#1057;&#1090;&#1088;.&#1087;&#1077;&#1085;&#1090;&#1072;&#1085;&#1072;.avi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&#1054;&#1073;&#1088;&#1072;&#1079;&#1086;&#1074;&#1072;&#1085;&#1080;&#1077;%20&#1101;&#1090;&#1072;&#1085;&#1072;.wmv" TargetMode="External"/><Relationship Id="rId5" Type="http://schemas.openxmlformats.org/officeDocument/2006/relationships/hyperlink" Target="&#1043;&#1080;&#1073;&#1088;&#1080;&#1076;&#1080;&#1079;&#1072;&#1094;&#1080;&#1103;.wmv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55650" y="4149725"/>
            <a:ext cx="7704138" cy="1470025"/>
          </a:xfrm>
        </p:spPr>
        <p:txBody>
          <a:bodyPr/>
          <a:lstStyle/>
          <a:p>
            <a:pPr eaLnBrk="1" hangingPunct="1"/>
            <a:r>
              <a:rPr lang="ru-RU" sz="8000" b="1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«Алканы»</a:t>
            </a:r>
          </a:p>
        </p:txBody>
      </p:sp>
      <p:pic>
        <p:nvPicPr>
          <p:cNvPr id="2052" name="Picture 4" descr="C:\Users\Зоя\Desktop\men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16632"/>
            <a:ext cx="3168352" cy="3565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9" descr="еноеано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AFCEA2"/>
              </a:clrFrom>
              <a:clrTo>
                <a:srgbClr val="AFCEA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-100013"/>
            <a:ext cx="414020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>
          <a:xfrm>
            <a:off x="250825" y="836613"/>
            <a:ext cx="8604250" cy="4392612"/>
          </a:xfrm>
        </p:spPr>
        <p:txBody>
          <a:bodyPr/>
          <a:lstStyle/>
          <a:p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b="1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Контроль: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4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метан</a:t>
            </a:r>
            <a:b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С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6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этан</a:t>
            </a:r>
            <a:b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С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8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пропан</a:t>
            </a:r>
            <a:b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С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4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10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бутан</a:t>
            </a:r>
            <a:b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-СН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3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С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5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</a:t>
            </a:r>
            <a:r>
              <a:rPr lang="ru-RU" sz="40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12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пентан  </a:t>
            </a:r>
            <a:r>
              <a:rPr lang="ru-RU" sz="4000" smtClean="0"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smtClean="0"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endParaRPr lang="ru-RU" sz="4000" i="1" smtClean="0">
              <a:solidFill>
                <a:schemeClr val="bg1"/>
              </a:solidFill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539750" y="1412875"/>
            <a:ext cx="7488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122238" y="260350"/>
            <a:ext cx="9021762" cy="1470025"/>
          </a:xfrm>
        </p:spPr>
        <p:txBody>
          <a:bodyPr/>
          <a:lstStyle/>
          <a:p>
            <a:pPr eaLnBrk="1" hangingPunct="1"/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Общая формула </a:t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гомологического ряда алканов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827088" y="2276475"/>
            <a:ext cx="73088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5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50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5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50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2n+2</a:t>
            </a:r>
            <a:endParaRPr lang="ru-RU" sz="150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ctrTitle"/>
          </p:nvPr>
        </p:nvSpPr>
        <p:spPr>
          <a:xfrm>
            <a:off x="1692275" y="333375"/>
            <a:ext cx="5435600" cy="147002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Домашнее задание:</a:t>
            </a:r>
          </a:p>
        </p:txBody>
      </p:sp>
      <p:pic>
        <p:nvPicPr>
          <p:cNvPr id="4" name="Picture 9" descr="P10004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628775"/>
            <a:ext cx="47879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5508625" y="2133600"/>
            <a:ext cx="30241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§5-6 </a:t>
            </a:r>
          </a:p>
          <a:p>
            <a:pPr algn="ctr"/>
            <a:r>
              <a:rPr lang="ru-RU" sz="4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стр.27 упр.5-6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971550" y="765175"/>
            <a:ext cx="7127875" cy="1470025"/>
          </a:xfrm>
        </p:spPr>
        <p:txBody>
          <a:bodyPr/>
          <a:lstStyle/>
          <a:p>
            <a:pPr eaLnBrk="1" hangingPunct="1"/>
            <a:r>
              <a:rPr lang="en-US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III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. Изомерия и номенклатура</a:t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алканов</a:t>
            </a:r>
          </a:p>
        </p:txBody>
      </p:sp>
      <p:pic>
        <p:nvPicPr>
          <p:cNvPr id="15363" name="Picture 9" descr="еноеано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AFCEA2"/>
              </a:clrFrom>
              <a:clrTo>
                <a:srgbClr val="AFCEA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2636838"/>
            <a:ext cx="50752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468313" y="333375"/>
            <a:ext cx="8207375" cy="6119813"/>
          </a:xfrm>
        </p:spPr>
        <p:txBody>
          <a:bodyPr/>
          <a:lstStyle/>
          <a:p>
            <a:pPr eaLnBrk="1" hangingPunct="1"/>
            <a:r>
              <a:rPr lang="ru-RU" sz="4000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Изомеры –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4000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вещества, имеющие одинаковый состав, но разное химическое строение, а потому и разные свойства.</a:t>
            </a:r>
            <a:r>
              <a:rPr lang="ru-RU" sz="4000" i="1" smtClean="0">
                <a:solidFill>
                  <a:srgbClr val="FFFF00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rgbClr val="FFFF00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rgbClr val="FFFF00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rgbClr val="FFFF00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У алканов – единственный вид изомерии – изомерия углеродного скелета (начинается с ?)</a:t>
            </a:r>
            <a:endParaRPr lang="ru-RU" sz="4000" i="1" smtClean="0">
              <a:solidFill>
                <a:srgbClr val="FFFF00"/>
              </a:solidFill>
              <a:latin typeface="Times New Roman" pitchFamily="18" charset="0"/>
              <a:ea typeface="DejaVu Serif Condensed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>
          <a:xfrm>
            <a:off x="323850" y="620713"/>
            <a:ext cx="8459788" cy="3348037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Задание: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Постройте структурные формулы изомеров для углеводорода, </a:t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имеющего в составе 5 атомов углерода.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>
          <a:xfrm>
            <a:off x="1042988" y="188913"/>
            <a:ext cx="6588125" cy="935037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Номенклатура алканов: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827088" y="1125538"/>
            <a:ext cx="7273925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Название нормального (неразветвленного)</a:t>
            </a:r>
          </a:p>
          <a:p>
            <a:pPr algn="ctr">
              <a:lnSpc>
                <a:spcPct val="90000"/>
              </a:lnSpc>
            </a:pPr>
            <a:r>
              <a:rPr lang="ru-RU" sz="4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алкана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=</a:t>
            </a:r>
          </a:p>
          <a:p>
            <a:pPr algn="ctr">
              <a:lnSpc>
                <a:spcPct val="90000"/>
              </a:lnSpc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 корень основной углеродной цепи </a:t>
            </a:r>
          </a:p>
          <a:p>
            <a:pPr algn="ctr">
              <a:lnSpc>
                <a:spcPct val="90000"/>
              </a:lnSpc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(  мет-, проп-, бут- и далее </a:t>
            </a:r>
            <a:r>
              <a:rPr lang="en-US" sz="4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греч.числительные)</a:t>
            </a:r>
          </a:p>
          <a:p>
            <a:pPr algn="ctr">
              <a:lnSpc>
                <a:spcPct val="90000"/>
              </a:lnSpc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+ суффикс </a:t>
            </a:r>
            <a:r>
              <a:rPr lang="en-US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" name="Picture 9" descr="гомологи 3"/>
          <p:cNvPicPr>
            <a:picLocks noGrp="1" noChangeAspect="1" noChangeArrowheads="1"/>
          </p:cNvPicPr>
          <p:nvPr>
            <p:ph type="tbl" idx="1"/>
          </p:nvPr>
        </p:nvPicPr>
        <p:blipFill>
          <a:blip r:embed="rId3" cstate="email">
            <a:clrChange>
              <a:clrFrom>
                <a:srgbClr val="FFFDE8"/>
              </a:clrFrom>
              <a:clrTo>
                <a:srgbClr val="FFFDE8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763" y="0"/>
            <a:ext cx="9148763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765175"/>
            <a:ext cx="7524750" cy="1470025"/>
          </a:xfrm>
        </p:spPr>
        <p:txBody>
          <a:bodyPr/>
          <a:lstStyle/>
          <a:p>
            <a:r>
              <a:rPr lang="ru-RU" sz="3600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НОМЕНКЛАТУРА АЛКАНОВ РАЗВЕТВЛЁННОГО СТРОЕНИЯ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771775" y="2565400"/>
            <a:ext cx="2916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видеофрагмент</a:t>
            </a:r>
          </a:p>
        </p:txBody>
      </p:sp>
      <p:pic>
        <p:nvPicPr>
          <p:cNvPr id="19461" name="Picture 5" descr="Молекулярная модел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3284984"/>
            <a:ext cx="3052937" cy="3052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3" name="Picture 7" descr="Просмотреть подробност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205038"/>
            <a:ext cx="18288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989138"/>
            <a:ext cx="4895850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ctrTitle"/>
          </p:nvPr>
        </p:nvSpPr>
        <p:spPr>
          <a:xfrm>
            <a:off x="323850" y="188913"/>
            <a:ext cx="8388350" cy="2195512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Задание:</a:t>
            </a:r>
            <a:br>
              <a:rPr lang="ru-RU" sz="4000" b="1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Дайте название веществам по систематической номенклатуре:</a:t>
            </a:r>
            <a:r>
              <a:rPr lang="ru-RU" sz="4000" b="1" i="1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b="1" i="1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</a:br>
            <a:endParaRPr lang="ru-RU" sz="4000" b="1" i="1" smtClean="0">
              <a:solidFill>
                <a:schemeClr val="bg1"/>
              </a:solidFill>
              <a:latin typeface="DejaVu Serif Condensed" pitchFamily="18" charset="0"/>
              <a:ea typeface="DejaVu Serif Condensed" pitchFamily="18" charset="0"/>
              <a:cs typeface="Times New Roman" pitchFamily="18" charset="0"/>
            </a:endParaRPr>
          </a:p>
        </p:txBody>
      </p:sp>
      <p:pic>
        <p:nvPicPr>
          <p:cNvPr id="21508" name="Picture 6" descr="img5.gif (407 bytes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9563" y="4437063"/>
            <a:ext cx="4733925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55650" y="404813"/>
            <a:ext cx="7380288" cy="17272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Углеводороды – органические вещества, состоящие из атомов углерода и водорода.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71550" y="2492375"/>
            <a:ext cx="29527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метан</a:t>
            </a:r>
          </a:p>
          <a:p>
            <a:endParaRPr lang="ru-RU" sz="4000">
              <a:solidFill>
                <a:schemeClr val="bg1"/>
              </a:solidFill>
              <a:latin typeface="DejaVu Serif Condensed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16463" y="2492375"/>
            <a:ext cx="2592387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ацетилен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16463" y="4508500"/>
            <a:ext cx="208756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бензол</a:t>
            </a:r>
          </a:p>
          <a:p>
            <a:pPr algn="ctr"/>
            <a:endParaRPr lang="ru-RU" sz="4000">
              <a:solidFill>
                <a:schemeClr val="bg1"/>
              </a:solidFill>
              <a:latin typeface="DejaVu Serif Condensed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76375" y="4437063"/>
            <a:ext cx="266382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этилен</a:t>
            </a:r>
          </a:p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2"/>
          <p:cNvSpPr>
            <a:spLocks noGrp="1"/>
          </p:cNvSpPr>
          <p:nvPr>
            <p:ph type="ctrTitle"/>
          </p:nvPr>
        </p:nvSpPr>
        <p:spPr>
          <a:xfrm>
            <a:off x="1692275" y="333375"/>
            <a:ext cx="5435600" cy="147002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Домашнее задание:</a:t>
            </a: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5435600" y="2852738"/>
            <a:ext cx="30241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задано</a:t>
            </a:r>
          </a:p>
        </p:txBody>
      </p:sp>
      <p:pic>
        <p:nvPicPr>
          <p:cNvPr id="60420" name="Picture 4" descr="Просмотреть подробн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916832"/>
            <a:ext cx="3412977" cy="341297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>
          <a:xfrm>
            <a:off x="468313" y="404813"/>
            <a:ext cx="6515100" cy="2124075"/>
          </a:xfrm>
        </p:spPr>
        <p:txBody>
          <a:bodyPr/>
          <a:lstStyle/>
          <a:p>
            <a:pPr eaLnBrk="1" hangingPunct="1"/>
            <a:r>
              <a:rPr lang="en-US" sz="6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IV.</a:t>
            </a:r>
            <a:r>
              <a:rPr lang="ru-RU" sz="6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Физические свойства</a:t>
            </a:r>
          </a:p>
        </p:txBody>
      </p:sp>
      <p:pic>
        <p:nvPicPr>
          <p:cNvPr id="61442" name="Picture 2" descr="Просмотреть подробн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2996952"/>
            <a:ext cx="3340969" cy="3340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6" name="Picture 4" descr="Просмотреть подробност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260350"/>
            <a:ext cx="16129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8101012" cy="6119813"/>
          </a:xfrm>
        </p:spPr>
        <p:txBody>
          <a:bodyPr/>
          <a:lstStyle/>
          <a:p>
            <a:pPr algn="l"/>
            <a:r>
              <a:rPr lang="ru-RU" sz="3600" smtClean="0">
                <a:solidFill>
                  <a:schemeClr val="bg1"/>
                </a:solidFill>
              </a:rPr>
              <a:t>     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     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Алканы плохо растворимы в воде, но 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хорошо растворяются в органических 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                растворителях.</a:t>
            </a:r>
            <a: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     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</a:t>
            </a:r>
            <a:r>
              <a:rPr lang="ru-RU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– С</a:t>
            </a:r>
            <a:r>
              <a:rPr lang="ru-RU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4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 газы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en-US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     С</a:t>
            </a:r>
            <a:r>
              <a:rPr lang="en-US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5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– С</a:t>
            </a:r>
            <a:r>
              <a:rPr lang="ru-RU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15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- жидкости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      С</a:t>
            </a:r>
            <a:r>
              <a:rPr lang="ru-RU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16 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 …</a:t>
            </a:r>
            <a:r>
              <a:rPr lang="ru-RU" sz="3200" baseline="-250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- твёрдые вещества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</a:t>
            </a: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С увеличением молекулярной массы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алканов, в гомологическом ряду, 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повышаются температуры кипения 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и плавления, увеличивается плотность </a:t>
            </a:r>
            <a:b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                            веществ.</a:t>
            </a: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smtClean="0">
              <a:solidFill>
                <a:schemeClr val="bg1"/>
              </a:solidFill>
              <a:latin typeface="Times New Roman" pitchFamily="18" charset="0"/>
              <a:ea typeface="DejaVu Serif Condensed" pitchFamily="18" charset="0"/>
              <a:cs typeface="DejaVu Serif Condense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56325" cy="1143000"/>
          </a:xfrm>
        </p:spPr>
        <p:txBody>
          <a:bodyPr/>
          <a:lstStyle/>
          <a:p>
            <a:pPr algn="l" eaLnBrk="1" hangingPunct="1"/>
            <a:r>
              <a:rPr lang="en-US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V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. Нахождение в природе</a:t>
            </a:r>
          </a:p>
        </p:txBody>
      </p:sp>
      <p:pic>
        <p:nvPicPr>
          <p:cNvPr id="7" name="Picture 6" descr="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488" y="260350"/>
            <a:ext cx="18891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412875"/>
            <a:ext cx="359092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5940425" y="4221163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hlinkClick r:id="rId4" action="ppaction://hlinkfile"/>
              </a:rPr>
              <a:t>Метан</a:t>
            </a:r>
            <a:r>
              <a:rPr lang="ru-RU" dirty="0" smtClean="0">
                <a:hlinkClick r:id="rId4" action="ppaction://hlinkfile"/>
              </a:rPr>
              <a:t>.</a:t>
            </a:r>
            <a:endParaRPr lang="ru-RU" dirty="0"/>
          </a:p>
        </p:txBody>
      </p:sp>
      <p:sp>
        <p:nvSpPr>
          <p:cNvPr id="25606" name="Прямоугольник 11"/>
          <p:cNvSpPr>
            <a:spLocks noChangeArrowheads="1"/>
          </p:cNvSpPr>
          <p:nvPr/>
        </p:nvSpPr>
        <p:spPr bwMode="auto">
          <a:xfrm>
            <a:off x="5940425" y="4797425"/>
            <a:ext cx="1053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hlinkClick r:id="rId5" action="ppaction://hlinkfile"/>
              </a:rPr>
              <a:t>Пропан</a:t>
            </a:r>
            <a:r>
              <a:rPr lang="ru-RU" dirty="0" smtClean="0">
                <a:hlinkClick r:id="rId5" action="ppaction://hlinkfile"/>
              </a:rPr>
              <a:t>.</a:t>
            </a:r>
            <a:endParaRPr lang="ru-RU" dirty="0">
              <a:hlinkClick r:id="rId6" action="ppaction://hlinkfile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5903912" cy="1470025"/>
          </a:xfrm>
        </p:spPr>
        <p:txBody>
          <a:bodyPr/>
          <a:lstStyle/>
          <a:p>
            <a:pPr eaLnBrk="1" hangingPunct="1"/>
            <a:r>
              <a:rPr lang="en-US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VI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. Химические свойства</a:t>
            </a:r>
          </a:p>
        </p:txBody>
      </p:sp>
      <p:pic>
        <p:nvPicPr>
          <p:cNvPr id="26627" name="Picture 4" descr="Просмотреть подробн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8088" y="-1958181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 descr="Просмотреть подробност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8088" y="-19581813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8" descr="Просмотреть подробност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1916113"/>
            <a:ext cx="417671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 descr="Кипящая жидкость в лабораторных сосудах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248" y="260648"/>
            <a:ext cx="1972817" cy="19728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60350"/>
            <a:ext cx="7772400" cy="1470025"/>
          </a:xfrm>
          <a:solidFill>
            <a:schemeClr val="accent1"/>
          </a:solidFill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Типы химических реакций, которые характерны для алканов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750" y="3789363"/>
            <a:ext cx="80756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endParaRPr lang="ru-RU" sz="5400">
              <a:solidFill>
                <a:srgbClr val="FFFF00"/>
              </a:solidFill>
              <a:latin typeface="DejaVu Serif Condensed" pitchFamily="18" charset="0"/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Реакции разложения 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(дегидрирование, крекинг)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Реакции горения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31913" y="2205038"/>
            <a:ext cx="6048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6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Реакции замещения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88913"/>
            <a:ext cx="7772400" cy="1470025"/>
          </a:xfrm>
          <a:solidFill>
            <a:schemeClr val="accent1"/>
          </a:solidFill>
        </p:spPr>
        <p:txBody>
          <a:bodyPr/>
          <a:lstStyle/>
          <a:p>
            <a:r>
              <a:rPr lang="ru-RU" b="1" i="1" smtClean="0">
                <a:solidFill>
                  <a:srgbClr val="FF5050"/>
                </a:solidFill>
                <a:latin typeface="Georgia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Горение алканов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124075" y="1700213"/>
            <a:ext cx="5507038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	</a:t>
            </a:r>
            <a:r>
              <a:rPr lang="ru-RU" sz="3600" b="1" i="1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Алканы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горят голубым пламенем</a:t>
            </a:r>
          </a:p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ПРИЧИНА?</a:t>
            </a:r>
          </a:p>
          <a:p>
            <a:pPr algn="ctr">
              <a:spcBef>
                <a:spcPct val="50000"/>
              </a:spcBef>
            </a:pPr>
            <a:endParaRPr lang="en-US" sz="3600"/>
          </a:p>
          <a:p>
            <a:pPr algn="ctr">
              <a:spcBef>
                <a:spcPct val="50000"/>
              </a:spcBef>
            </a:pPr>
            <a:r>
              <a:rPr lang="ru-RU"/>
              <a:t> </a:t>
            </a:r>
            <a:endParaRPr lang="ru-RU" sz="2400"/>
          </a:p>
        </p:txBody>
      </p:sp>
      <p:sp>
        <p:nvSpPr>
          <p:cNvPr id="11" name="TextBox 10"/>
          <p:cNvSpPr txBox="1"/>
          <p:nvPr/>
        </p:nvSpPr>
        <p:spPr>
          <a:xfrm>
            <a:off x="684213" y="4797425"/>
            <a:ext cx="7847012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200" b="1" baseline="-25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2О</a:t>
            </a:r>
            <a:r>
              <a:rPr lang="ru-RU" sz="3200" b="1" baseline="-25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СО</a:t>
            </a:r>
            <a:r>
              <a:rPr lang="ru-RU" sz="3200" b="1" baseline="-25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2Н</a:t>
            </a:r>
            <a:r>
              <a:rPr lang="ru-RU" sz="3200" b="1" baseline="-25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>
              <a:defRPr/>
            </a:pPr>
            <a:r>
              <a:rPr lang="ru-RU" sz="32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метан</a:t>
            </a:r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8677" name="TextBox 11"/>
          <p:cNvSpPr txBox="1">
            <a:spLocks noChangeArrowheads="1"/>
          </p:cNvSpPr>
          <p:nvPr/>
        </p:nvSpPr>
        <p:spPr bwMode="auto">
          <a:xfrm>
            <a:off x="468313" y="3933825"/>
            <a:ext cx="8280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</a:p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Составьте уравнение горения метана 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6372225" y="6021388"/>
            <a:ext cx="2592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hlinkClick r:id="rId2" action="ppaction://hlinkfile"/>
              </a:rPr>
              <a:t>Горение метана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2"/>
          <p:cNvSpPr>
            <a:spLocks noGrp="1"/>
          </p:cNvSpPr>
          <p:nvPr>
            <p:ph type="ctrTitle"/>
          </p:nvPr>
        </p:nvSpPr>
        <p:spPr>
          <a:xfrm>
            <a:off x="611188" y="2276475"/>
            <a:ext cx="7956550" cy="1476375"/>
          </a:xfrm>
        </p:spPr>
        <p:txBody>
          <a:bodyPr/>
          <a:lstStyle/>
          <a:p>
            <a:pPr algn="l"/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13/2О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4СО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5Н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b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бутан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2С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13О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8СО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+  10Н</a:t>
            </a:r>
            <a:r>
              <a:rPr lang="ru-RU" sz="3600" b="1" baseline="-25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50825" y="476250"/>
            <a:ext cx="84597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</a:p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Составьте  уравнение горения бутана</a:t>
            </a:r>
          </a:p>
        </p:txBody>
      </p:sp>
      <p:pic>
        <p:nvPicPr>
          <p:cNvPr id="27653" name="Picture 5" descr="Просмотреть подробности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9912" y="4365104"/>
            <a:ext cx="1828801" cy="1828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60350"/>
            <a:ext cx="7883525" cy="1470025"/>
          </a:xfrm>
          <a:solidFill>
            <a:schemeClr val="accent1"/>
          </a:solidFill>
        </p:spPr>
        <p:txBody>
          <a:bodyPr/>
          <a:lstStyle/>
          <a:p>
            <a: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Реакции замещения- главный </a:t>
            </a:r>
            <a:b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тип реакции для ПУВ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11188" y="1916113"/>
            <a:ext cx="78486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0" hangingPunct="0">
              <a:spcBef>
                <a:spcPct val="20000"/>
              </a:spcBef>
              <a:defRPr/>
            </a:pPr>
            <a:r>
              <a:rPr lang="ru-RU" sz="3200" b="1" i="1" dirty="0">
                <a:solidFill>
                  <a:srgbClr val="FF5050"/>
                </a:solidFill>
                <a:latin typeface="Georgia" pitchFamily="18" charset="0"/>
                <a:cs typeface="+mn-cs"/>
              </a:rPr>
              <a:t>	</a:t>
            </a:r>
            <a:r>
              <a:rPr lang="ru-RU" sz="3200" b="1" i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3200" b="1" i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3200" b="1" i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Галогенирование</a:t>
            </a: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СН</a:t>
            </a:r>
            <a:r>
              <a:rPr lang="en-US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СН</a:t>
            </a:r>
            <a:r>
              <a:rPr lang="ru-RU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С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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–СН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СН</a:t>
            </a:r>
            <a:r>
              <a:rPr lang="ru-RU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2800" baseline="-25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пропан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2-хлорпропан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/>
              <a:t>         </a:t>
            </a:r>
            <a:r>
              <a:rPr lang="en-US" sz="3200" dirty="0"/>
              <a:t>                 </a:t>
            </a:r>
            <a:r>
              <a:rPr lang="ru-RU" sz="3200" dirty="0"/>
              <a:t>          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endParaRPr lang="ru-RU" sz="32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Реакция идёт только на свету (</a:t>
            </a:r>
            <a:r>
              <a:rPr lang="en-US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l-GR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ν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 – </a:t>
            </a:r>
            <a:r>
              <a:rPr lang="ru-RU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свободнорадикальный</a:t>
            </a:r>
            <a:endParaRPr lang="ru-RU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Замещение начинается с третичного атома углерода 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(затем вторичного, затем первичного)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endParaRPr lang="ru-RU" sz="2000" b="1" i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endParaRPr lang="ru-RU" sz="3200" i="1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88913"/>
            <a:ext cx="7920037" cy="1470025"/>
          </a:xfrm>
          <a:solidFill>
            <a:schemeClr val="accent1"/>
          </a:solidFill>
        </p:spPr>
        <p:txBody>
          <a:bodyPr/>
          <a:lstStyle/>
          <a:p>
            <a: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Реакции замещения- главный тип реакции для ПУВ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388" y="2205038"/>
            <a:ext cx="8748712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0" hangingPunct="0">
              <a:spcBef>
                <a:spcPct val="20000"/>
              </a:spcBef>
              <a:defRPr/>
            </a:pPr>
            <a:r>
              <a:rPr lang="ru-RU" sz="3200" b="1" i="1" dirty="0">
                <a:solidFill>
                  <a:srgbClr val="FF5050"/>
                </a:solidFill>
                <a:latin typeface="Georgia" pitchFamily="18" charset="0"/>
              </a:rPr>
              <a:t>	                </a:t>
            </a:r>
            <a:r>
              <a:rPr lang="en-US" sz="3200" b="1" i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3200" b="1" i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Нитрование</a:t>
            </a:r>
            <a:r>
              <a:rPr lang="ru-RU" sz="3200" dirty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en-US" sz="32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 СН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СН</a:t>
            </a:r>
            <a:r>
              <a:rPr lang="ru-RU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–СН(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– СН</a:t>
            </a:r>
            <a:r>
              <a:rPr lang="ru-RU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2800" baseline="-25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sz="2800" baseline="-25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0" hangingPunct="0">
              <a:spcBef>
                <a:spcPct val="20000"/>
              </a:spcBef>
              <a:defRPr/>
            </a:pPr>
            <a:r>
              <a:rPr lang="en-US" sz="2800" baseline="-25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пропан</a:t>
            </a:r>
            <a:r>
              <a:rPr lang="ru-RU" sz="3200" dirty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	                   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2-нитропропан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endParaRPr lang="ru-RU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Реакция идёт в присутствии  </a:t>
            </a:r>
            <a:r>
              <a:rPr lang="ru-RU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серной кислоты.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Механизм – </a:t>
            </a:r>
            <a:r>
              <a:rPr lang="ru-RU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свободнорадикальный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Замещение начинается с третичного атома углерода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(затем вторичного, затем первичного)</a:t>
            </a:r>
          </a:p>
          <a:p>
            <a:pPr marL="609600" indent="-609600" algn="ctr" eaLnBrk="0" hangingPunct="0">
              <a:spcBef>
                <a:spcPct val="20000"/>
              </a:spcBef>
              <a:defRPr/>
            </a:pPr>
            <a:endParaRPr lang="ru-RU" sz="3200" i="1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79388" y="404813"/>
            <a:ext cx="8640762" cy="72072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Классификация углеводородов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388" y="1484313"/>
            <a:ext cx="4032250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Предельные</a:t>
            </a: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2051050" y="3933825"/>
            <a:ext cx="4897438" cy="2663825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Углеводороды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4663" y="1484313"/>
            <a:ext cx="4679950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Непредельные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24075" y="2852738"/>
            <a:ext cx="5111750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Ароматические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2"/>
          <p:cNvSpPr>
            <a:spLocks noGrp="1"/>
          </p:cNvSpPr>
          <p:nvPr>
            <p:ph type="ctrTitle"/>
          </p:nvPr>
        </p:nvSpPr>
        <p:spPr>
          <a:xfrm>
            <a:off x="900113" y="333375"/>
            <a:ext cx="7772400" cy="147002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Домашнее задание:</a:t>
            </a:r>
          </a:p>
        </p:txBody>
      </p:sp>
      <p:pic>
        <p:nvPicPr>
          <p:cNvPr id="4" name="Picture 9" descr="P10004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628775"/>
            <a:ext cx="47879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5292725" y="2492375"/>
            <a:ext cx="33829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Параграф 7 (только горение, замещение) </a:t>
            </a:r>
          </a:p>
          <a:p>
            <a:pPr algn="ctr"/>
            <a:endParaRPr lang="ru-RU" sz="3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стр.28 упр 15(у)  задача 4(п)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684213" y="1196975"/>
            <a:ext cx="7199312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Tx/>
              <a:buAutoNum type="arabicParenR"/>
            </a:pP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Крекинг (разрыв  С-С связи)</a:t>
            </a: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+ 3H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(при 1500</a:t>
            </a:r>
            <a:r>
              <a:rPr lang="ru-RU" sz="3200" b="1" i="1" baseline="30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С)</a:t>
            </a:r>
            <a:endParaRPr lang="en-US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</a:t>
            </a:r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ацетилен</a:t>
            </a: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СН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C+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(при 1000</a:t>
            </a:r>
            <a:r>
              <a:rPr lang="ru-RU" sz="3200" b="1" i="1" baseline="30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С)</a:t>
            </a:r>
            <a:endParaRPr lang="en-US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C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10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C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8</a:t>
            </a:r>
            <a:endParaRPr lang="ru-RU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                            </a:t>
            </a:r>
            <a:r>
              <a:rPr lang="ru-RU" sz="20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бутен</a:t>
            </a: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2) Дегидрирование (разрыв С-Н связи)</a:t>
            </a: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C</a:t>
            </a:r>
            <a:r>
              <a:rPr lang="en-US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8</a:t>
            </a:r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H</a:t>
            </a:r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Реакции идут при нагревании (1 и 2) и в присутствии катализатора (2)</a:t>
            </a:r>
          </a:p>
          <a:p>
            <a:pPr marL="514350" indent="-514350"/>
            <a:endParaRPr lang="ru-RU" sz="2000" b="1" i="1" baseline="-250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        </a:t>
            </a:r>
            <a:endParaRPr lang="en-US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endParaRPr lang="ru-RU" sz="320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188913"/>
            <a:ext cx="5616575" cy="863600"/>
          </a:xfrm>
          <a:solidFill>
            <a:schemeClr val="accent1"/>
          </a:solidFill>
        </p:spPr>
        <p:txBody>
          <a:bodyPr/>
          <a:lstStyle/>
          <a:p>
            <a: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Реакции разложения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684213" y="1196975"/>
            <a:ext cx="719931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endParaRPr lang="ru-RU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endParaRPr lang="ru-RU" sz="2000" b="1" i="1" baseline="-250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ru-RU" sz="3200" b="1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        </a:t>
            </a:r>
            <a:endParaRPr lang="en-US" sz="3200" b="1" i="1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14350" indent="-514350"/>
            <a:r>
              <a:rPr lang="en-US" sz="3200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</a:t>
            </a:r>
            <a:endParaRPr lang="ru-RU" sz="320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188913"/>
            <a:ext cx="6121400" cy="863600"/>
          </a:xfrm>
          <a:solidFill>
            <a:schemeClr val="accent1"/>
          </a:solidFill>
        </p:spPr>
        <p:txBody>
          <a:bodyPr/>
          <a:lstStyle/>
          <a:p>
            <a:r>
              <a:rPr lang="ru-RU" smtClean="0"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Реакции изомеризации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1773238"/>
            <a:ext cx="81518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ru-RU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-СН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(CH</a:t>
            </a:r>
            <a:r>
              <a:rPr lang="en-US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				</a:t>
            </a:r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название?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			       2-метилпропан</a:t>
            </a:r>
          </a:p>
          <a:p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Реакция проходит при нагревании </a:t>
            </a:r>
          </a:p>
          <a:p>
            <a:r>
              <a:rPr lang="ru-RU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и в присутствии катализатора</a:t>
            </a:r>
            <a:r>
              <a:rPr lang="en-US" sz="36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AlCl</a:t>
            </a:r>
            <a:r>
              <a:rPr lang="en-US" sz="3600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</a:t>
            </a:r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endParaRPr lang="ru-RU" sz="3600">
              <a:solidFill>
                <a:srgbClr val="FFFF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endParaRPr lang="ru-RU" sz="36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ctrTitle"/>
          </p:nvPr>
        </p:nvSpPr>
        <p:spPr>
          <a:xfrm>
            <a:off x="250825" y="260350"/>
            <a:ext cx="7200900" cy="792163"/>
          </a:xfrm>
        </p:spPr>
        <p:txBody>
          <a:bodyPr/>
          <a:lstStyle/>
          <a:p>
            <a:pPr eaLnBrk="1" hangingPunct="1"/>
            <a:r>
              <a:rPr lang="en-US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VII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. Синтетическое  получение</a:t>
            </a: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50825" y="1125538"/>
            <a:ext cx="87122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/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Оргсинтез: С+2Н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en-US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Tx/>
              <a:buAutoNum type="arabicPeriod"/>
            </a:pPr>
            <a:endParaRPr lang="en-US" sz="3600" baseline="-25000">
              <a:solidFill>
                <a:schemeClr val="bg1"/>
              </a:solidFill>
              <a:latin typeface="DejaVu Serif Condensed" pitchFamily="18" charset="0"/>
            </a:endParaRPr>
          </a:p>
          <a:p>
            <a:pPr marL="742950" indent="-742950"/>
            <a:r>
              <a:rPr lang="ru-RU" sz="36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2.  Реакция Вюрца:  </a:t>
            </a:r>
            <a:endParaRPr lang="en-US" sz="360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en-US" sz="36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2RCl + 2Na </a:t>
            </a:r>
            <a:r>
              <a:rPr lang="en-US" sz="36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R-R  + 2NaCl</a:t>
            </a:r>
          </a:p>
          <a:p>
            <a:pPr marL="742950" indent="-742950">
              <a:buFontTx/>
              <a:buAutoNum type="arabicPeriod" startAt="3"/>
            </a:pP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Из солей карбоновых кислот: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742950" indent="-742950"/>
            <a:r>
              <a:rPr lang="en-US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</a:t>
            </a:r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COONa</a:t>
            </a: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NaO</a:t>
            </a:r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 </a:t>
            </a:r>
            <a:r>
              <a: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R-H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200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3200" b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Tx/>
              <a:buAutoNum type="arabicPeriod" startAt="3"/>
            </a:pP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Гидрирование непредельных и ароматических углеводородов:</a:t>
            </a:r>
          </a:p>
          <a:p>
            <a:pPr marL="742950" indent="-742950"/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С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Н</a:t>
            </a:r>
            <a:r>
              <a:rPr lang="en-US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6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marL="742950" indent="-742950"/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С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6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6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+ 4Н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6</a:t>
            </a:r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Н</a:t>
            </a:r>
            <a:r>
              <a:rPr lang="ru-RU" sz="3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14</a:t>
            </a:r>
          </a:p>
          <a:p>
            <a:pPr marL="742950" indent="-742950" algn="ctr"/>
            <a:endParaRPr lang="en-US" sz="3600">
              <a:solidFill>
                <a:schemeClr val="bg1"/>
              </a:solidFill>
              <a:latin typeface="DejaVu Serif Condensed" pitchFamily="18" charset="0"/>
              <a:sym typeface="Wingdings" pitchFamily="2" charset="2"/>
            </a:endParaRPr>
          </a:p>
        </p:txBody>
      </p:sp>
      <p:sp>
        <p:nvSpPr>
          <p:cNvPr id="4" name="Выноска со стрелкой влево 3"/>
          <p:cNvSpPr/>
          <p:nvPr/>
        </p:nvSpPr>
        <p:spPr>
          <a:xfrm>
            <a:off x="5364163" y="5373688"/>
            <a:ext cx="3600450" cy="1079500"/>
          </a:xfrm>
          <a:prstGeom prst="leftArrowCallout">
            <a:avLst>
              <a:gd name="adj1" fmla="val 28420"/>
              <a:gd name="adj2" fmla="val 25000"/>
              <a:gd name="adj3" fmla="val 67756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solidFill>
                  <a:srgbClr val="FFFFFF"/>
                </a:solidFill>
                <a:latin typeface="DejaVu Serif Condensed" pitchFamily="18" charset="0"/>
                <a:cs typeface="Arial" charset="0"/>
              </a:rPr>
              <a:t>При нагревании и катализаторе</a:t>
            </a:r>
          </a:p>
        </p:txBody>
      </p:sp>
      <p:sp>
        <p:nvSpPr>
          <p:cNvPr id="5" name="Выноска со стрелкой влево 4"/>
          <p:cNvSpPr/>
          <p:nvPr/>
        </p:nvSpPr>
        <p:spPr>
          <a:xfrm>
            <a:off x="6443663" y="1196975"/>
            <a:ext cx="2447925" cy="720725"/>
          </a:xfrm>
          <a:prstGeom prst="leftArrowCallout">
            <a:avLst>
              <a:gd name="adj1" fmla="val 42958"/>
              <a:gd name="adj2" fmla="val 25000"/>
              <a:gd name="adj3" fmla="val 59633"/>
              <a:gd name="adj4" fmla="val 72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повышенном давлении, </a:t>
            </a:r>
            <a:r>
              <a:rPr lang="en-US" sz="16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Ni</a:t>
            </a:r>
            <a:endParaRPr lang="ru-RU" sz="1600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7524750" y="188913"/>
            <a:ext cx="14398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Получение</a:t>
            </a:r>
            <a:endParaRPr lang="en-US" dirty="0">
              <a:latin typeface="Times New Roman" pitchFamily="18" charset="0"/>
              <a:cs typeface="Times New Roman" pitchFamily="18" charset="0"/>
              <a:hlinkClick r:id="rId2" action="ppaction://hlinkfile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метана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2"/>
          <p:cNvSpPr>
            <a:spLocks noGrp="1"/>
          </p:cNvSpPr>
          <p:nvPr>
            <p:ph type="ctrTitle"/>
          </p:nvPr>
        </p:nvSpPr>
        <p:spPr>
          <a:xfrm>
            <a:off x="900113" y="333375"/>
            <a:ext cx="7772400" cy="147002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Домашнее задание:</a:t>
            </a:r>
          </a:p>
        </p:txBody>
      </p:sp>
      <p:pic>
        <p:nvPicPr>
          <p:cNvPr id="36867" name="Picture 9" descr="P10004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628775"/>
            <a:ext cx="47879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5724525" y="2276475"/>
            <a:ext cx="2951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DejaVu Serif Condensed" pitchFamily="18" charset="0"/>
              </a:rPr>
              <a:t> </a:t>
            </a:r>
            <a:endParaRPr lang="ru-RU" b="1">
              <a:solidFill>
                <a:schemeClr val="bg1"/>
              </a:solidFill>
              <a:latin typeface="DejaVu Serif Condensed" pitchFamily="18" charset="0"/>
            </a:endParaRPr>
          </a:p>
        </p:txBody>
      </p:sp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5435600" y="2420938"/>
            <a:ext cx="34559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DejaVu Serif Condensed" pitchFamily="18" charset="0"/>
              </a:rPr>
              <a:t> 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Подготовиться к практической работе (стр.32-33)  и контрольной работе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611188" y="260350"/>
            <a:ext cx="7667625" cy="2160588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Предельные углеводороды</a:t>
            </a:r>
            <a:r>
              <a:rPr lang="en-US" sz="48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 </a:t>
            </a:r>
            <a:r>
              <a:rPr lang="ru-RU" sz="4800" b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800" b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en-US" sz="48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(</a:t>
            </a:r>
            <a:r>
              <a:rPr lang="ru-RU" sz="48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алканы, парафины, насыщенные УВ)</a:t>
            </a:r>
          </a:p>
        </p:txBody>
      </p: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3492500" y="2781300"/>
            <a:ext cx="42830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– С – С – С – …</a:t>
            </a:r>
          </a:p>
          <a:p>
            <a:pPr algn="ctr"/>
            <a:endParaRPr lang="ru-RU" sz="4000">
              <a:solidFill>
                <a:schemeClr val="bg1"/>
              </a:solidFill>
              <a:latin typeface="DejaVu Serif Condensed" pitchFamily="18" charset="0"/>
            </a:endParaRPr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395288" y="2492375"/>
            <a:ext cx="2879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Строение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00113" y="3716338"/>
            <a:ext cx="755967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содержат в своём составе простую (ординарную,</a:t>
            </a:r>
            <a:r>
              <a:rPr lang="el-GR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связь между атомами углерода</a:t>
            </a:r>
          </a:p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1042988" y="188913"/>
            <a:ext cx="7019925" cy="1368425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ru-RU" sz="4000" b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Гибридизация  электронных облаков:</a:t>
            </a: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endParaRPr lang="ru-RU" sz="4000" smtClean="0">
              <a:solidFill>
                <a:schemeClr val="bg1"/>
              </a:solidFill>
              <a:latin typeface="DejaVu Serif Condensed" pitchFamily="18" charset="0"/>
              <a:ea typeface="DejaVu Serif Condensed" pitchFamily="18" charset="0"/>
              <a:cs typeface="DejaVu Serif Condensed" pitchFamily="18" charset="0"/>
            </a:endParaRPr>
          </a:p>
        </p:txBody>
      </p:sp>
      <p:sp>
        <p:nvSpPr>
          <p:cNvPr id="7171" name="Text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79388" y="1628775"/>
            <a:ext cx="60848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 гибридизации - </a:t>
            </a: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en-US" sz="4000" baseline="30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>
              <a:buFont typeface="Wingdings" pitchFamily="2" charset="2"/>
              <a:buChar char="Ø"/>
            </a:pPr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валентный угол – 109</a:t>
            </a:r>
            <a:r>
              <a:rPr lang="ru-RU" sz="4000" baseline="30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4000" baseline="30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endParaRPr lang="ru-RU" sz="4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геометрическая форма </a:t>
            </a:r>
          </a:p>
          <a:p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молекулы -  тетраэдр</a:t>
            </a:r>
          </a:p>
        </p:txBody>
      </p:sp>
      <p:pic>
        <p:nvPicPr>
          <p:cNvPr id="6148" name="Picture 4" descr="C:\Users\Зоя\Desktop\Химфото\metan4.gif"/>
          <p:cNvPicPr>
            <a:picLocks noChangeAspect="1" noChangeArrowheads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228184" y="1196752"/>
            <a:ext cx="2724894" cy="2870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Зоя\Desktop\Химфото\metan5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4292600"/>
            <a:ext cx="47625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7"/>
          <p:cNvSpPr txBox="1">
            <a:spLocks noChangeArrowheads="1"/>
          </p:cNvSpPr>
          <p:nvPr/>
        </p:nvSpPr>
        <p:spPr bwMode="auto">
          <a:xfrm>
            <a:off x="6429388" y="4143380"/>
            <a:ext cx="2232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Гибридизация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5940425" y="4581525"/>
            <a:ext cx="2592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Образование этана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0" y="476250"/>
            <a:ext cx="9021763" cy="1368425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endParaRPr lang="ru-RU" sz="4000" smtClean="0">
              <a:solidFill>
                <a:schemeClr val="bg1"/>
              </a:solidFill>
              <a:latin typeface="DejaVu Serif Condensed" pitchFamily="18" charset="0"/>
              <a:ea typeface="DejaVu Serif Condensed" pitchFamily="18" charset="0"/>
              <a:cs typeface="DejaVu Serif Condensed" pitchFamily="18" charset="0"/>
            </a:endParaRPr>
          </a:p>
        </p:txBody>
      </p:sp>
      <p:pic>
        <p:nvPicPr>
          <p:cNvPr id="8195" name="Picture 5" descr="C:\Users\Зоя\Desktop\0054-054-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0" y="476250"/>
            <a:ext cx="9021763" cy="1368425"/>
          </a:xfrm>
        </p:spPr>
        <p:txBody>
          <a:bodyPr/>
          <a:lstStyle/>
          <a:p>
            <a:pPr eaLnBrk="1" hangingPunct="1"/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en-US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/>
            </a:r>
            <a:br>
              <a:rPr lang="ru-RU" sz="4000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</a:br>
            <a:endParaRPr lang="ru-RU" sz="4000" smtClean="0">
              <a:solidFill>
                <a:schemeClr val="bg1"/>
              </a:solidFill>
              <a:latin typeface="DejaVu Serif Condensed" pitchFamily="18" charset="0"/>
              <a:ea typeface="DejaVu Serif Condensed" pitchFamily="18" charset="0"/>
              <a:cs typeface="DejaVu Serif Condensed" pitchFamily="18" charset="0"/>
            </a:endParaRPr>
          </a:p>
        </p:txBody>
      </p:sp>
      <p:pic>
        <p:nvPicPr>
          <p:cNvPr id="9219" name="Picture 7" descr="метан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BFDE5"/>
              </a:clrFrom>
              <a:clrTo>
                <a:srgbClr val="EB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404813"/>
            <a:ext cx="3527425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9" descr="еноеано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AFCEA2"/>
              </a:clrFrom>
              <a:clrTo>
                <a:srgbClr val="AFCEA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2708275"/>
            <a:ext cx="50768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1619250" y="260350"/>
            <a:ext cx="5472113" cy="828675"/>
          </a:xfrm>
        </p:spPr>
        <p:txBody>
          <a:bodyPr/>
          <a:lstStyle/>
          <a:p>
            <a:pPr eaLnBrk="1" hangingPunct="1"/>
            <a:r>
              <a:rPr lang="en-US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II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. Гомологический ряд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650" y="1268413"/>
            <a:ext cx="79200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>
                <a:solidFill>
                  <a:srgbClr val="FFFF00"/>
                </a:solidFill>
                <a:latin typeface="DejaVu Serif Condensed" pitchFamily="18" charset="0"/>
              </a:rPr>
              <a:t>     </a:t>
            </a:r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Гомологический ряд – это ряд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последовательно расположенных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гомологов - веществ, имеющих 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сходное химическое строение 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(а значит, и химические свойства),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но отличающихся на одну или 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несколько гомологических </a:t>
            </a:r>
          </a:p>
          <a:p>
            <a:r>
              <a:rPr lang="ru-RU" sz="4000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разностей СН</a:t>
            </a:r>
            <a:r>
              <a:rPr lang="ru-RU" sz="4000" i="1" baseline="-25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i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288" y="404813"/>
            <a:ext cx="8172450" cy="6192837"/>
          </a:xfrm>
        </p:spPr>
        <p:txBody>
          <a:bodyPr/>
          <a:lstStyle/>
          <a:p>
            <a:pPr eaLnBrk="1" hangingPunct="1"/>
            <a:r>
              <a:rPr lang="ru-RU" sz="5400" b="1" i="1" smtClean="0">
                <a:solidFill>
                  <a:srgbClr val="FFFF00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Задание: </a:t>
            </a: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1. Составьте структурные и молекулярные формулы первых пяти гомологов ряда метана и дайте им названия по систематической номенклатуре, пользуясь справочной таблицей</a:t>
            </a:r>
            <a:b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</a:br>
            <a:r>
              <a:rPr lang="ru-RU" sz="4000" i="1" smtClean="0">
                <a:solidFill>
                  <a:schemeClr val="bg1"/>
                </a:solidFill>
                <a:latin typeface="Times New Roman" pitchFamily="18" charset="0"/>
                <a:ea typeface="DejaVu Serif Condensed" pitchFamily="18" charset="0"/>
                <a:cs typeface="Times New Roman" pitchFamily="18" charset="0"/>
              </a:rPr>
              <a:t>2. Составьте общую формулу гомологического ряда метана</a:t>
            </a:r>
            <a:r>
              <a:rPr lang="ru-RU" sz="4000" i="1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  <a:t/>
            </a:r>
            <a:br>
              <a:rPr lang="ru-RU" sz="4000" i="1" smtClean="0">
                <a:solidFill>
                  <a:schemeClr val="bg1"/>
                </a:solidFill>
                <a:latin typeface="DejaVu Serif Condensed" pitchFamily="18" charset="0"/>
                <a:ea typeface="DejaVu Serif Condensed" pitchFamily="18" charset="0"/>
                <a:cs typeface="Times New Roman" pitchFamily="18" charset="0"/>
              </a:rPr>
            </a:br>
            <a:endParaRPr lang="ru-RU" sz="4000" i="1" smtClean="0">
              <a:solidFill>
                <a:schemeClr val="bg1"/>
              </a:solidFill>
              <a:latin typeface="DejaVu Serif Condensed" pitchFamily="18" charset="0"/>
              <a:ea typeface="DejaVu Serif Condensed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452</Words>
  <Application>Microsoft Office PowerPoint</Application>
  <PresentationFormat>Экран (4:3)</PresentationFormat>
  <Paragraphs>150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«Алканы»</vt:lpstr>
      <vt:lpstr>Углеводороды – органические вещества, состоящие из атомов углерода и водорода.</vt:lpstr>
      <vt:lpstr>Классификация углеводородов</vt:lpstr>
      <vt:lpstr>Предельные углеводороды  (алканы, парафины, насыщенные УВ)</vt:lpstr>
      <vt:lpstr>  Гибридизация  электронных облаков:  </vt:lpstr>
      <vt:lpstr>    </vt:lpstr>
      <vt:lpstr>    </vt:lpstr>
      <vt:lpstr>II. Гомологический ряд</vt:lpstr>
      <vt:lpstr>Задание:  1. Составьте структурные и молекулярные формулы первых пяти гомологов ряда метана и дайте им названия по систематической номенклатуре, пользуясь справочной таблицей 2. Составьте общую формулу гомологического ряда метана </vt:lpstr>
      <vt:lpstr>   Контроль: СН4  метан СН3-СН3    С2Н6  этан СН3-СН2-СН3   С3Н8  пропан СН3-СН2-СН2-СН3   С4Н10  бутан СН3-СН2-СН2-СН2-СН3   С5Н12  пентан      </vt:lpstr>
      <vt:lpstr>Общая формула  гомологического ряда алканов</vt:lpstr>
      <vt:lpstr>Домашнее задание:</vt:lpstr>
      <vt:lpstr>III. Изомерия и номенклатура алканов</vt:lpstr>
      <vt:lpstr>Изомеры – вещества, имеющие одинаковый состав, но разное химическое строение, а потому и разные свойства.  У алканов – единственный вид изомерии – изомерия углеродного скелета (начинается с ?)</vt:lpstr>
      <vt:lpstr>Задание: Постройте структурные формулы изомеров для углеводорода,  имеющего в составе 5 атомов углерода.</vt:lpstr>
      <vt:lpstr>Номенклатура алканов:</vt:lpstr>
      <vt:lpstr>Слайд 17</vt:lpstr>
      <vt:lpstr>НОМЕНКЛАТУРА АЛКАНОВ РАЗВЕТВЛЁННОГО СТРОЕНИЯ</vt:lpstr>
      <vt:lpstr>Задание: Дайте название веществам по систематической номенклатуре: </vt:lpstr>
      <vt:lpstr>Домашнее задание:</vt:lpstr>
      <vt:lpstr>IV. Физические свойства</vt:lpstr>
      <vt:lpstr>            Алканы плохо растворимы в воде, но        хорошо растворяются в органических                            растворителях.                 С1– С4 - газы                 С5– С15 - жидкости                 С16  - …   - твёрдые вещества       С увеличением молекулярной массы           алканов, в гомологическом ряду,       повышаются температуры кипения       и плавления, увеличивается плотность                               веществ. </vt:lpstr>
      <vt:lpstr>V. Нахождение в природе</vt:lpstr>
      <vt:lpstr>VI. Химические свойства</vt:lpstr>
      <vt:lpstr>Типы химических реакций, которые характерны для алканов</vt:lpstr>
      <vt:lpstr> Горение алканов</vt:lpstr>
      <vt:lpstr>С4Н10  +  13/2О2  4СО2  +  5Н2О  бутан   2С4Н10  +  13О2  8СО2  +  10Н2О</vt:lpstr>
      <vt:lpstr>Реакции замещения- главный  тип реакции для ПУВ</vt:lpstr>
      <vt:lpstr>Реакции замещения- главный тип реакции для ПУВ</vt:lpstr>
      <vt:lpstr>Домашнее задание:</vt:lpstr>
      <vt:lpstr>Реакции разложения</vt:lpstr>
      <vt:lpstr>Реакции изомеризации</vt:lpstr>
      <vt:lpstr>VII. Синтетическое  получение</vt:lpstr>
      <vt:lpstr>Домашнее задание: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«Углеводороды»</dc:title>
  <dc:creator>Зоя</dc:creator>
  <cp:lastModifiedBy>revaz</cp:lastModifiedBy>
  <cp:revision>79</cp:revision>
  <dcterms:created xsi:type="dcterms:W3CDTF">2012-07-08T15:44:49Z</dcterms:created>
  <dcterms:modified xsi:type="dcterms:W3CDTF">2013-02-27T18:19:21Z</dcterms:modified>
</cp:coreProperties>
</file>