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84" r:id="rId2"/>
    <p:sldId id="285" r:id="rId3"/>
    <p:sldId id="277" r:id="rId4"/>
    <p:sldId id="258" r:id="rId5"/>
    <p:sldId id="259" r:id="rId6"/>
    <p:sldId id="290" r:id="rId7"/>
    <p:sldId id="261" r:id="rId8"/>
    <p:sldId id="262" r:id="rId9"/>
    <p:sldId id="264" r:id="rId10"/>
    <p:sldId id="293" r:id="rId11"/>
    <p:sldId id="279" r:id="rId12"/>
    <p:sldId id="292" r:id="rId13"/>
    <p:sldId id="294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B321A-896B-4685-B528-2B3BD6237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B1E0-D0A0-4A13-AB00-78D9376BF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54D3A-295A-4A53-AFA6-38E87FB3B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AF52E-889A-44C1-8434-FB8AB46DE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8CDC-7AC9-487B-A224-52ADAAE2A1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D6BE0-767D-41FA-915E-28FA21E5F9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8317A-6049-46F2-82B8-EDF8F715A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1E47-0876-43D7-80A4-F03511B293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ACC39-60B7-46AD-A740-2B9CA52DA1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57504-38F9-491B-9C91-5DD0C3B73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4A0AB-12F8-4071-92F0-3FF13AD3E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EB23B5C-9FBE-42B4-8774-90984135F2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3 из 241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animashky.ru/flist/objiv/2/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4292600"/>
            <a:ext cx="828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animashky.ru/flist/objiv/2/2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4149725"/>
            <a:ext cx="914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-0.00642 -0.00231 -0.00642 -0.00532 -0.00955 -0.01273 C -0.01389 -0.02315 -0.01805 -0.03125 -0.02031 -0.04282 C -0.02135 -0.05463 -0.02326 -0.06597 -0.025 -0.07778 C -0.0243 -0.10532 -0.02916 -0.1456 -0.00955 -0.16504 C -0.00243 -0.17916 0.00417 -0.18055 0.01424 -0.18727 C 0.01789 -0.18958 0.02136 -0.19352 0.025 -0.1956 C 0.04028 -0.20393 0.05625 -0.20671 0.07257 -0.20787 C 0.08021 -0.20972 0.08785 -0.2118 0.09532 -0.21435 C 0.1 -0.21759 0.10556 -0.21759 0.10955 -0.22222 C 0.11771 -0.23171 0.12379 -0.24352 0.12969 -0.25555 C 0.13282 -0.2618 0.14045 -0.26342 0.14532 -0.26504 C 0.16337 -0.26296 0.16198 -0.26342 0.17379 -0.24768 C 0.17795 -0.23102 0.17084 -0.25671 0.17865 -0.23819 C 0.18195 -0.23032 0.18247 -0.21805 0.18334 -0.20972 C 0.18247 -0.19676 0.18368 -0.17523 0.17743 -0.16203 C 0.17483 -0.14838 0.16441 -0.13981 0.15712 -0.13009 C 0.15348 -0.12523 0.15018 -0.11921 0.14636 -0.11435 C 0.14219 -0.10926 0.13733 -0.10509 0.13334 -0.1 C 0.12969 -0.09537 0.12848 -0.09097 0.12379 -0.08889 C 0.11875 -0.08217 0.11302 -0.07685 0.10834 -0.0699 C 0.10608 -0.06643 0.10243 -0.05879 0.10243 -0.05879 C 0.1007 -0.05185 0.09809 -0.04653 0.09636 -0.03981 C 0.0967 -0.02291 0.09653 -0.00578 0.09757 0.01111 C 0.09844 0.02523 0.1073 0.03704 0.11302 0.04746 C 0.11511 0.05162 0.11962 0.05116 0.12257 0.05371 C 0.12396 0.05533 0.12483 0.05764 0.12622 0.0588 C 0.1283 0.06065 0.13108 0.06042 0.13334 0.06181 C 0.13872 0.06551 0.14514 0.06829 0.15 0.07292 C 0.15469 0.07732 0.15973 0.08079 0.16424 0.08565 C 0.17049 0.09213 0.17691 0.10278 0.18455 0.10602 C 0.19306 0.12199 0.20348 0.13496 0.21545 0.14607 C 0.22101 0.15093 0.22327 0.15648 0.22969 0.1588 C 0.24045 0.16898 0.25226 0.17454 0.26424 0.18218 C 0.26997 0.18635 0.27691 0.18426 0.28334 0.18542 C 0.30122 0.19792 0.32483 0.19468 0.3441 0.2 C 0.37066 0.19838 0.39723 0.19792 0.42379 0.19514 C 0.42639 0.19468 0.42848 0.19167 0.43091 0.19051 C 0.43924 0.18542 0.44358 0.18218 0.45122 0.17454 C 0.45591 0.16968 0.45799 0.1632 0.46302 0.1588 C 0.46823 0.14144 0.47657 0.12685 0.48334 0.11111 C 0.48872 0.09861 0.48924 0.08357 0.49532 0.0713 C 0.49775 0.05648 0.49983 0.0419 0.50122 0.02685 C 0.50087 0.01482 0.50105 0.00255 0.5 -0.00949 C 0.49983 -0.0118 0.49827 -0.01365 0.49757 -0.01597 C 0.49653 -0.01921 0.4941 -0.02847 0.49289 -0.03333 C 0.4915 -0.03842 0.48681 -0.04166 0.48455 -0.04606 C 0.47552 -0.06389 0.46927 -0.07893 0.45243 -0.08565 C 0.4441 -0.09398 0.43264 -0.09815 0.42257 -0.10162 C 0.41389 -0.10764 0.40261 -0.11203 0.39289 -0.11435 C 0.38716 -0.11828 0.38056 -0.11967 0.375 -0.12384 C 0.36754 -0.12963 0.3599 -0.13588 0.35122 -0.13819 C 0.34219 -0.14606 0.329 -0.15324 0.32136 -0.16342 C 0.30782 -0.18148 0.30191 -0.19352 0.29532 -0.21759 C 0.29358 -0.2243 0.29011 -0.22986 0.28802 -0.23657 C 0.28681 -0.24791 0.28351 -0.26273 0.27969 -0.27315 C 0.27622 -0.29953 0.27396 -0.32824 0.28334 -0.35231 C 0.28455 -0.36088 0.2842 -0.3618 0.28802 -0.3699 C 0.29063 -0.37546 0.29636 -0.38565 0.29636 -0.38565 C 0.30018 -0.40092 0.29688 -0.39305 0.30834 -0.40787 C 0.31337 -0.41458 0.31771 -0.42129 0.32379 -0.42708 C 0.33177 -0.43449 0.34202 -0.43773 0.35122 -0.4412 C 0.35938 -0.44444 0.36806 -0.45046 0.37622 -0.45231 C 0.38125 -0.45347 0.38646 -0.45347 0.39167 -0.45393 C 0.41042 -0.4625 0.42882 -0.4581 0.44879 -0.45717 C 0.45434 -0.45463 0.4599 -0.45185 0.46545 -0.4493 C 0.46823 -0.44398 0.47153 -0.44097 0.475 -0.43657 C 0.47848 -0.42268 0.47778 -0.4044 0.47136 -0.39213 C 0.46997 -0.38518 0.46667 -0.37708 0.46667 -0.3699 " pathEditMode="relative" ptsTypes="fffffffffffffffffff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6273 C -0.00868 -0.07569 -0.00746 -0.08842 -0.00503 -0.10092 C -0.00364 -0.12199 -0.00069 -0.13819 0.00695 -0.15648 C 0.00972 -0.16319 0.01424 -0.16782 0.01754 -0.17384 C 0.02292 -0.18356 0.02656 -0.19375 0.03299 -0.20231 C 0.03524 -0.21157 0.03247 -0.20347 0.03785 -0.21041 C 0.04323 -0.21736 0.04722 -0.22778 0.05452 -0.23102 C 0.06181 -0.23796 0.06962 -0.24537 0.0783 -0.24838 C 0.08906 -0.25787 0.10504 -0.25903 0.11754 -0.26111 C 0.12708 -0.26065 0.13663 -0.26088 0.14618 -0.25949 C 0.15573 -0.2581 0.16684 -0.2493 0.17587 -0.24537 C 0.18958 -0.23935 0.20313 -0.23495 0.21632 -0.22778 C 0.26302 -0.20278 0.20365 -0.23727 0.24861 -0.21041 C 0.25139 -0.20879 0.25434 -0.20764 0.25695 -0.20555 C 0.26094 -0.20231 0.26875 -0.19606 0.26875 -0.19606 C 0.2816 -0.17407 0.26007 -0.20972 0.27952 -0.18333 C 0.2875 -0.17245 0.29219 -0.15231 0.2974 -0.13889 C 0.29896 -0.12662 0.30156 -0.11342 0.30573 -0.10231 C 0.3066 -0.08703 0.30677 -0.08148 0.3092 -0.06898 C 0.30799 -0.04953 0.30747 -0.02986 0.30573 -0.01041 C 0.30347 0.01574 0.28507 0.05023 0.27361 0.0706 C 0.25677 0.1007 0.22465 0.14537 0.19861 0.16111 C 0.16163 0.18357 0.12101 0.19375 0.08073 0.19908 C 0.01059 0.19722 -0.01649 0.19769 -0.07048 0.18959 C -0.08698 0.18357 -0.10625 0.18496 -0.1217 0.17385 C -0.1368 0.16297 -0.15208 0.14769 -0.16458 0.13241 C -0.16944 0.12639 -0.17639 0.11389 -0.18246 0.1088 C -0.18559 0.09746 -0.19253 0.09005 -0.19548 0.07847 C -0.19844 0.06713 -0.19653 0.07176 -0.20035 0.06435 C -0.20243 0.04815 -0.2066 0.03287 -0.20868 0.01667 C -0.20833 0.00139 -0.20885 -0.01412 -0.20746 -0.0294 C -0.20694 -0.03472 -0.20399 -0.03889 -0.2026 -0.04375 C -0.19548 -0.0699 -0.18559 -0.08727 -0.17292 -0.10879 C -0.16667 -0.11944 -0.15746 -0.13102 -0.15035 -0.14051 C -0.1441 -0.14884 -0.14948 -0.14236 -0.14305 -0.14838 C -0.14028 -0.15092 -0.13472 -0.15648 -0.13472 -0.15648 C -0.13194 -0.16227 -0.12778 -0.16574 -0.12413 -0.1706 C -0.12482 -0.17639 -0.12465 -0.18264 -0.12639 -0.18819 C -0.12726 -0.1912 -0.1441 -0.21319 -0.14427 -0.21342 C -0.14913 -0.21967 -0.1533 -0.22685 -0.15868 -0.23264 C -0.17413 -0.24907 -0.19305 -0.25995 -0.21094 -0.2706 C -0.22101 -0.27662 -0.22969 -0.28287 -0.2408 -0.28495 C -0.26875 -0.29768 -0.3 -0.29375 -0.32882 -0.2993 C -0.34219 -0.3081 -0.35642 -0.30879 -0.37048 -0.31504 C -0.38246 -0.32037 -0.39236 -0.32986 -0.40382 -0.33565 C -0.4191 -0.35231 -0.42795 -0.37176 -0.43125 -0.39768 C -0.4309 -0.41041 -0.43107 -0.42315 -0.43003 -0.43565 C -0.42899 -0.44884 -0.41736 -0.47523 -0.41094 -0.48495 C -0.4092 -0.4875 -0.40677 -0.48889 -0.40503 -0.4912 C -0.40052 -0.49722 -0.39705 -0.50578 -0.3908 -0.50879 C -0.38646 -0.51412 -0.38333 -0.51643 -0.3776 -0.51828 C -0.36285 -0.53217 -0.33576 -0.53171 -0.31927 -0.53264 C -0.28229 -0.54097 -0.22691 -0.53472 -0.19548 -0.53426 C -0.17917 -0.52685 -0.16337 -0.51852 -0.1467 -0.51203 C -0.19097 -0.47176 -0.23142 -0.47523 -0.28472 -0.47384 C -0.2875 -0.47268 -0.29045 -0.47199 -0.29305 -0.4706 C -0.29896 -0.46736 -0.29479 -0.46759 -0.29792 -0.46759 " pathEditMode="relative" ptsTypes="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666 -0.3699 C 0.47743 -0.3787 0.49357 -0.37615 0.5059 -0.37777 C 0.5309 -0.37685 0.54409 -0.37615 0.56545 -0.37291 C 0.57447 -0.3699 0.58368 -0.36921 0.59288 -0.36666 C 0.59409 -0.3655 0.59531 -0.36435 0.59652 -0.36342 C 0.59756 -0.36273 0.59895 -0.36273 0.59999 -0.3618 C 0.60711 -0.35601 0.61232 -0.34884 0.61909 -0.34282 C 0.62395 -0.33379 0.62951 -0.3243 0.63333 -0.31435 C 0.63749 -0.30347 0.64131 -0.29097 0.64652 -0.28101 C 0.64722 -0.27685 0.64791 -0.27222 0.64878 -0.26828 C 0.64947 -0.26504 0.65121 -0.25879 0.65121 -0.25879 C 0.65451 -0.23263 0.65347 -0.24513 0.64999 -0.19513 C 0.6493 -0.18425 0.64756 -0.17407 0.64166 -0.16666 C 0.63854 -0.15439 0.63368 -0.14629 0.62743 -0.13657 C 0.62274 -0.12962 0.61857 -0.12037 0.61319 -0.11435 C 0.60954 -0.11041 0.60538 -0.10879 0.60121 -0.10624 C 0.59861 -0.10462 0.5967 -0.10138 0.59409 -0.09999 C 0.58645 -0.09606 0.57621 -0.09374 0.56788 -0.09212 C 0.54444 -0.09305 0.5276 -0.09537 0.5059 -0.09837 C 0.49687 -0.10162 0.48576 -0.10393 0.47743 -0.10949 C 0.47135 -0.11342 0.46475 -0.11689 0.45833 -0.11898 C 0.44739 -0.12916 0.43229 -0.13425 0.41909 -0.13657 C 0.41111 -0.13611 0.40329 -0.13587 0.39531 -0.13495 C 0.39409 -0.13472 0.39166 -0.13333 0.39166 -0.13333 " pathEditMode="relative" ptsTypes="fffffffffffffffffffffffA">
                                      <p:cBhvr>
                                        <p:cTn id="23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-0.46759 C -0.30017 -0.45856 -0.30469 -0.45023 -0.30868 -0.44236 C -0.31094 -0.4331 -0.30816 -0.44166 -0.31337 -0.43286 C -0.32031 -0.42106 -0.32847 -0.403 -0.33958 -0.39791 C -0.34757 -0.38726 -0.34358 -0.38981 -0.35035 -0.3868 C -0.35885 -0.378 -0.36771 -0.36967 -0.37656 -0.36134 C -0.37969 -0.35833 -0.38212 -0.35393 -0.3849 -0.35023 C -0.3868 -0.34768 -0.3908 -0.34236 -0.3908 -0.34236 C -0.39375 -0.33101 -0.39184 -0.33564 -0.39566 -0.328 C -0.39809 -0.31319 -0.3993 -0.29421 -0.39444 -0.28032 C -0.38854 -0.26365 -0.37951 -0.24351 -0.36701 -0.23425 C -0.35573 -0.22569 -0.34271 -0.22129 -0.33003 -0.21851 C -0.32257 -0.21504 -0.31406 -0.21504 -0.30625 -0.21365 C -0.27726 -0.2037 -0.23316 -0.21157 -0.21233 -0.21203 C -0.19687 -0.2162 -0.20434 -0.21458 -0.18958 -0.21689 C -0.17621 -0.2243 -0.16215 -0.22523 -0.14792 -0.22638 C -0.13924 -0.23055 -0.13125 -0.23032 -0.1217 -0.23124 C -0.1092 -0.23564 -0.09635 -0.23587 -0.08368 -0.23911 C -0.0684 -0.24282 -0.05399 -0.2456 -0.03837 -0.24698 C -0.02326 -0.25208 -0.00625 -0.25648 0.0092 -0.2581 C 0.02222 -0.25948 0.04844 -0.26134 0.04844 -0.26134 C 0.07222 -0.26087 0.09618 -0.26064 0.11997 -0.25972 C 0.14358 -0.25879 0.16684 -0.24536 0.1901 -0.24073 C 0.19549 -0.23703 0.19826 -0.23425 0.20434 -0.23286 C 0.21059 -0.22731 0.21615 -0.2243 0.22344 -0.22175 C 0.2276 -0.2162 0.22969 -0.21388 0.23542 -0.21203 C 0.24375 -0.20092 0.23229 -0.21527 0.24722 -0.20254 C 0.2533 -0.19745 0.25695 -0.18842 0.26389 -0.18518 C 0.27153 -0.17152 0.275 -0.15115 0.27708 -0.13425 C 0.27587 -0.10462 0.27431 -0.09259 0.26267 -0.06921 C 0.26094 -0.06111 0.24774 -0.04606 0.24375 -0.04073 C 0.2342 -0.028 0.21823 -0.00185 0.20556 0.00371 C 0.19601 0.01644 0.20104 0.01343 0.19254 0.01644 C 0.17917 0.03427 0.15972 0.04098 0.14254 0.04977 C 0.13056 0.05602 0.11945 0.06459 0.10677 0.06876 C 0.08802 0.07501 0.06892 0.07755 0.04965 0.07964 C 0.02899 0.07917 0.00833 0.07917 -0.01233 0.07825 C -0.02292 0.07755 -0.03177 0.06991 -0.04201 0.06714 C -0.05312 0.05996 -0.03854 0.06876 -0.05868 0.06089 C -0.07118 0.05602 -0.08177 0.04306 -0.09323 0.03542 C -0.09635 0.02964 -0.10069 0.02639 -0.10399 0.0213 C -0.10885 0.01343 -0.11128 0.00394 -0.1158 -0.00416 C -0.12049 -0.02314 -0.13055 -0.04351 -0.13958 -0.05972 C -0.14236 -0.07083 -0.14288 -0.0824 -0.1467 -0.09305 C -0.14549 -0.12013 -0.14896 -0.14027 -0.13837 -0.16134 C -0.13663 -0.17129 -0.13194 -0.18009 -0.12778 -0.18842 C -0.12153 -0.20115 -0.1158 -0.21365 -0.10746 -0.22476 C -0.10451 -0.23657 -0.10868 -0.22291 -0.10278 -0.23286 C -0.10208 -0.23425 -0.10226 -0.23611 -0.10156 -0.23749 C -0.09774 -0.2449 -0.09271 -0.25115 -0.08837 -0.2581 C -0.08628 -0.26157 -0.08125 -0.26759 -0.08125 -0.26759 C -0.07882 -0.278 -0.0743 -0.28611 -0.0717 -0.29629 C -0.07205 -0.30532 -0.07153 -0.31435 -0.07292 -0.32314 C -0.07448 -0.3331 -0.09514 -0.33749 -0.10156 -0.33749 " pathEditMode="relative" ptsTypes="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633412"/>
          </a:xfrm>
        </p:spPr>
        <p:txBody>
          <a:bodyPr/>
          <a:lstStyle/>
          <a:p>
            <a:r>
              <a:rPr lang="ru-RU" sz="3200" b="1"/>
              <a:t>Для чего служат эпитеты в произведениях?</a:t>
            </a:r>
          </a:p>
        </p:txBody>
      </p:sp>
      <p:pic>
        <p:nvPicPr>
          <p:cNvPr id="48132" name="Picture 4" descr="IMG"/>
          <p:cNvPicPr>
            <a:picLocks noChangeAspect="1" noChangeArrowheads="1"/>
          </p:cNvPicPr>
          <p:nvPr/>
        </p:nvPicPr>
        <p:blipFill>
          <a:blip r:embed="rId3" cstate="email"/>
          <a:srcRect l="42860" t="5807" r="5711" b="84761"/>
          <a:stretch>
            <a:fillRect/>
          </a:stretch>
        </p:blipFill>
        <p:spPr bwMode="auto">
          <a:xfrm>
            <a:off x="395288" y="1773238"/>
            <a:ext cx="8424862" cy="312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5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ПОШУШУКАЕМСЯ</a:t>
            </a:r>
          </a:p>
        </p:txBody>
      </p:sp>
      <p:sp>
        <p:nvSpPr>
          <p:cNvPr id="6144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pPr algn="ctr">
              <a:buFontTx/>
              <a:buNone/>
            </a:pPr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Мне понравилось …</a:t>
            </a:r>
          </a:p>
          <a:p>
            <a:pPr algn="ctr">
              <a:buFontTx/>
              <a:buNone/>
            </a:pPr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Я хотел, чтобы …</a:t>
            </a:r>
          </a:p>
          <a:p>
            <a:pPr algn="ctr">
              <a:buFontTx/>
              <a:buNone/>
            </a:pPr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Мне необходимо …</a:t>
            </a:r>
          </a:p>
        </p:txBody>
      </p:sp>
      <p:sp>
        <p:nvSpPr>
          <p:cNvPr id="7" name="Нижний колонтитул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827088" y="2217738"/>
            <a:ext cx="75231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3600" b="0"/>
              <a:t>Подобрать иллюстрацию о природе. </a:t>
            </a:r>
          </a:p>
          <a:p>
            <a:pPr algn="just"/>
            <a:r>
              <a:rPr lang="ru-RU" sz="3600" b="0"/>
              <a:t>Составить к ней 3 предложения, включая в них эпитеты.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971550" y="1131888"/>
            <a:ext cx="72723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400" b="0">
                <a:solidFill>
                  <a:srgbClr val="CC3300"/>
                </a:solidFill>
              </a:rPr>
              <a:t>Большое спасибо </a:t>
            </a:r>
          </a:p>
          <a:p>
            <a:pPr algn="ctr"/>
            <a:r>
              <a:rPr lang="ru-RU" sz="4400" b="0">
                <a:solidFill>
                  <a:srgbClr val="CC3300"/>
                </a:solidFill>
              </a:rPr>
              <a:t>за творчество, </a:t>
            </a:r>
          </a:p>
          <a:p>
            <a:pPr algn="ctr"/>
            <a:r>
              <a:rPr lang="ru-RU" sz="4400" b="0">
                <a:solidFill>
                  <a:srgbClr val="CC3300"/>
                </a:solidFill>
              </a:rPr>
              <a:t>позитивное настроение. </a:t>
            </a:r>
          </a:p>
          <a:p>
            <a:pPr algn="ctr"/>
            <a:r>
              <a:rPr lang="ru-RU" sz="4400" b="0">
                <a:solidFill>
                  <a:srgbClr val="CC3300"/>
                </a:solidFill>
              </a:rPr>
              <a:t>Урок окончен. </a:t>
            </a:r>
          </a:p>
          <a:p>
            <a:pPr algn="ctr"/>
            <a:r>
              <a:rPr lang="ru-RU" sz="4400" b="0">
                <a:solidFill>
                  <a:srgbClr val="CC3300"/>
                </a:solidFill>
              </a:rPr>
              <a:t>До свидания.</a:t>
            </a:r>
            <a:r>
              <a:rPr lang="ru-RU" sz="440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00039146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0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635375" y="2349500"/>
            <a:ext cx="511175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Сквозь волнистые туманы</a:t>
            </a:r>
          </a:p>
          <a:p>
            <a:r>
              <a:rPr lang="ru-RU" sz="2800"/>
              <a:t>Пробирается луна,</a:t>
            </a:r>
          </a:p>
          <a:p>
            <a:r>
              <a:rPr lang="ru-RU" sz="2800"/>
              <a:t>На печальные поляны</a:t>
            </a:r>
          </a:p>
          <a:p>
            <a:r>
              <a:rPr lang="ru-RU" sz="2800"/>
              <a:t>Льет печально свет она.</a:t>
            </a:r>
          </a:p>
          <a:p>
            <a:r>
              <a:rPr lang="ru-RU" sz="2800"/>
              <a:t>По дороге зимней ,скучной</a:t>
            </a:r>
          </a:p>
          <a:p>
            <a:r>
              <a:rPr lang="ru-RU" sz="2800"/>
              <a:t>Тройка борзая бежит,</a:t>
            </a:r>
          </a:p>
          <a:p>
            <a:r>
              <a:rPr lang="ru-RU" sz="2800"/>
              <a:t>Колокольчик однозвучный</a:t>
            </a:r>
          </a:p>
          <a:p>
            <a:r>
              <a:rPr lang="ru-RU" sz="2800"/>
              <a:t>Утомительно гремит…</a:t>
            </a:r>
          </a:p>
          <a:p>
            <a:r>
              <a:rPr lang="ru-RU" sz="2400"/>
              <a:t>                            </a:t>
            </a:r>
            <a:r>
              <a:rPr lang="ru-RU"/>
              <a:t>(А.С.Пушкин)</a:t>
            </a: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684213" y="333375"/>
            <a:ext cx="4032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Сквозь туманы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>
                <a:solidFill>
                  <a:schemeClr val="tx2"/>
                </a:solidFill>
              </a:rPr>
              <a:t>пробирается луна,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>
                <a:solidFill>
                  <a:schemeClr val="tx2"/>
                </a:solidFill>
              </a:rPr>
              <a:t>на поляны 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>
                <a:solidFill>
                  <a:schemeClr val="tx2"/>
                </a:solidFill>
              </a:rPr>
              <a:t>льет свет она.</a:t>
            </a:r>
          </a:p>
          <a:p>
            <a:r>
              <a:rPr lang="ru-RU" sz="2800">
                <a:solidFill>
                  <a:schemeClr val="tx2"/>
                </a:solidFill>
              </a:rPr>
              <a:t>По дороге</a:t>
            </a:r>
          </a:p>
          <a:p>
            <a:r>
              <a:rPr lang="ru-RU" sz="2800">
                <a:solidFill>
                  <a:schemeClr val="tx2"/>
                </a:solidFill>
              </a:rPr>
              <a:t>Тройка бежит.</a:t>
            </a:r>
          </a:p>
          <a:p>
            <a:r>
              <a:rPr lang="ru-RU" sz="2800">
                <a:solidFill>
                  <a:schemeClr val="tx2"/>
                </a:solidFill>
              </a:rPr>
              <a:t>Колокольчик</a:t>
            </a:r>
          </a:p>
          <a:p>
            <a:r>
              <a:rPr lang="ru-RU" sz="2800">
                <a:solidFill>
                  <a:schemeClr val="tx2"/>
                </a:solidFill>
              </a:rPr>
              <a:t>Гремит.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>
                <a:solidFill>
                  <a:schemeClr val="tx2"/>
                </a:solidFill>
              </a:rPr>
              <a:t/>
            </a:r>
            <a:br>
              <a:rPr lang="ru-RU" sz="2800">
                <a:solidFill>
                  <a:schemeClr val="tx2"/>
                </a:solidFill>
              </a:rPr>
            </a:br>
            <a:endParaRPr lang="ru-RU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Слова какой части речи добавлены?</a:t>
            </a:r>
            <a:br>
              <a:rPr lang="ru-RU" sz="2800" b="1"/>
            </a:br>
            <a:endParaRPr lang="ru-RU" sz="2800" b="1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63713" y="1196975"/>
            <a:ext cx="4176712" cy="431800"/>
          </a:xfrm>
        </p:spPr>
        <p:txBody>
          <a:bodyPr/>
          <a:lstStyle/>
          <a:p>
            <a:pPr lvl="2">
              <a:lnSpc>
                <a:spcPct val="90000"/>
              </a:lnSpc>
              <a:buFontTx/>
              <a:buNone/>
            </a:pPr>
            <a:r>
              <a:rPr lang="ru-RU"/>
              <a:t>прилагательное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68313" y="2276475"/>
            <a:ext cx="6465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ru-RU" sz="2800"/>
              <a:t>Какое чувство навевает стих?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132138" y="3213100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400" b="0"/>
              <a:t>Грусть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900113" y="4221163"/>
            <a:ext cx="705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/>
              <a:t>Какими словами выражена грусть?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54451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0"/>
              <a:t>Поляны печальные, дорога зимняя, скучная, колокольчик однозвучный.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  <p:bldP spid="245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4213" y="404813"/>
            <a:ext cx="8208962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/>
              <a:t>Сквозь </a:t>
            </a:r>
            <a:r>
              <a:rPr lang="ru-RU" sz="4400">
                <a:solidFill>
                  <a:srgbClr val="CC3300"/>
                </a:solidFill>
              </a:rPr>
              <a:t>волнистые</a:t>
            </a:r>
            <a:r>
              <a:rPr lang="ru-RU" sz="4400"/>
              <a:t> туманы</a:t>
            </a:r>
          </a:p>
          <a:p>
            <a:r>
              <a:rPr lang="ru-RU" sz="4400"/>
              <a:t>Пробирается луна,</a:t>
            </a:r>
          </a:p>
          <a:p>
            <a:r>
              <a:rPr lang="ru-RU" sz="4400"/>
              <a:t>На </a:t>
            </a:r>
            <a:r>
              <a:rPr lang="ru-RU" sz="4400">
                <a:solidFill>
                  <a:srgbClr val="CC3300"/>
                </a:solidFill>
              </a:rPr>
              <a:t>печальные</a:t>
            </a:r>
            <a:r>
              <a:rPr lang="ru-RU" sz="4400"/>
              <a:t> поляны</a:t>
            </a:r>
          </a:p>
          <a:p>
            <a:r>
              <a:rPr lang="ru-RU" sz="4400"/>
              <a:t>Льет печально свет она.</a:t>
            </a:r>
          </a:p>
          <a:p>
            <a:r>
              <a:rPr lang="ru-RU" sz="4400"/>
              <a:t>По дороге </a:t>
            </a:r>
            <a:r>
              <a:rPr lang="ru-RU" sz="4400">
                <a:solidFill>
                  <a:srgbClr val="CC3300"/>
                </a:solidFill>
              </a:rPr>
              <a:t>зимней ,скучной</a:t>
            </a:r>
          </a:p>
          <a:p>
            <a:r>
              <a:rPr lang="ru-RU" sz="4400"/>
              <a:t>Тройка борзая бежит,</a:t>
            </a:r>
          </a:p>
          <a:p>
            <a:r>
              <a:rPr lang="ru-RU" sz="4400"/>
              <a:t>Колокольчик </a:t>
            </a:r>
            <a:r>
              <a:rPr lang="ru-RU" sz="4400">
                <a:solidFill>
                  <a:srgbClr val="CC3300"/>
                </a:solidFill>
              </a:rPr>
              <a:t>однозвучный</a:t>
            </a:r>
          </a:p>
          <a:p>
            <a:r>
              <a:rPr lang="ru-RU" sz="4400"/>
              <a:t>Утомительно гремит…</a:t>
            </a:r>
          </a:p>
          <a:p>
            <a:r>
              <a:rPr lang="ru-RU" sz="2800"/>
              <a:t>                                                        (А.С.Пушкин)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412875"/>
            <a:ext cx="5903912" cy="3095625"/>
          </a:xfrm>
        </p:spPr>
        <p:txBody>
          <a:bodyPr/>
          <a:lstStyle/>
          <a:p>
            <a:r>
              <a:rPr lang="ru-RU" sz="2800" b="1"/>
              <a:t>Это художественное определение предмета или явления, который помогает живо представить себе предмет. Почувствовать отношение автора к нему.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2736850" cy="8636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>
                <a:solidFill>
                  <a:srgbClr val="CC3300"/>
                </a:solidFill>
              </a:rPr>
              <a:t>Эпитет  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/>
              <a:t>Игра «Эпитеты»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1811338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Снег</a:t>
            </a:r>
            <a:r>
              <a:rPr lang="ru-RU" sz="280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Листья</a:t>
            </a:r>
            <a:r>
              <a:rPr lang="ru-RU" sz="280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Тучи</a:t>
            </a:r>
            <a:r>
              <a:rPr lang="ru-RU" sz="280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Речка</a:t>
            </a:r>
            <a:r>
              <a:rPr lang="ru-RU" sz="280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Дом</a:t>
            </a:r>
            <a:r>
              <a:rPr lang="ru-RU" sz="280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42988" y="1557338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0">
                <a:solidFill>
                  <a:schemeClr val="tx2"/>
                </a:solidFill>
              </a:rPr>
              <a:t>искристый, мягкий, пушистый, сверкающий, танцующий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403350" y="2492375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chemeClr val="tx2"/>
                </a:solidFill>
              </a:rPr>
              <a:t>печальные, грустные, шепчущиеся, играющие, резвящиеся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187450" y="3429000"/>
            <a:ext cx="684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0"/>
              <a:t>черные, хмурые, плывущие, тяжелые, грозные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77913" y="4365625"/>
            <a:ext cx="8066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0"/>
              <a:t>журчащая ,говорливая, клокочущая, бурлящая, тихая, спокойная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911225" y="5300663"/>
            <a:ext cx="823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0"/>
              <a:t>мрачный, веселый, светлый, печальный, старый, новый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2" descr="C:\Users\Наталья\Documents\ШАБЛОНЫ ДЛЯ ПРЕЗЕНТАЦИЙ\6-2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Игра «Эпитет»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Стройная, кривая, зеленая, золотая. Белая, высокая, кудрявая  -</a:t>
            </a:r>
          </a:p>
          <a:p>
            <a:endParaRPr lang="ru-RU"/>
          </a:p>
          <a:p>
            <a:r>
              <a:rPr lang="ru-RU"/>
              <a:t>Легкое, летящее, перистое, белокрылое, плывущее - </a:t>
            </a:r>
          </a:p>
          <a:p>
            <a:endParaRPr lang="ru-RU"/>
          </a:p>
          <a:p>
            <a:r>
              <a:rPr lang="ru-RU"/>
              <a:t>Скрипящее, тонкое, гусиное, очаровательное, самодельное -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227763" y="2133600"/>
            <a:ext cx="162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u="sng">
                <a:solidFill>
                  <a:schemeClr val="tx2"/>
                </a:solidFill>
              </a:rPr>
              <a:t>БЕРЕЗА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724525" y="3789363"/>
            <a:ext cx="1716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u="sng">
                <a:solidFill>
                  <a:schemeClr val="tx2"/>
                </a:solidFill>
              </a:rPr>
              <a:t>ОБЛАКО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019925" y="5445125"/>
            <a:ext cx="11890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u="sng">
                <a:solidFill>
                  <a:schemeClr val="tx2"/>
                </a:solidFill>
              </a:rPr>
              <a:t>ПЕРО</a:t>
            </a:r>
            <a:r>
              <a:rPr lang="ru-RU" b="0">
                <a:solidFill>
                  <a:schemeClr val="tx2"/>
                </a:solidFill>
              </a:rPr>
              <a:t/>
            </a:r>
            <a:br>
              <a:rPr lang="ru-RU" b="0">
                <a:solidFill>
                  <a:schemeClr val="tx2"/>
                </a:solidFill>
              </a:rPr>
            </a:br>
            <a:endParaRPr lang="ru-RU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273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Слова какой части речи добавлены? </vt:lpstr>
      <vt:lpstr>Слайд 6</vt:lpstr>
      <vt:lpstr>Это художественное определение предмета или явления, который помогает живо представить себе предмет. Почувствовать отношение автора к нему.</vt:lpstr>
      <vt:lpstr>Игра «Эпитеты»</vt:lpstr>
      <vt:lpstr>Игра «Эпитет»</vt:lpstr>
      <vt:lpstr>Слайд 10</vt:lpstr>
      <vt:lpstr>Для чего служат эпитеты в произведениях?</vt:lpstr>
      <vt:lpstr>ДАВАЙТЕ ПОШУШУКАЕМСЯ</vt:lpstr>
      <vt:lpstr>Домашнее задание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маришка</dc:creator>
  <cp:lastModifiedBy>revaz</cp:lastModifiedBy>
  <cp:revision>14</cp:revision>
  <dcterms:created xsi:type="dcterms:W3CDTF">2002-03-10T16:43:14Z</dcterms:created>
  <dcterms:modified xsi:type="dcterms:W3CDTF">2013-02-27T18:32:18Z</dcterms:modified>
</cp:coreProperties>
</file>