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0398C8-07EE-4ECB-ACE5-9C48C451CD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B1F76-06FC-4114-BE1A-47A4F095BF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2C472-EE37-44E0-A352-48D64B9CA3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A7251-B91A-424C-BF17-01EA93AFC7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55400-4742-4DAD-BFD5-DD5F43B839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C1FE1-8F86-435B-8F20-EF1728F0A9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07C20-66E4-4F19-9ADC-9DE9BCDE58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F92A7-0B42-465D-897A-050B66C5F6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75D3F-FEDE-4B63-968A-552B696F8E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835CE-466C-4C16-9479-9CA941F75A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440E0-F1C3-4329-BDAF-16D3DBA697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0BAE6-35A7-42F3-AB41-1A8B96BE76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7E5BBE2-F477-4475-9A33-EF3E1503F0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620713"/>
            <a:ext cx="7772400" cy="1371600"/>
          </a:xfrm>
        </p:spPr>
        <p:txBody>
          <a:bodyPr/>
          <a:lstStyle/>
          <a:p>
            <a:pPr eaLnBrk="1" hangingPunct="1"/>
            <a:r>
              <a:rPr lang="ru-RU" smtClean="0">
                <a:latin typeface="Comic Sans MS" pitchFamily="66" charset="0"/>
              </a:rPr>
              <a:t>Системы счисления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/>
            <a:r>
              <a:rPr lang="ru-RU" sz="2400" b="1" smtClean="0">
                <a:latin typeface="Comic Sans MS" pitchFamily="66" charset="0"/>
              </a:rPr>
              <a:t>Система счисления —</a:t>
            </a:r>
            <a:r>
              <a:rPr lang="ru-RU" sz="2400" smtClean="0">
                <a:latin typeface="Comic Sans MS" pitchFamily="66" charset="0"/>
              </a:rPr>
              <a:t> совокупность правил наименования и изображения чисел с помощью набора символов, называемых цифрами.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60350"/>
            <a:ext cx="7632700" cy="1944688"/>
          </a:xfrm>
        </p:spPr>
        <p:txBody>
          <a:bodyPr/>
          <a:lstStyle/>
          <a:p>
            <a:pPr algn="ctr" eaLnBrk="1" hangingPunct="1"/>
            <a:r>
              <a:rPr lang="ru-RU" sz="3200" b="1" smtClean="0">
                <a:latin typeface="Comic Sans MS" pitchFamily="66" charset="0"/>
              </a:rPr>
              <a:t>Существуют </a:t>
            </a:r>
            <a:br>
              <a:rPr lang="ru-RU" sz="3200" b="1" smtClean="0">
                <a:latin typeface="Comic Sans MS" pitchFamily="66" charset="0"/>
              </a:rPr>
            </a:br>
            <a:r>
              <a:rPr lang="ru-RU" sz="3200" b="1" smtClean="0">
                <a:latin typeface="Comic Sans MS" pitchFamily="66" charset="0"/>
              </a:rPr>
              <a:t>непозиционные и позиционные СС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43500" y="4286250"/>
            <a:ext cx="3671888" cy="19431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ru-RU" sz="1800" smtClean="0">
                <a:latin typeface="Comic Sans MS" pitchFamily="66" charset="0"/>
              </a:rPr>
              <a:t>Системы счисления,   в которых вклад каждой цифры в величину числа зависит от её положения (позиции) в последовательности цифр, изображающей число </a:t>
            </a:r>
            <a:br>
              <a:rPr lang="ru-RU" sz="1800" smtClean="0">
                <a:latin typeface="Comic Sans MS" pitchFamily="66" charset="0"/>
              </a:rPr>
            </a:br>
            <a:endParaRPr lang="ru-RU" sz="1800" smtClean="0">
              <a:latin typeface="Comic Sans MS" pitchFamily="66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785813" y="4214813"/>
            <a:ext cx="3671887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>
                <a:latin typeface="Comic Sans MS" pitchFamily="66" charset="0"/>
              </a:rPr>
              <a:t>Системы счисления,   в которых вклад каждой цифры в величину числа не зависит от её положения (позиции) в последовательности цифр, изображающей число </a:t>
            </a:r>
            <a:br>
              <a:rPr lang="ru-RU">
                <a:latin typeface="Comic Sans MS" pitchFamily="66" charset="0"/>
              </a:rPr>
            </a:br>
            <a:endParaRPr lang="ru-RU">
              <a:latin typeface="Comic Sans MS" pitchFamily="66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H="1">
            <a:off x="2643188" y="2857500"/>
            <a:ext cx="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7000875" y="2714625"/>
            <a:ext cx="0" cy="1366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Comic Sans MS" pitchFamily="66" charset="0"/>
              </a:rPr>
              <a:t>Основные понятия СС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064500" cy="449262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mtClean="0">
                <a:latin typeface="Comic Sans MS" pitchFamily="66" charset="0"/>
              </a:rPr>
              <a:t>Цифры – символы, предназначенные для записи чисел. 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ru-RU" smtClean="0">
                <a:latin typeface="Comic Sans MS" pitchFamily="66" charset="0"/>
              </a:rPr>
              <a:t>Алфавит позиционной системы счисления состоит из символов, называемых числами. 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ru-RU" smtClean="0">
                <a:latin typeface="Comic Sans MS" pitchFamily="66" charset="0"/>
              </a:rPr>
              <a:t>Основание позиционной системы - это количество цифр (знаков) в её алфавите, должно быть &gt;=2.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981075"/>
          </a:xfrm>
        </p:spPr>
        <p:txBody>
          <a:bodyPr/>
          <a:lstStyle/>
          <a:p>
            <a:pPr algn="ctr" eaLnBrk="1" hangingPunct="1"/>
            <a:r>
              <a:rPr lang="ru-RU" sz="2600" smtClean="0">
                <a:latin typeface="Comic Sans MS" pitchFamily="66" charset="0"/>
              </a:rPr>
              <a:t>Определите</a:t>
            </a:r>
            <a:r>
              <a:rPr lang="en-US" sz="2600" smtClean="0">
                <a:latin typeface="Comic Sans MS" pitchFamily="66" charset="0"/>
              </a:rPr>
              <a:t> </a:t>
            </a:r>
            <a:r>
              <a:rPr lang="ru-RU" sz="2600" smtClean="0">
                <a:latin typeface="Comic Sans MS" pitchFamily="66" charset="0"/>
              </a:rPr>
              <a:t>виды систем счисления и хронологию возникновения этих систем?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73225"/>
            <a:ext cx="7848600" cy="4419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sz="2100" smtClean="0">
                <a:latin typeface="Comic Sans MS" pitchFamily="66" charset="0"/>
              </a:rPr>
              <a:t>Древнегреческая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100" smtClean="0">
                <a:latin typeface="Comic Sans MS" pitchFamily="66" charset="0"/>
              </a:rPr>
              <a:t>Восьмеричная 0,1,2,3,4,5,6,7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100" smtClean="0">
                <a:latin typeface="Comic Sans MS" pitchFamily="66" charset="0"/>
              </a:rPr>
              <a:t>Вавилонская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100" smtClean="0">
                <a:latin typeface="Comic Sans MS" pitchFamily="66" charset="0"/>
              </a:rPr>
              <a:t>Древнеегипетская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100" smtClean="0">
                <a:latin typeface="Comic Sans MS" pitchFamily="66" charset="0"/>
              </a:rPr>
              <a:t>Десятичная арабская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100" smtClean="0">
                <a:latin typeface="Comic Sans MS" pitchFamily="66" charset="0"/>
              </a:rPr>
              <a:t>Индийская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100" smtClean="0">
                <a:latin typeface="Comic Sans MS" pitchFamily="66" charset="0"/>
              </a:rPr>
              <a:t>Десятичная 0,1,2,3,4,5,6,7,8,9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100" smtClean="0">
                <a:latin typeface="Comic Sans MS" pitchFamily="66" charset="0"/>
              </a:rPr>
              <a:t>Алфавитная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100" smtClean="0">
                <a:latin typeface="Comic Sans MS" pitchFamily="66" charset="0"/>
              </a:rPr>
              <a:t>Двоичная 0,1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100" smtClean="0">
                <a:latin typeface="Comic Sans MS" pitchFamily="66" charset="0"/>
              </a:rPr>
              <a:t>Древнеримская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100" smtClean="0">
                <a:latin typeface="Comic Sans MS" pitchFamily="66" charset="0"/>
              </a:rPr>
              <a:t>Шестнадцатиричная 0,1,2,3,4,5,6,7,8,9, </a:t>
            </a:r>
            <a:r>
              <a:rPr lang="en-US" sz="2100" smtClean="0">
                <a:latin typeface="Comic Sans MS" pitchFamily="66" charset="0"/>
              </a:rPr>
              <a:t>ABCDEF</a:t>
            </a:r>
            <a:endParaRPr lang="ru-RU" sz="2100" smtClean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10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142875"/>
            <a:ext cx="9001125" cy="1439863"/>
          </a:xfrm>
        </p:spPr>
        <p:txBody>
          <a:bodyPr/>
          <a:lstStyle/>
          <a:p>
            <a:pPr algn="ctr" eaLnBrk="1" hangingPunct="1"/>
            <a:r>
              <a:rPr lang="ru-RU" sz="3400" b="1" smtClean="0">
                <a:latin typeface="Comic Sans MS" pitchFamily="66" charset="0"/>
              </a:rPr>
              <a:t>Алгоритм перевода чисел из десятичной</a:t>
            </a:r>
            <a:r>
              <a:rPr lang="en-US" sz="3400" b="1" smtClean="0">
                <a:latin typeface="Comic Sans MS" pitchFamily="66" charset="0"/>
              </a:rPr>
              <a:t> </a:t>
            </a:r>
            <a:r>
              <a:rPr lang="ru-RU" sz="3400" b="1" smtClean="0">
                <a:latin typeface="Comic Sans MS" pitchFamily="66" charset="0"/>
              </a:rPr>
              <a:t>системы счисления в любую другую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714500"/>
            <a:ext cx="8572500" cy="458311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latin typeface="Comic Sans MS" pitchFamily="66" charset="0"/>
              </a:rPr>
              <a:t>Десятичное число (полностью нацело) делим на основание системы, в которую переводим.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latin typeface="Comic Sans MS" pitchFamily="66" charset="0"/>
              </a:rPr>
              <a:t>Частное при делении должно быть меньше основания системы.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latin typeface="Comic Sans MS" pitchFamily="66" charset="0"/>
              </a:rPr>
              <a:t>Записать полученное число в виде остатков от деления: справа - налево, снизу - вверх.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latin typeface="Comic Sans MS" pitchFamily="66" charset="0"/>
              </a:rPr>
              <a:t>Цифры числа – остатки от деления.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9001125" cy="1485900"/>
          </a:xfrm>
        </p:spPr>
        <p:txBody>
          <a:bodyPr/>
          <a:lstStyle/>
          <a:p>
            <a:pPr algn="ctr" eaLnBrk="1" hangingPunct="1"/>
            <a:r>
              <a:rPr lang="ru-RU" sz="3400" b="1" smtClean="0">
                <a:latin typeface="Comic Sans MS" pitchFamily="66" charset="0"/>
              </a:rPr>
              <a:t>Алгоритм перевода чисел из любой</a:t>
            </a:r>
            <a:r>
              <a:rPr lang="en-US" sz="3400" b="1" smtClean="0">
                <a:latin typeface="Comic Sans MS" pitchFamily="66" charset="0"/>
              </a:rPr>
              <a:t> </a:t>
            </a:r>
            <a:r>
              <a:rPr lang="ru-RU" sz="3400" b="1" smtClean="0">
                <a:latin typeface="Comic Sans MS" pitchFamily="66" charset="0"/>
              </a:rPr>
              <a:t>системы счисления в десятичную с помощью развернутой формы записи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2133600"/>
            <a:ext cx="8556625" cy="39925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>
                <a:solidFill>
                  <a:schemeClr val="accent2"/>
                </a:solidFill>
                <a:latin typeface="Comic Sans MS" pitchFamily="66" charset="0"/>
              </a:rPr>
              <a:t>1</a:t>
            </a:r>
            <a:r>
              <a:rPr lang="ru-RU" b="1" smtClean="0"/>
              <a:t>. </a:t>
            </a:r>
            <a:r>
              <a:rPr lang="ru-RU" smtClean="0">
                <a:latin typeface="Comic Sans MS" pitchFamily="66" charset="0"/>
              </a:rPr>
              <a:t>Расписать разряды цифр в числе, начиная с нулевого справа-налево.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solidFill>
                  <a:schemeClr val="accent2"/>
                </a:solidFill>
                <a:latin typeface="Comic Sans MS" pitchFamily="66" charset="0"/>
              </a:rPr>
              <a:t>2</a:t>
            </a:r>
            <a:r>
              <a:rPr lang="ru-RU" smtClean="0">
                <a:latin typeface="Comic Sans MS" pitchFamily="66" charset="0"/>
              </a:rPr>
              <a:t>. Просуммировать произведения цифры числа и основания в степени разряда.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solidFill>
                  <a:schemeClr val="accent2"/>
                </a:solidFill>
                <a:latin typeface="Comic Sans MS" pitchFamily="66" charset="0"/>
              </a:rPr>
              <a:t>3</a:t>
            </a:r>
            <a:r>
              <a:rPr lang="ru-RU" smtClean="0">
                <a:latin typeface="Comic Sans MS" pitchFamily="66" charset="0"/>
              </a:rPr>
              <a:t>. Записать полученное число в десятичной СС.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4608512" cy="1143000"/>
          </a:xfrm>
        </p:spPr>
        <p:txBody>
          <a:bodyPr/>
          <a:lstStyle/>
          <a:p>
            <a:pPr eaLnBrk="1" hangingPunct="1"/>
            <a:r>
              <a:rPr lang="ru-RU" sz="3400" b="1" smtClean="0">
                <a:latin typeface="Comic Sans MS" pitchFamily="66" charset="0"/>
              </a:rPr>
              <a:t>Переведите в 10 сс </a:t>
            </a:r>
            <a:br>
              <a:rPr lang="ru-RU" sz="3400" b="1" smtClean="0">
                <a:latin typeface="Comic Sans MS" pitchFamily="66" charset="0"/>
              </a:rPr>
            </a:br>
            <a:r>
              <a:rPr lang="ru-RU" sz="3400" b="1" smtClean="0">
                <a:latin typeface="Comic Sans MS" pitchFamily="66" charset="0"/>
              </a:rPr>
              <a:t>следующие числа: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57338" y="1982788"/>
            <a:ext cx="6159500" cy="1493837"/>
          </a:xfrm>
        </p:spPr>
        <p:txBody>
          <a:bodyPr/>
          <a:lstStyle/>
          <a:p>
            <a:pPr eaLnBrk="1" hangingPunct="1"/>
            <a:endParaRPr lang="en-US" sz="2600" b="1" smtClean="0"/>
          </a:p>
          <a:p>
            <a:pPr eaLnBrk="1" hangingPunct="1"/>
            <a:endParaRPr lang="en-US" sz="2600" b="1" smtClean="0"/>
          </a:p>
        </p:txBody>
      </p:sp>
      <p:graphicFrame>
        <p:nvGraphicFramePr>
          <p:cNvPr id="8221" name="Group 29"/>
          <p:cNvGraphicFramePr>
            <a:graphicFrameLocks noGrp="1"/>
          </p:cNvGraphicFramePr>
          <p:nvPr>
            <p:ph sz="half" idx="2"/>
          </p:nvPr>
        </p:nvGraphicFramePr>
        <p:xfrm>
          <a:off x="996950" y="1982788"/>
          <a:ext cx="7280275" cy="3802063"/>
        </p:xfrm>
        <a:graphic>
          <a:graphicData uri="http://schemas.openxmlformats.org/drawingml/2006/table">
            <a:tbl>
              <a:tblPr/>
              <a:tblGrid>
                <a:gridCol w="3640138"/>
                <a:gridCol w="3640137"/>
              </a:tblGrid>
              <a:tr h="1266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1111000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Ответ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120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  <a:endParaRPr kumimoji="0" lang="en-US" sz="26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8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137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Ответ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95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6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14D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Ответ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333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85750"/>
            <a:ext cx="4933950" cy="1216025"/>
          </a:xfrm>
        </p:spPr>
        <p:txBody>
          <a:bodyPr/>
          <a:lstStyle/>
          <a:p>
            <a:pPr eaLnBrk="1" hangingPunct="1"/>
            <a:r>
              <a:rPr lang="ru-RU" sz="3400" b="1" smtClean="0">
                <a:latin typeface="Comic Sans MS" pitchFamily="66" charset="0"/>
              </a:rPr>
              <a:t>Переведите в 16 сс следующие числа: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3089275" cy="1520825"/>
          </a:xfrm>
        </p:spPr>
        <p:txBody>
          <a:bodyPr/>
          <a:lstStyle/>
          <a:p>
            <a:pPr eaLnBrk="1" hangingPunct="1"/>
            <a:endParaRPr lang="en-US" sz="2600" b="1" smtClean="0"/>
          </a:p>
          <a:p>
            <a:pPr eaLnBrk="1" hangingPunct="1">
              <a:buFont typeface="Wingdings" pitchFamily="2" charset="2"/>
              <a:buNone/>
            </a:pPr>
            <a:endParaRPr lang="en-US" sz="2600" b="1" smtClean="0"/>
          </a:p>
          <a:p>
            <a:pPr eaLnBrk="1" hangingPunct="1"/>
            <a:endParaRPr lang="ru-RU" sz="2600" b="1" smtClean="0"/>
          </a:p>
        </p:txBody>
      </p:sp>
      <p:graphicFrame>
        <p:nvGraphicFramePr>
          <p:cNvPr id="10269" name="Group 29"/>
          <p:cNvGraphicFramePr>
            <a:graphicFrameLocks noGrp="1"/>
          </p:cNvGraphicFramePr>
          <p:nvPr>
            <p:ph sz="half" idx="2"/>
          </p:nvPr>
        </p:nvGraphicFramePr>
        <p:xfrm>
          <a:off x="1276350" y="1916113"/>
          <a:ext cx="6861175" cy="3614739"/>
        </p:xfrm>
        <a:graphic>
          <a:graphicData uri="http://schemas.openxmlformats.org/drawingml/2006/table">
            <a:tbl>
              <a:tblPr/>
              <a:tblGrid>
                <a:gridCol w="3430588"/>
                <a:gridCol w="3430587"/>
              </a:tblGrid>
              <a:tr h="1204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111000111001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Ответ 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Е39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16</a:t>
                      </a:r>
                      <a:endParaRPr kumimoji="0" lang="en-US" sz="2600" b="1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4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1534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Ответ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35С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4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784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Ответ 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310</a:t>
                      </a:r>
                      <a:r>
                        <a:rPr kumimoji="0" lang="ru-RU" sz="2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75"/>
            <a:ext cx="8401050" cy="1285875"/>
          </a:xfrm>
        </p:spPr>
        <p:txBody>
          <a:bodyPr/>
          <a:lstStyle/>
          <a:p>
            <a:pPr algn="ctr" eaLnBrk="1" hangingPunct="1"/>
            <a:r>
              <a:rPr lang="ru-RU" sz="2000" b="1" smtClean="0">
                <a:latin typeface="Comic Sans MS" pitchFamily="66" charset="0"/>
              </a:rPr>
              <a:t>Представьте десятичное число в 2, 8 и 16 системах счисления, найдите ответ в соответствующем столбце и переместить в нужную строку, на которой находится число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77850" y="1779588"/>
            <a:ext cx="1546225" cy="3881437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>
                <a:latin typeface="Comic Sans MS" pitchFamily="66" charset="0"/>
              </a:rPr>
              <a:t>10 cc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b="1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0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latin typeface="Comic Sans MS" pitchFamily="66" charset="0"/>
              </a:rPr>
              <a:t>35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latin typeface="Comic Sans MS" pitchFamily="66" charset="0"/>
              </a:rPr>
              <a:t>43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latin typeface="Comic Sans MS" pitchFamily="66" charset="0"/>
              </a:rPr>
              <a:t>56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latin typeface="Comic Sans MS" pitchFamily="66" charset="0"/>
              </a:rPr>
              <a:t>97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latin typeface="Comic Sans MS" pitchFamily="66" charset="0"/>
              </a:rPr>
              <a:t>104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latin typeface="Comic Sans MS" pitchFamily="66" charset="0"/>
              </a:rPr>
              <a:t>113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latin typeface="Comic Sans MS" pitchFamily="66" charset="0"/>
              </a:rPr>
              <a:t>207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latin typeface="Comic Sans MS" pitchFamily="66" charset="0"/>
              </a:rPr>
              <a:t>212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latin typeface="Comic Sans MS" pitchFamily="66" charset="0"/>
              </a:rPr>
              <a:t>247</a:t>
            </a:r>
          </a:p>
        </p:txBody>
      </p:sp>
      <p:graphicFrame>
        <p:nvGraphicFramePr>
          <p:cNvPr id="12376" name="Group 88"/>
          <p:cNvGraphicFramePr>
            <a:graphicFrameLocks noGrp="1"/>
          </p:cNvGraphicFramePr>
          <p:nvPr>
            <p:ph sz="half" idx="2"/>
          </p:nvPr>
        </p:nvGraphicFramePr>
        <p:xfrm>
          <a:off x="2700338" y="1700213"/>
          <a:ext cx="5943628" cy="4608513"/>
        </p:xfrm>
        <a:graphic>
          <a:graphicData uri="http://schemas.openxmlformats.org/drawingml/2006/table">
            <a:tbl>
              <a:tblPr/>
              <a:tblGrid>
                <a:gridCol w="1980649"/>
                <a:gridCol w="1982329"/>
                <a:gridCol w="1980650"/>
              </a:tblGrid>
              <a:tr h="4608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2cc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1101000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111000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11010100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101011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11110111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1100001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1110001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11001111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100011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8cc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43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367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53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324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141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317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161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16cc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61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CF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3c2d5ee0da46578463c3cf44f6df4e993df97"/>
</p:tagLst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140</TotalTime>
  <Words>299</Words>
  <Application>Microsoft Office PowerPoint</Application>
  <PresentationFormat>Экран (4:3)</PresentationFormat>
  <Paragraphs>91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Verdana</vt:lpstr>
      <vt:lpstr>Arial</vt:lpstr>
      <vt:lpstr>Wingdings</vt:lpstr>
      <vt:lpstr>Calibri</vt:lpstr>
      <vt:lpstr>Times New Roman</vt:lpstr>
      <vt:lpstr>Comic Sans MS</vt:lpstr>
      <vt:lpstr>Профиль</vt:lpstr>
      <vt:lpstr>Системы счисления</vt:lpstr>
      <vt:lpstr>Существуют  непозиционные и позиционные СС</vt:lpstr>
      <vt:lpstr>Основные понятия СС</vt:lpstr>
      <vt:lpstr>Определите виды систем счисления и хронологию возникновения этих систем?</vt:lpstr>
      <vt:lpstr>Алгоритм перевода чисел из десятичной системы счисления в любую другую </vt:lpstr>
      <vt:lpstr>Алгоритм перевода чисел из любой системы счисления в десятичную с помощью развернутой формы записи</vt:lpstr>
      <vt:lpstr>Переведите в 10 сс  следующие числа:</vt:lpstr>
      <vt:lpstr>Переведите в 16 сс следующие числа:</vt:lpstr>
      <vt:lpstr>Представьте десятичное число в 2, 8 и 16 системах счисления, найдите ответ в соответствующем столбце и переместить в нужную строку, на которой находится число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счисления</dc:title>
  <dc:creator>Лариса Никанорова</dc:creator>
  <cp:lastModifiedBy>revaz</cp:lastModifiedBy>
  <cp:revision>17</cp:revision>
  <dcterms:created xsi:type="dcterms:W3CDTF">2012-12-17T17:13:03Z</dcterms:created>
  <dcterms:modified xsi:type="dcterms:W3CDTF">2013-02-27T20:11:42Z</dcterms:modified>
</cp:coreProperties>
</file>