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6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45A77EF-9642-45E9-A905-86D47B74024E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89E5C4B-2075-41A3-85A8-C77F54587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7B1D-C6FA-4FBB-95BE-967F6A364FBA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5C0E2-56EC-42C7-88C9-9497442AA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E8853-FDAF-4820-83C1-FE9BB603AAFB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D7B8-36C9-4B82-8911-C556E7E80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FD686-98FC-4FF5-A83D-5FA4674B9694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32361-7081-4A4B-884A-CC9FA04BE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73821-CDC9-4FFF-888B-8CA7C8665699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D4E69-F12A-446C-B00C-6133DC257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7342B-5FAE-410B-A070-CC2B8796CD7A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B8DF6-1A20-4F1D-B8B1-16E6DDDFF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B0AFA-2E28-4197-AFA0-7A6F22DFDE75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2ACCD-0CDD-4C79-83E7-C8F0FA9BC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3CDC1-C2A7-42A3-B754-8DCEEF8B42DC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4612-4569-4658-8E33-AE89B643B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00DF-A545-4B8B-AE1A-45F98C32B4BD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F1596-A871-474A-AA03-6407AE848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12E7F-BE43-462B-8C04-07CF793C0A47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14391-B3E1-425A-99F0-EE895C69C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60422-9C01-474C-8D84-5899FB6A2B0C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9C3BD-F651-4585-A66D-A5B52AE72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9D25-63F7-4600-A2A6-172377411183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E1AE6-D270-4C6E-A7B2-62617F659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DABD63-5491-4775-A3D8-EEC0BB522A6F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06D7AB-10A7-456A-9DA8-42CAEB249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3" r:id="rId2"/>
    <p:sldLayoutId id="2147483865" r:id="rId3"/>
    <p:sldLayoutId id="2147483862" r:id="rId4"/>
    <p:sldLayoutId id="2147483861" r:id="rId5"/>
    <p:sldLayoutId id="2147483860" r:id="rId6"/>
    <p:sldLayoutId id="2147483859" r:id="rId7"/>
    <p:sldLayoutId id="2147483858" r:id="rId8"/>
    <p:sldLayoutId id="2147483857" r:id="rId9"/>
    <p:sldLayoutId id="2147483856" r:id="rId10"/>
    <p:sldLayoutId id="2147483855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35004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u="sng" dirty="0" smtClean="0">
                <a:solidFill>
                  <a:srgbClr val="FF0000"/>
                </a:solidFill>
              </a:rPr>
              <a:t>Проверка корней </a:t>
            </a:r>
            <a:br>
              <a:rPr lang="ru-RU" sz="4400" u="sng" dirty="0" smtClean="0">
                <a:solidFill>
                  <a:srgbClr val="FF0000"/>
                </a:solidFill>
              </a:rPr>
            </a:br>
            <a:r>
              <a:rPr lang="ru-RU" sz="4400" u="sng" dirty="0" smtClean="0">
                <a:solidFill>
                  <a:srgbClr val="FF0000"/>
                </a:solidFill>
              </a:rPr>
              <a:t/>
            </a:r>
            <a:br>
              <a:rPr lang="ru-RU" sz="4400" u="sng" dirty="0" smtClean="0">
                <a:solidFill>
                  <a:srgbClr val="FF0000"/>
                </a:solidFill>
              </a:rPr>
            </a:br>
            <a:r>
              <a:rPr lang="ru-RU" sz="4400" u="sng" dirty="0" smtClean="0">
                <a:solidFill>
                  <a:srgbClr val="FF0000"/>
                </a:solidFill>
              </a:rPr>
              <a:t>тригонометрического уравнения</a:t>
            </a:r>
            <a:endParaRPr lang="ru-RU" sz="4400" u="sng" dirty="0">
              <a:solidFill>
                <a:srgbClr val="FF0000"/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28625" y="1785938"/>
            <a:ext cx="8229600" cy="3879850"/>
          </a:xfrm>
        </p:spPr>
        <p:txBody>
          <a:bodyPr/>
          <a:lstStyle/>
          <a:p>
            <a:pPr marL="650875" indent="-514350" eaLnBrk="1" hangingPunct="1">
              <a:buFont typeface="Wingdings 2" pitchFamily="18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50875" indent="-514350" eaLnBrk="1" hangingPunct="1">
              <a:buFont typeface="Wingdings 2" pitchFamily="18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50875" indent="-514350" eaLnBrk="1" hangingPunct="1">
              <a:buFont typeface="Wingdings 2" pitchFamily="18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50875" indent="-514350" eaLnBrk="1" hangingPunct="1">
              <a:buFont typeface="Wingdings 2" pitchFamily="18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50875" indent="-514350" eaLnBrk="1" hangingPunct="1">
              <a:buFont typeface="Wingdings 2" pitchFamily="18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Учитель математики</a:t>
            </a:r>
          </a:p>
          <a:p>
            <a:pPr marL="650875" indent="-514350" eaLnBrk="1" hangingPunct="1"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МБОУ 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Тумакская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СОШ»</a:t>
            </a:r>
          </a:p>
          <a:p>
            <a:pPr marL="650875" indent="-514350" eaLnBrk="1" hangingPunct="1"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</a:t>
            </a: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Сундутова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 М.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972452" cy="214314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143647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основу метода проверки корней тригонометрического уравнения следует положить понятие периода уравнения.</a:t>
            </a:r>
          </a:p>
          <a:p>
            <a:pPr eaLnBrk="1" hangingPunct="1"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дано, например, уравнение:</a:t>
            </a:r>
          </a:p>
          <a:p>
            <a:pPr eaLnBrk="1" hangingPunct="1"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 заметить, что периодом этого уравнения может служить угол 180°. </a:t>
            </a:r>
          </a:p>
          <a:p>
            <a:pPr eaLnBrk="1" hangingPunct="1"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Действительно, </a:t>
            </a:r>
          </a:p>
          <a:p>
            <a:pPr eaLnBrk="1" hangingPunct="1">
              <a:buNone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х+180°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+ 2 *360°) =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eaLnBrk="1" hangingPunct="1"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2(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х+180°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( 2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+ 360°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2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т.д.</a:t>
            </a:r>
          </a:p>
          <a:p>
            <a:pPr eaLnBrk="1" hangingPunct="1"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357430"/>
            <a:ext cx="2428892" cy="92869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428625"/>
            <a:ext cx="8229600" cy="6215063"/>
          </a:xfrm>
        </p:spPr>
        <p:txBody>
          <a:bodyPr/>
          <a:lstStyle/>
          <a:p>
            <a:pPr marL="650875" indent="-514350" eaLnBrk="1" hangingPunct="1"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найти период тригонометрического уравнения, достаточно найти периоды каждой функции, входящей в это уравнение , а затем отыскать их  наименьшее общее кратное.</a:t>
            </a:r>
          </a:p>
          <a:p>
            <a:pPr marL="650875" indent="-514350" eaLnBrk="1" hangingPunct="1"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 найти, пользуясь этим правилом , период вышеприведенного тригонометрического уравнения, надо рассуждать следующим образом: так как период каждой  из функций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4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равен              </a:t>
            </a:r>
          </a:p>
          <a:p>
            <a:pPr marL="650875" indent="-514350" eaLnBrk="1" hangingPunct="1"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=90°, </a:t>
            </a:r>
            <a:r>
              <a:rPr lang="ru-RU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период каждой из </a:t>
            </a:r>
          </a:p>
          <a:p>
            <a:pPr marL="650875" indent="-514350" eaLnBrk="1" hangingPunct="1"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функций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2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есть 360°̷ 2=180° , то периодом уравнения  будет наименьшее общее кратное углов 90° и 180°, то есть 180°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50875" indent="-514350" eaLnBrk="1" hangingPunct="1">
              <a:buFont typeface="Wingdings 2" pitchFamily="18" charset="2"/>
              <a:buAutoNum type="arabicPeriod" startAt="3"/>
              <a:defRPr/>
            </a:pPr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643446"/>
            <a:ext cx="928694" cy="111443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0034" y="357166"/>
            <a:ext cx="8115328" cy="7143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429396"/>
          </a:xfrm>
        </p:spPr>
        <p:txBody>
          <a:bodyPr/>
          <a:lstStyle/>
          <a:p>
            <a:pPr marL="650875" indent="-514350"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Решить уравнение:</a:t>
            </a:r>
          </a:p>
          <a:p>
            <a:pPr marL="650875" indent="-514350" eaLnBrk="1" hangingPunct="1">
              <a:buFont typeface="Wingdings 2" pitchFamily="18" charset="2"/>
              <a:buNone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+ 3sin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                             (1)</a:t>
            </a:r>
          </a:p>
          <a:p>
            <a:pPr marL="650875" indent="-514350" eaLnBrk="1" hangingPunct="1">
              <a:buFont typeface="Wingdings 2" pitchFamily="18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проверить найденные корни.</a:t>
            </a:r>
          </a:p>
          <a:p>
            <a:pPr marL="650875" indent="-514350" eaLnBrk="1" hangingPunct="1">
              <a:buFont typeface="Wingdings 2" pitchFamily="18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Имеем: </a:t>
            </a:r>
          </a:p>
          <a:p>
            <a:pPr marL="650875" indent="-514350" eaLnBrk="1" hangingPunct="1">
              <a:buFont typeface="Wingdings 2" pitchFamily="18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(1-2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sin²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)+3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х=2,</a:t>
            </a:r>
          </a:p>
          <a:p>
            <a:pPr marL="650875" indent="-514350" eaLnBrk="1" hangingPunct="1"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sin²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- 3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х+1=0.</a:t>
            </a:r>
          </a:p>
          <a:p>
            <a:pPr marL="650875" indent="-514350" eaLnBrk="1" hangingPunct="1"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Отсюда,</a:t>
            </a:r>
          </a:p>
          <a:p>
            <a:pPr marL="650875" indent="-514350" eaLnBrk="1" hangingPunct="1"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х1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х2 =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</a:t>
            </a:r>
          </a:p>
          <a:p>
            <a:pPr marL="650875" indent="-514350" eaLnBrk="1" hangingPunct="1"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х1= 360°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+90°, </a:t>
            </a:r>
          </a:p>
          <a:p>
            <a:pPr marL="650875" indent="-514350" eaLnBrk="1" hangingPunct="1"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х2= 180°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n+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(-1)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ⁿ 30°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3" name="Picture 3" descr="C:\Users\Надия\Desktop\мама\Новая папка (4)\6l9n3zfraqe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778000"/>
            <a:ext cx="3428992" cy="508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14290"/>
            <a:ext cx="8515350" cy="6429419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Полученное множество  корней бесконечно. Чтобы проверить все корни, достаточно произвести проверку только тех из них, которые лежат в пределах одного периода уравнения. Так как периодом уравнения (1) служит угол в 360°, то проверить нужно лишь корни, которые удовлетворяют неравенству: -180°&lt;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≤180°.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придавать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различные целые значения (положительные, отрицательные или нуль), то мы обнаружим лишь три корня, удовлетворяющие этому неравенству, а именно: 90°, 30°, 150°.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Надия\Desktop\мама\Новая папка (4)\Risunok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143512"/>
            <a:ext cx="3571900" cy="19367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подстановки их в исходное уравнение (1) найдем, что каждый из них обращает это уравнение в верное числовое равенство.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Действительно,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180° + 3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90°=-1+3 = 2,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cos60° + 3sin30°=         +      = 2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300° + 3sin150°=      +       =2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857496"/>
            <a:ext cx="214314" cy="964413"/>
          </a:xfrm>
          <a:prstGeom prst="rect">
            <a:avLst/>
          </a:prstGeom>
          <a:noFill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928934"/>
            <a:ext cx="214314" cy="964413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929066"/>
            <a:ext cx="214314" cy="964413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857628"/>
            <a:ext cx="214314" cy="964413"/>
          </a:xfrm>
          <a:prstGeom prst="rect">
            <a:avLst/>
          </a:prstGeom>
          <a:noFill/>
        </p:spPr>
      </p:pic>
      <p:pic>
        <p:nvPicPr>
          <p:cNvPr id="13" name="Picture 33" descr="j03012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429000"/>
            <a:ext cx="2857520" cy="27082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14290"/>
            <a:ext cx="8229600" cy="642942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одно затруднение, с которым сталкиваются: иногда общий вид углов, правильно найденный при решении тригонометрического уравнения, не совпадает с общим видом углов, указанным в ответе к задаче. Порой возникает сомнение в правильности  своего решения. Рассеять это сомнение можно только посредством доказательства, что множество всех найденных корней и множество  всех корней, определяемое общей формулой в ответе задачи, между собой совпадают. 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69" name="Picture 1" descr="C:\Users\Надия\Desktop\мама\Новая папка (4)\3511449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2100" y="4643446"/>
            <a:ext cx="3771900" cy="22145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515352" cy="635798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Допустим, что при решении уравнения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²      -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cos²       =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получены корни: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х1= 720°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± 120°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х2= 360°(2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n+1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ответ задачи дан в другой форме: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х=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120°(2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n+1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071546"/>
            <a:ext cx="219076" cy="876304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1071546"/>
            <a:ext cx="214314" cy="857256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1071546"/>
            <a:ext cx="214314" cy="857256"/>
          </a:xfrm>
          <a:prstGeom prst="rect">
            <a:avLst/>
          </a:prstGeom>
          <a:noFill/>
        </p:spPr>
      </p:pic>
      <p:pic>
        <p:nvPicPr>
          <p:cNvPr id="6151" name="Picture 7" descr="C:\Users\Надия\Desktop\мама\Новая папка (4)\0_8d6f9_eb821fce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714356"/>
            <a:ext cx="2884485" cy="54927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6022997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того, чтобы убедиться в равносильности того и другого ответа, найдем сначала период уравнения (он равен 720°), а затем отыщем в обоих случаях корни , лежащие в пределах этого периода, то есть удовлетворяющие неравенству:</a:t>
            </a:r>
          </a:p>
          <a:p>
            <a:pPr eaLnBrk="1" hangingPunct="1"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-360°&lt;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≤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360°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 убедиться, что такими корнями в обоих случаях будут лишь ± 120°  и 360°. Совпадение корней, лежащих в пределах одного периода уравнения, указывает на равносильность обоих ответов.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C:\Users\Надия\Desktop\мама\Новая папка (4)\og-image-tag_ehow_images_a04_vk_8t_books-rated-children_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929198"/>
            <a:ext cx="3071818" cy="19288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1613</TotalTime>
  <Words>596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Проверка корней   тригонометрического уравнения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Надия</cp:lastModifiedBy>
  <cp:revision>177</cp:revision>
  <dcterms:created xsi:type="dcterms:W3CDTF">2009-11-07T13:00:13Z</dcterms:created>
  <dcterms:modified xsi:type="dcterms:W3CDTF">2013-03-19T15:29:33Z</dcterms:modified>
</cp:coreProperties>
</file>