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5" r:id="rId7"/>
    <p:sldId id="266" r:id="rId8"/>
    <p:sldId id="271" r:id="rId9"/>
    <p:sldId id="268" r:id="rId10"/>
    <p:sldId id="270" r:id="rId11"/>
    <p:sldId id="272" r:id="rId12"/>
    <p:sldId id="277" r:id="rId13"/>
    <p:sldId id="276" r:id="rId14"/>
    <p:sldId id="273" r:id="rId15"/>
    <p:sldId id="26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66FF33"/>
    <a:srgbClr val="FF6600"/>
    <a:srgbClr val="0000FF"/>
    <a:srgbClr val="9900FF"/>
    <a:srgbClr val="990033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9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B08DF-9604-4369-A2E1-195979850AB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34AA6-510E-4F2D-9B10-15D11C44FF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E745E-609B-4313-9B8E-2E4D8C8B98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4B3C3DA-0E03-4B14-9FEF-F57BB108C3F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CD29B7D-C2F5-481A-904C-3AD5165310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45F5D45-BD69-457D-AE0F-11F41BE0C8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4F612F2-906A-4EA7-A0C9-4C097E06D7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935D2FB-D411-45F0-9840-0C2D2230F6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4EDDA-4A3C-4B55-8AB0-3BDFAF795B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89CD6-EA04-4C6F-8373-16B2158A41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2516A-A316-4970-B730-A10E9197E3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F8E57-A4E4-42CB-ABC6-7CAD4ACD5A9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0B62C-3A57-4551-B41B-6556C46EE7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EE23F-130E-445C-9ABF-28FEB37C95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D2CA36-9C7F-4DCE-AC86-9D6291E44F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FFA436-9E79-4769-8EA6-45AC5E3926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fld id="{750CE970-295D-410F-8986-9DF7C9E38A9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5" name="Picture 5" descr="driveart-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0253" name="WordArt 13"/>
          <p:cNvSpPr>
            <a:spLocks noChangeArrowheads="1" noChangeShapeType="1" noTextEdit="1"/>
          </p:cNvSpPr>
          <p:nvPr/>
        </p:nvSpPr>
        <p:spPr bwMode="auto">
          <a:xfrm>
            <a:off x="1476375" y="2060575"/>
            <a:ext cx="6983413" cy="2592388"/>
          </a:xfrm>
          <a:prstGeom prst="rect">
            <a:avLst/>
          </a:prstGeom>
        </p:spPr>
        <p:txBody>
          <a:bodyPr wrap="none" fromWordArt="1">
            <a:prstTxWarp prst="textTriangleInverted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Специальные упражнения на развитие общей,мелкой, </a:t>
            </a:r>
          </a:p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артикуляционной моторики. </a:t>
            </a:r>
          </a:p>
          <a:p>
            <a:pPr algn="ctr"/>
            <a:r>
              <a:rPr lang="ru-RU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Дыхательная гимнастика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263966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971550" y="1125538"/>
            <a:ext cx="76342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endParaRPr lang="ru-RU" sz="200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38237"/>
          </a:xfrm>
        </p:spPr>
        <p:txBody>
          <a:bodyPr/>
          <a:lstStyle/>
          <a:p>
            <a:r>
              <a:rPr lang="ru-RU" b="1">
                <a:solidFill>
                  <a:srgbClr val="FF00FF"/>
                </a:solidFill>
              </a:rPr>
              <a:t>МОТОРИКА</a:t>
            </a:r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/>
              <a:t>При нормальном развитии ребенок овладевает звуковой стороной речи одновременно с развитием общей моторики и дифференцированных движений рук.  Систематические упражнения, тренирующие движения пальцев рук, наряду со стимулирующим влиянием на развитие речи являются мощным средством повышения работоспособности коры головного мозга </a:t>
            </a:r>
          </a:p>
          <a:p>
            <a:pPr>
              <a:lnSpc>
                <a:spcPct val="80000"/>
              </a:lnSpc>
            </a:pPr>
            <a:r>
              <a:rPr lang="ru-RU" sz="1600" b="1"/>
              <a:t>Простые движения рук помогают убрать напряжение не только с самих рук, но и с губ, снимают умственную усталость. Они способны улучшить произношение многих звуков, а значит — развивать речь ребенка.</a:t>
            </a:r>
            <a:r>
              <a:rPr lang="ru-RU" sz="1600"/>
              <a:t> </a:t>
            </a:r>
          </a:p>
          <a:p>
            <a:pPr>
              <a:lnSpc>
                <a:spcPct val="80000"/>
              </a:lnSpc>
            </a:pPr>
            <a:endParaRPr lang="ru-RU" sz="1600"/>
          </a:p>
        </p:txBody>
      </p:sp>
      <p:pic>
        <p:nvPicPr>
          <p:cNvPr id="30732" name="Picture 12" descr="DSCI1073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8175" y="1557338"/>
            <a:ext cx="2914650" cy="2185987"/>
          </a:xfrm>
          <a:noFill/>
          <a:ln/>
        </p:spPr>
      </p:pic>
      <p:pic>
        <p:nvPicPr>
          <p:cNvPr id="30736" name="Picture 16" descr="Изображение 01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07000" y="1600200"/>
            <a:ext cx="2921000" cy="218598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263966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>
                <a:solidFill>
                  <a:srgbClr val="990033"/>
                </a:solidFill>
              </a:rPr>
              <a:t>Задачи</a:t>
            </a:r>
          </a:p>
        </p:txBody>
      </p:sp>
      <p:pic>
        <p:nvPicPr>
          <p:cNvPr id="32775" name="Picture 7" descr="рука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 rot="880982">
            <a:off x="3276600" y="2708275"/>
            <a:ext cx="4878388" cy="2801938"/>
          </a:xfrm>
        </p:spPr>
      </p:pic>
      <p:sp>
        <p:nvSpPr>
          <p:cNvPr id="32776" name="Rectangle 8"/>
          <p:cNvSpPr>
            <a:spLocks noChangeArrowheads="1"/>
          </p:cNvSpPr>
          <p:nvPr/>
        </p:nvSpPr>
        <p:spPr bwMode="auto">
          <a:xfrm rot="-2100740">
            <a:off x="539750" y="4076700"/>
            <a:ext cx="3157538" cy="630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ru-RU" sz="1600" b="1"/>
              <a:t>стимуляция развития речи у </a:t>
            </a:r>
          </a:p>
          <a:p>
            <a:pPr marL="342900" indent="-342900">
              <a:buFontTx/>
              <a:buNone/>
            </a:pPr>
            <a:r>
              <a:rPr lang="ru-RU" sz="1600" b="1"/>
              <a:t>детей раннего возраста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2411413" y="1341438"/>
            <a:ext cx="5688012" cy="630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r>
              <a:rPr lang="ru-RU" sz="1400"/>
              <a:t>  </a:t>
            </a:r>
            <a:r>
              <a:rPr lang="ru-RU" sz="1600" b="1"/>
              <a:t>подготовка руки к письму у старших дошкольников </a:t>
            </a:r>
          </a:p>
          <a:p>
            <a:pPr marL="342900" indent="-342900">
              <a:buFontTx/>
              <a:buNone/>
            </a:pPr>
            <a:r>
              <a:rPr lang="ru-RU" sz="1600" b="1"/>
              <a:t>                         и младших школьников</a:t>
            </a: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 rot="1362170">
            <a:off x="5867400" y="3402013"/>
            <a:ext cx="25146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ru-RU" sz="1400"/>
              <a:t>  </a:t>
            </a:r>
            <a:r>
              <a:rPr lang="ru-RU" sz="1600" b="1"/>
              <a:t>тренировка внимания</a:t>
            </a:r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5508625" y="2538413"/>
            <a:ext cx="25828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ru-RU" sz="1600" b="1"/>
              <a:t>координация движений</a:t>
            </a: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1403350" y="2393950"/>
            <a:ext cx="3576638" cy="630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</a:pPr>
            <a:r>
              <a:rPr lang="ru-RU" sz="1400"/>
              <a:t>      </a:t>
            </a:r>
            <a:r>
              <a:rPr lang="ru-RU" sz="1600" b="1"/>
              <a:t>адаптация маленьких левшей </a:t>
            </a:r>
          </a:p>
          <a:p>
            <a:pPr marL="342900" indent="-342900">
              <a:buFontTx/>
              <a:buNone/>
            </a:pPr>
            <a:r>
              <a:rPr lang="ru-RU" sz="1600" b="1"/>
              <a:t>      в мире праворуких</a:t>
            </a:r>
            <a:r>
              <a:rPr lang="ru-RU" sz="160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263966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684213" y="620713"/>
            <a:ext cx="7848600" cy="4603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r>
              <a:rPr lang="ru-RU" sz="1800"/>
              <a:t>                    </a:t>
            </a:r>
            <a:r>
              <a:rPr lang="ru-RU" sz="2000"/>
              <a:t>Хорошую тренировку </a:t>
            </a:r>
          </a:p>
          <a:p>
            <a:pPr marL="342900" indent="-342900">
              <a:buFontTx/>
              <a:buNone/>
            </a:pPr>
            <a:r>
              <a:rPr lang="ru-RU" sz="2000"/>
              <a:t>                     движений пальцев </a:t>
            </a:r>
          </a:p>
          <a:p>
            <a:pPr marL="342900" indent="-342900">
              <a:buFontTx/>
              <a:buNone/>
            </a:pPr>
            <a:r>
              <a:rPr lang="ru-RU" sz="2000"/>
              <a:t>                        обеспечивают </a:t>
            </a:r>
          </a:p>
          <a:p>
            <a:pPr marL="342900" indent="-342900">
              <a:buFontTx/>
              <a:buNone/>
            </a:pPr>
            <a:r>
              <a:rPr lang="ru-RU" sz="2000" b="1"/>
              <a:t>                   пальчиковые игры. </a:t>
            </a:r>
          </a:p>
          <a:p>
            <a:pPr marL="342900" indent="-342900">
              <a:buFontTx/>
              <a:buNone/>
            </a:pPr>
            <a:r>
              <a:rPr lang="ru-RU" sz="1800"/>
              <a:t>                                     </a:t>
            </a:r>
          </a:p>
          <a:p>
            <a:pPr marL="342900" indent="-342900">
              <a:buFontTx/>
              <a:buNone/>
            </a:pPr>
            <a:endParaRPr lang="ru-RU" sz="1800"/>
          </a:p>
          <a:p>
            <a:pPr marL="342900" indent="-342900">
              <a:buFontTx/>
              <a:buNone/>
            </a:pPr>
            <a:endParaRPr lang="ru-RU" sz="1800"/>
          </a:p>
          <a:p>
            <a:pPr marL="342900" indent="-342900">
              <a:buFontTx/>
              <a:buNone/>
            </a:pPr>
            <a:endParaRPr lang="ru-RU" sz="1800"/>
          </a:p>
          <a:p>
            <a:pPr marL="342900" indent="-342900">
              <a:buFontTx/>
              <a:buNone/>
            </a:pPr>
            <a:endParaRPr lang="ru-RU" sz="1800"/>
          </a:p>
          <a:p>
            <a:pPr marL="342900" indent="-342900">
              <a:buFontTx/>
              <a:buNone/>
            </a:pPr>
            <a:r>
              <a:rPr lang="ru-RU" sz="2000"/>
              <a:t>Они очень </a:t>
            </a:r>
          </a:p>
          <a:p>
            <a:pPr marL="342900" indent="-342900">
              <a:buFontTx/>
              <a:buNone/>
            </a:pPr>
            <a:r>
              <a:rPr lang="ru-RU" sz="2000"/>
              <a:t>          эмоциональные, простые. </a:t>
            </a:r>
          </a:p>
          <a:p>
            <a:pPr marL="342900" indent="-342900">
              <a:buFontTx/>
              <a:buNone/>
            </a:pPr>
            <a:r>
              <a:rPr lang="ru-RU" sz="2000"/>
              <a:t>                                                Их можно проводить </a:t>
            </a:r>
          </a:p>
          <a:p>
            <a:pPr marL="342900" indent="-342900">
              <a:buFontTx/>
              <a:buNone/>
            </a:pPr>
            <a:r>
              <a:rPr lang="ru-RU" sz="2000"/>
              <a:t>                                                           в учреждении, в семье.</a:t>
            </a:r>
          </a:p>
        </p:txBody>
      </p:sp>
      <p:pic>
        <p:nvPicPr>
          <p:cNvPr id="63492" name="Picture 4" descr="im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69215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263966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971550" y="1125538"/>
            <a:ext cx="76342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endParaRPr lang="ru-RU" sz="2000"/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1187450" y="620713"/>
            <a:ext cx="7200900" cy="5157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r>
              <a:rPr lang="ru-RU" sz="2400" b="1" i="1"/>
              <a:t>                 </a:t>
            </a:r>
            <a:r>
              <a:rPr lang="ru-RU" b="1" i="1">
                <a:solidFill>
                  <a:srgbClr val="008000"/>
                </a:solidFill>
              </a:rPr>
              <a:t>Условия проведения</a:t>
            </a:r>
            <a:r>
              <a:rPr lang="ru-RU" b="1" i="1">
                <a:solidFill>
                  <a:srgbClr val="66FF33"/>
                </a:solidFill>
              </a:rPr>
              <a:t>. </a:t>
            </a:r>
            <a:endParaRPr lang="ru-RU">
              <a:solidFill>
                <a:srgbClr val="66FF33"/>
              </a:solidFill>
            </a:endParaRPr>
          </a:p>
          <a:p>
            <a:pPr marL="342900" indent="-342900" algn="ctr">
              <a:buFontTx/>
              <a:buNone/>
            </a:pPr>
            <a:r>
              <a:rPr lang="ru-RU" sz="2400"/>
              <a:t>          </a:t>
            </a:r>
          </a:p>
          <a:p>
            <a:pPr marL="342900" indent="-342900" algn="ctr">
              <a:buFontTx/>
              <a:buNone/>
            </a:pPr>
            <a:r>
              <a:rPr lang="ru-RU" sz="2000"/>
              <a:t>Комплекс упражнений гимнастики </a:t>
            </a:r>
          </a:p>
          <a:p>
            <a:pPr marL="342900" indent="-342900" algn="ctr">
              <a:buFontTx/>
              <a:buNone/>
            </a:pPr>
            <a:r>
              <a:rPr lang="ru-RU" sz="2000"/>
              <a:t>для пальчиков рук </a:t>
            </a:r>
          </a:p>
          <a:p>
            <a:pPr marL="342900" indent="-342900" algn="ctr">
              <a:buFontTx/>
              <a:buNone/>
            </a:pPr>
            <a:r>
              <a:rPr lang="ru-RU" sz="2000"/>
              <a:t>проводят в течение 6—8 минут. </a:t>
            </a:r>
          </a:p>
          <a:p>
            <a:pPr marL="342900" indent="-342900" algn="ctr">
              <a:buFontTx/>
              <a:buNone/>
            </a:pPr>
            <a:endParaRPr lang="ru-RU" sz="2000"/>
          </a:p>
          <a:p>
            <a:pPr marL="342900" indent="-342900" algn="ctr">
              <a:buFontTx/>
              <a:buNone/>
            </a:pPr>
            <a:r>
              <a:rPr lang="ru-RU" sz="2000"/>
              <a:t>Он включает </a:t>
            </a:r>
          </a:p>
          <a:p>
            <a:pPr marL="342900" indent="-342900" algn="ctr">
              <a:buFontTx/>
              <a:buNone/>
            </a:pPr>
            <a:r>
              <a:rPr lang="ru-RU" sz="2000"/>
              <a:t>    в себя 6—8 упражнений, выполняемых в такой последовательности: </a:t>
            </a:r>
          </a:p>
          <a:p>
            <a:pPr marL="342900" indent="-342900" algn="ctr">
              <a:buFontTx/>
              <a:buNone/>
            </a:pPr>
            <a:r>
              <a:rPr lang="ru-RU" sz="2000"/>
              <a:t>  кончики пальцев, кисть, предплечье, плечо. </a:t>
            </a:r>
          </a:p>
          <a:p>
            <a:pPr marL="342900" indent="-342900" algn="ctr">
              <a:buFontTx/>
              <a:buNone/>
            </a:pPr>
            <a:r>
              <a:rPr lang="ru-RU" sz="2000"/>
              <a:t>    </a:t>
            </a:r>
          </a:p>
          <a:p>
            <a:pPr marL="342900" indent="-342900" algn="ctr">
              <a:buFontTx/>
              <a:buNone/>
            </a:pPr>
            <a:r>
              <a:rPr lang="ru-RU" sz="2000"/>
              <a:t>По мере привыкания к комплексу в него включаются новые упражнения или усложняются условия выполнения уже разученных ранее упражнений.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263966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971550" y="1125538"/>
            <a:ext cx="76342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endParaRPr lang="ru-RU" sz="2000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            </a:t>
            </a:r>
            <a:r>
              <a:rPr lang="ru-RU" sz="2800" b="1">
                <a:solidFill>
                  <a:srgbClr val="0000FF"/>
                </a:solidFill>
              </a:rPr>
              <a:t>Речевая и логопедическая  ритмика</a:t>
            </a:r>
            <a:br>
              <a:rPr lang="ru-RU" sz="2800" b="1">
                <a:solidFill>
                  <a:srgbClr val="0000FF"/>
                </a:solidFill>
              </a:rPr>
            </a:br>
            <a:endParaRPr lang="ru-RU" sz="2800" b="1">
              <a:solidFill>
                <a:srgbClr val="0000FF"/>
              </a:solidFill>
            </a:endParaRP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1619250" y="1341438"/>
            <a:ext cx="6985000" cy="5516562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800"/>
              <a:t>            </a:t>
            </a:r>
            <a:r>
              <a:rPr lang="ru-RU" sz="2000"/>
              <a:t>В научной литературе доказана связь между развитием движений и формированием произношения.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   Совокупность движений тела и речевых органов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способствует снятию напряжения и  монотонности речи.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                                     Все движения выполняются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                                     в определенном ритме и вызывают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                                      многообразные кинестетические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                                                          ощущения: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                                       мышечные сокращения языка,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                                               гортани,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                                                           челюстей,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                                                                  пальцев,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/>
              <a:t>                                                                                  ног. </a:t>
            </a:r>
          </a:p>
        </p:txBody>
      </p:sp>
      <p:pic>
        <p:nvPicPr>
          <p:cNvPr id="33799" name="Picture 7" descr="DSCI0250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3213100"/>
            <a:ext cx="3365500" cy="2524125"/>
          </a:xfr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263966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971550" y="1125538"/>
            <a:ext cx="76342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endParaRPr lang="ru-RU" sz="2000"/>
          </a:p>
        </p:txBody>
      </p:sp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 rot="-970522">
            <a:off x="1979613" y="1557338"/>
            <a:ext cx="6048375" cy="162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970522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istral"/>
              </a:rPr>
              <a:t>СПАСИБО 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970522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istral"/>
              </a:rPr>
              <a:t>      ЗА</a:t>
            </a:r>
          </a:p>
          <a:p>
            <a:pPr algn="ctr"/>
            <a:r>
              <a:rPr lang="ru-RU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970522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istral"/>
              </a:rPr>
              <a:t>ВНИМАНИЕ</a:t>
            </a:r>
          </a:p>
        </p:txBody>
      </p:sp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2843213" y="4724400"/>
            <a:ext cx="42100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Учитель-логопед С.А. Гуськова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263966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971550" y="2133600"/>
            <a:ext cx="7634288" cy="368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endParaRPr lang="ru-RU" sz="2000"/>
          </a:p>
          <a:p>
            <a:pPr marL="342900" indent="-342900">
              <a:buFontTx/>
              <a:buNone/>
            </a:pPr>
            <a:r>
              <a:rPr lang="ru-RU" sz="2000"/>
              <a:t>Воспитание чистой речи у детей — </a:t>
            </a:r>
          </a:p>
          <a:p>
            <a:pPr marL="342900" indent="-342900">
              <a:buFontTx/>
              <a:buNone/>
            </a:pPr>
            <a:r>
              <a:rPr lang="ru-RU" sz="2000"/>
              <a:t>задача большой общественной значимости, и серьезность ее</a:t>
            </a:r>
          </a:p>
          <a:p>
            <a:pPr marL="342900" indent="-342900">
              <a:buFontTx/>
              <a:buNone/>
            </a:pPr>
            <a:r>
              <a:rPr lang="ru-RU" sz="2000"/>
              <a:t>должны осознавать все: логопеды, родители, воспитатели,</a:t>
            </a:r>
          </a:p>
          <a:p>
            <a:pPr marL="342900" indent="-342900">
              <a:buFontTx/>
              <a:buNone/>
            </a:pPr>
            <a:r>
              <a:rPr lang="ru-RU" sz="2000"/>
              <a:t>Естественно, ведущая роль в работе по исправлению</a:t>
            </a:r>
          </a:p>
          <a:p>
            <a:pPr marL="342900" indent="-342900">
              <a:buFontTx/>
              <a:buNone/>
            </a:pPr>
            <a:r>
              <a:rPr lang="ru-RU" sz="2000"/>
              <a:t>дефектов речи принадлежит логопеду. </a:t>
            </a:r>
          </a:p>
          <a:p>
            <a:pPr marL="342900" indent="-342900">
              <a:buFontTx/>
              <a:buNone/>
            </a:pPr>
            <a:r>
              <a:rPr lang="ru-RU" sz="2000"/>
              <a:t>Но только занятий с логопедом недостаточно для </a:t>
            </a:r>
          </a:p>
          <a:p>
            <a:pPr marL="342900" indent="-342900">
              <a:buFontTx/>
              <a:buNone/>
            </a:pPr>
            <a:r>
              <a:rPr lang="ru-RU" sz="2000"/>
              <a:t>Выработки прочных навыков правильного</a:t>
            </a:r>
          </a:p>
          <a:p>
            <a:pPr marL="342900" indent="-342900">
              <a:buFontTx/>
              <a:buNone/>
            </a:pPr>
            <a:r>
              <a:rPr lang="ru-RU" sz="2000"/>
              <a:t>звукопроизношения, необходимы дополнительные </a:t>
            </a:r>
          </a:p>
          <a:p>
            <a:pPr marL="342900" indent="-342900">
              <a:buFontTx/>
              <a:buNone/>
            </a:pPr>
            <a:r>
              <a:rPr lang="ru-RU" sz="2000"/>
              <a:t>упражнения — с родителями, воспитателем.</a:t>
            </a:r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2484438" y="1196975"/>
            <a:ext cx="535305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Артикуляционная гинастика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263966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971550" y="1125538"/>
            <a:ext cx="76342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endParaRPr lang="ru-RU" sz="2000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684213" y="915988"/>
            <a:ext cx="7632700" cy="2346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ru-RU" sz="2400" b="1"/>
              <a:t>                Цель артикуляционной гимнастики</a:t>
            </a:r>
            <a:r>
              <a:rPr lang="ru-RU" sz="2400"/>
              <a:t> —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2400"/>
              <a:t>                </a:t>
            </a:r>
            <a:r>
              <a:rPr lang="ru-RU" sz="2000"/>
              <a:t>выработка полноценных движений и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2000"/>
              <a:t>                   определенных положений органов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2000"/>
              <a:t>                   артикуляционного аппарата, умение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2000"/>
              <a:t>                   объединять простые движения в сложные,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2000"/>
              <a:t>                   необходимые для правильного произнесения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2000"/>
              <a:t>                   звуков. </a:t>
            </a:r>
          </a:p>
        </p:txBody>
      </p:sp>
      <p:pic>
        <p:nvPicPr>
          <p:cNvPr id="20486" name="Picture 6" descr="IMG_01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3500438"/>
            <a:ext cx="3252787" cy="2439987"/>
          </a:xfrm>
          <a:prstGeom prst="rect">
            <a:avLst/>
          </a:prstGeom>
          <a:noFill/>
        </p:spPr>
      </p:pic>
      <p:pic>
        <p:nvPicPr>
          <p:cNvPr id="20487" name="Picture 7" descr="Изображение 1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00438"/>
            <a:ext cx="302418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263966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971550" y="1125538"/>
            <a:ext cx="76342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endParaRPr lang="ru-RU" sz="200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476375" y="803275"/>
            <a:ext cx="6767513" cy="533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/>
              <a:t>Упражнять надо лишь движения, нуждающиеся в</a:t>
            </a:r>
          </a:p>
          <a:p>
            <a:pPr>
              <a:buFontTx/>
              <a:buNone/>
            </a:pPr>
            <a:r>
              <a:rPr lang="ru-RU" sz="2000"/>
              <a:t>       исправлении, и только необходимые для</a:t>
            </a:r>
          </a:p>
          <a:p>
            <a:pPr>
              <a:buFontTx/>
              <a:buNone/>
            </a:pPr>
            <a:r>
              <a:rPr lang="ru-RU" sz="2000"/>
              <a:t>      воспитуемого звука. </a:t>
            </a:r>
          </a:p>
          <a:p>
            <a:r>
              <a:rPr lang="ru-RU" sz="2000"/>
              <a:t>Упражнения должны быть целенаправленными: важно не их количество, важны правильный подбор упражнений и качество выполнения. </a:t>
            </a:r>
          </a:p>
          <a:p>
            <a:r>
              <a:rPr lang="ru-RU" sz="2000"/>
              <a:t> Упражнения подбирают, исходя из задачи добиться правильной артикуляции звука с учетом конкретного его нарушения у ребенка. </a:t>
            </a:r>
          </a:p>
          <a:p>
            <a:r>
              <a:rPr lang="ru-RU" sz="2000"/>
              <a:t>Для каждого ребенка комплекс упражнений составляется логопедом индивидуально.</a:t>
            </a:r>
          </a:p>
          <a:p>
            <a:r>
              <a:rPr lang="ru-RU" sz="2000"/>
              <a:t>Недостаточно только отобрать нуждающиеся в коррекции движения, нужно научить ребенка правильно применять соответствующие движения, выработать точность, чистоту, плавность, силу, темп, устойчивость перехода от одного движения к другому.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263966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971550" y="1125538"/>
            <a:ext cx="76342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endParaRPr lang="ru-RU" sz="200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68313" y="1125538"/>
            <a:ext cx="7850187" cy="477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ru-RU" sz="1400" b="1" i="1"/>
              <a:t>                              Проводить гимнастику надо эмоционально, в игровой форме.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400" b="1" i="1"/>
              <a:t>                              Сначала упражнения выполняются в медленном темпе перед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400" b="1" i="1"/>
              <a:t>                              зеркалом,</a:t>
            </a:r>
            <a:r>
              <a:rPr lang="ru-RU" sz="1400"/>
              <a:t>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400"/>
              <a:t>                              После того как ребенок научится выполнять движения, зеркало убирают,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400"/>
              <a:t>                         и функции контроля берут на себя собственные кинестетические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400"/>
              <a:t>                  ощущения ребенка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400"/>
              <a:t>            С помощью наводящих вопросов взрослого ребенок определяет, что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400"/>
              <a:t>         делает его язык (губы), где он находится, какой он (широкий, узкий)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400"/>
              <a:t>          Каждому упражнению в соответствии с выполняемым действием дается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400"/>
              <a:t>         название (например, движения широкого кончика языка за верхние и нижние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400"/>
              <a:t>         зубы — «Качели»), к нему подби­рается картинка-образ.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400" b="1" i="1"/>
              <a:t>          Проводить артикуляционную гимнастику надо ежедневно, желательно два-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400" b="1" i="1"/>
              <a:t>        три раза в день</a:t>
            </a:r>
            <a:r>
              <a:rPr lang="ru-RU" sz="1400" i="1"/>
              <a:t>, </a:t>
            </a:r>
            <a:r>
              <a:rPr lang="ru-RU" sz="1400"/>
              <a:t>чтобы вырабатываемые двигательные навыки становились более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400"/>
              <a:t>      прочными. Закрепление любого навыка требует систематического повторения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400"/>
              <a:t>      действия.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400" b="1" i="1"/>
              <a:t>Упражнение не должно доводить орган до переутомления.</a:t>
            </a:r>
            <a:r>
              <a:rPr lang="ru-RU" sz="1400"/>
              <a:t>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400" b="1" i="1"/>
              <a:t>Дозировка количества повторений одного и того же упражнения должна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400" b="1" i="1"/>
              <a:t>быть строго индивидуальной.</a:t>
            </a:r>
            <a:r>
              <a:rPr lang="ru-RU" sz="1400"/>
              <a:t>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400" b="1" i="1"/>
              <a:t>Артикуляционную гимнастику обычно выполняют сидя</a:t>
            </a:r>
            <a:r>
              <a:rPr lang="ru-RU" sz="1400"/>
              <a:t>,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400" b="1" i="1"/>
              <a:t>Размещать детей надо так, чтобы все они видели лицо логопеда</a:t>
            </a:r>
            <a:r>
              <a:rPr lang="ru-RU" sz="1400"/>
              <a:t>. Лицо долж­но быть хорошо освещено, а губы — ярко окрашены.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1400"/>
              <a:t>Логопед должен </a:t>
            </a:r>
            <a:r>
              <a:rPr lang="ru-RU" sz="1400" b="1" i="1"/>
              <a:t>следить за качеством выполняемых каждым ребенком движений</a:t>
            </a:r>
            <a:r>
              <a:rPr lang="ru-RU" sz="1200"/>
              <a:t> </a:t>
            </a:r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2124075" y="620713"/>
            <a:ext cx="6335713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Требования к проведению артикуляционной гимнастики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263966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971550" y="1125538"/>
            <a:ext cx="76342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endParaRPr lang="ru-RU" sz="200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539750" y="1071563"/>
            <a:ext cx="8064500" cy="4603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ru-RU"/>
              <a:t>                      </a:t>
            </a:r>
            <a:r>
              <a:rPr lang="ru-RU" sz="2400"/>
              <a:t>В младшем дошкольном возрасте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2400"/>
              <a:t>                         целесообразнее использовать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2400"/>
              <a:t>                        не  артикуляционные упражнения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sz="2400"/>
              <a:t>                      для постановки     отдельных звуков, а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/>
              <a:t>           </a:t>
            </a:r>
            <a:r>
              <a:rPr lang="ru-RU" b="1" i="1"/>
              <a:t>универсальный пропедевтический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b="1" i="1"/>
              <a:t>                         комплекс упражнений.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ru-RU" b="1" i="1"/>
          </a:p>
          <a:p>
            <a:pPr>
              <a:spcBef>
                <a:spcPct val="0"/>
              </a:spcBef>
              <a:buFontTx/>
              <a:buNone/>
            </a:pPr>
            <a:r>
              <a:rPr lang="ru-RU" b="1" i="1"/>
              <a:t>   «Лопаточка»</a:t>
            </a:r>
            <a:r>
              <a:rPr lang="ru-RU"/>
              <a:t> </a:t>
            </a:r>
            <a:r>
              <a:rPr lang="ru-RU" b="1"/>
              <a:t>«Чашечка»</a:t>
            </a:r>
            <a:r>
              <a:rPr lang="ru-RU"/>
              <a:t> </a:t>
            </a:r>
            <a:r>
              <a:rPr lang="ru-RU" b="1"/>
              <a:t>«Иголочка»</a:t>
            </a:r>
            <a:r>
              <a:rPr lang="ru-RU"/>
              <a:t> </a:t>
            </a:r>
            <a:r>
              <a:rPr lang="ru-RU" b="1"/>
              <a:t>«Горка»</a:t>
            </a:r>
            <a:r>
              <a:rPr lang="ru-RU"/>
              <a:t> </a:t>
            </a:r>
            <a:r>
              <a:rPr lang="ru-RU" b="1"/>
              <a:t>«Трубочка»</a:t>
            </a:r>
            <a:r>
              <a:rPr lang="ru-RU"/>
              <a:t> </a:t>
            </a:r>
            <a:r>
              <a:rPr lang="ru-RU" b="1"/>
              <a:t>«Качели»</a:t>
            </a:r>
            <a:r>
              <a:rPr lang="ru-RU"/>
              <a:t> </a:t>
            </a:r>
            <a:r>
              <a:rPr lang="ru-RU" b="1"/>
              <a:t>«Катушка»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/>
              <a:t>   </a:t>
            </a:r>
            <a:r>
              <a:rPr lang="ru-RU" b="1"/>
              <a:t>«Лошадка»</a:t>
            </a:r>
            <a:r>
              <a:rPr lang="ru-RU"/>
              <a:t> </a:t>
            </a:r>
            <a:r>
              <a:rPr lang="ru-RU" b="1"/>
              <a:t>«Маляр»</a:t>
            </a:r>
            <a:r>
              <a:rPr lang="ru-RU"/>
              <a:t> </a:t>
            </a:r>
            <a:r>
              <a:rPr lang="ru-RU" b="1"/>
              <a:t>«Вкусное варенье»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/>
              <a:t>   </a:t>
            </a:r>
            <a:r>
              <a:rPr lang="ru-RU" b="1"/>
              <a:t>«Автомат»</a:t>
            </a:r>
            <a:r>
              <a:rPr lang="ru-RU"/>
              <a:t> </a:t>
            </a:r>
            <a:r>
              <a:rPr lang="ru-RU" b="1"/>
              <a:t>«Фокус»  </a:t>
            </a: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263966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971550" y="1125538"/>
            <a:ext cx="76342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endParaRPr lang="ru-RU" sz="200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611188" y="1643063"/>
            <a:ext cx="7921625" cy="4137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buFontTx/>
              <a:buNone/>
            </a:pPr>
            <a:r>
              <a:rPr lang="ru-RU" sz="1400"/>
              <a:t>                        </a:t>
            </a:r>
            <a:r>
              <a:rPr lang="ru-RU" sz="1400" b="1"/>
              <a:t>Правильное речевое дыхание является </a:t>
            </a:r>
          </a:p>
          <a:p>
            <a:pPr>
              <a:buFontTx/>
              <a:buNone/>
            </a:pPr>
            <a:r>
              <a:rPr lang="ru-RU" sz="1400" b="1"/>
              <a:t>                    основой звучащей речи. Оно обеспечивает  </a:t>
            </a:r>
          </a:p>
          <a:p>
            <a:pPr>
              <a:buFontTx/>
              <a:buNone/>
            </a:pPr>
            <a:r>
              <a:rPr lang="ru-RU" sz="1400" b="1"/>
              <a:t>            нормальное голосо- и звукообразование, </a:t>
            </a:r>
          </a:p>
          <a:p>
            <a:pPr>
              <a:buFontTx/>
              <a:buNone/>
            </a:pPr>
            <a:r>
              <a:rPr lang="ru-RU" sz="1400" b="1"/>
              <a:t>             Сохраняет   плавность и музыкальность речи, </a:t>
            </a:r>
          </a:p>
          <a:p>
            <a:pPr>
              <a:buFontTx/>
              <a:buNone/>
            </a:pPr>
            <a:r>
              <a:rPr lang="ru-RU" sz="1400" b="1"/>
              <a:t>        создает   возможность в зависимости от содержа-</a:t>
            </a:r>
          </a:p>
          <a:p>
            <a:pPr>
              <a:buFontTx/>
              <a:buNone/>
            </a:pPr>
            <a:r>
              <a:rPr lang="ru-RU" sz="1400" b="1"/>
              <a:t>      ния высказывания изменять силу и высоту голоса.</a:t>
            </a:r>
          </a:p>
          <a:p>
            <a:pPr>
              <a:buFontTx/>
              <a:buNone/>
            </a:pPr>
            <a:r>
              <a:rPr lang="ru-RU" sz="1400" b="1"/>
              <a:t>    Выполнение дыхательных упражнений не только </a:t>
            </a:r>
          </a:p>
          <a:p>
            <a:pPr>
              <a:buFontTx/>
              <a:buNone/>
            </a:pPr>
            <a:r>
              <a:rPr lang="ru-RU" sz="1400" b="1"/>
              <a:t>влияет на формирование правильного речевого </a:t>
            </a:r>
          </a:p>
          <a:p>
            <a:pPr>
              <a:buFontTx/>
              <a:buNone/>
            </a:pPr>
            <a:r>
              <a:rPr lang="ru-RU" sz="1400" b="1"/>
              <a:t>дыхания, но и способствует профилактике </a:t>
            </a:r>
          </a:p>
          <a:p>
            <a:pPr>
              <a:buFontTx/>
              <a:buNone/>
            </a:pPr>
            <a:r>
              <a:rPr lang="ru-RU" sz="1400" b="1"/>
              <a:t>заболеваний ЛОР-органов.</a:t>
            </a:r>
          </a:p>
          <a:p>
            <a:r>
              <a:rPr lang="ru-RU" sz="1400" b="1"/>
              <a:t>      Профилактика заболеваний ЛОР-органов: острый и хронический ринит, риносинусит, искривление носовой перегородки, полипы носовой полости, увеличение аденоидов и т.д. — важнейший компонент работы по развитию звукопроизношения дошкольников. Очень часто причиной нарушений звукопроизношения являются именно эти заболевания. Они затрудняют процесс правильного речевого дыхания, меняют интонацию голоса, вызывают</a:t>
            </a:r>
            <a:r>
              <a:rPr lang="ru-RU" sz="1400"/>
              <a:t> </a:t>
            </a:r>
            <a:r>
              <a:rPr lang="ru-RU" sz="1400" b="1"/>
              <a:t>изменения в строении языка, прикуса, нёба. 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>
                <a:solidFill>
                  <a:srgbClr val="9900FF"/>
                </a:solidFill>
              </a:rPr>
              <a:t>Речевое дыхание</a:t>
            </a:r>
          </a:p>
        </p:txBody>
      </p:sp>
      <p:pic>
        <p:nvPicPr>
          <p:cNvPr id="26634" name="Picture 10" descr="Изображение 126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80063" y="1412875"/>
            <a:ext cx="2914650" cy="2185988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263966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971550" y="1125538"/>
            <a:ext cx="76342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endParaRPr lang="ru-RU" sz="2000"/>
          </a:p>
        </p:txBody>
      </p:sp>
      <p:sp>
        <p:nvSpPr>
          <p:cNvPr id="3175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/>
              <a:t/>
            </a:r>
            <a:br>
              <a:rPr lang="ru-RU" sz="2800" b="1" i="1"/>
            </a:br>
            <a:r>
              <a:rPr lang="ru-RU" sz="2800" b="1" i="1"/>
              <a:t>         </a:t>
            </a:r>
            <a:r>
              <a:rPr lang="ru-RU" sz="2800" b="1" i="1">
                <a:solidFill>
                  <a:srgbClr val="FF6600"/>
                </a:solidFill>
              </a:rPr>
              <a:t/>
            </a:r>
            <a:br>
              <a:rPr lang="ru-RU" sz="2800" b="1" i="1">
                <a:solidFill>
                  <a:srgbClr val="FF6600"/>
                </a:solidFill>
              </a:rPr>
            </a:br>
            <a:r>
              <a:rPr lang="ru-RU" sz="2800" b="1" i="1">
                <a:solidFill>
                  <a:srgbClr val="FF6600"/>
                </a:solidFill>
              </a:rPr>
              <a:t>             Организация работы по развитию речевого дыхания</a:t>
            </a:r>
            <a:br>
              <a:rPr lang="ru-RU" sz="2800" b="1" i="1">
                <a:solidFill>
                  <a:srgbClr val="FF6600"/>
                </a:solidFill>
              </a:rPr>
            </a:br>
            <a:endParaRPr lang="ru-RU" sz="2800" b="1" i="1">
              <a:solidFill>
                <a:srgbClr val="FF6600"/>
              </a:solidFill>
            </a:endParaRPr>
          </a:p>
        </p:txBody>
      </p:sp>
      <p:pic>
        <p:nvPicPr>
          <p:cNvPr id="31755" name="Picture 11" descr="Изображение 09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4005263"/>
            <a:ext cx="3027362" cy="2270125"/>
          </a:xfrm>
          <a:ln/>
        </p:spPr>
      </p:pic>
      <p:sp>
        <p:nvSpPr>
          <p:cNvPr id="31759" name="Rectangle 1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/>
              <a:t>Полезно ежедневно выполнять с воспитанниками (в зависимости от возраста, от 3 до 6 минут) дыхательные упражнения и игры:</a:t>
            </a:r>
          </a:p>
          <a:p>
            <a:pPr>
              <a:lnSpc>
                <a:spcPct val="80000"/>
              </a:lnSpc>
            </a:pPr>
            <a:r>
              <a:rPr lang="ru-RU" sz="1600" b="1"/>
              <a:t>дуть на легкие шарики, бумажные полоски; играть на детских музыкальных,  духовых инструментах;</a:t>
            </a:r>
          </a:p>
          <a:p>
            <a:pPr>
              <a:lnSpc>
                <a:spcPct val="80000"/>
              </a:lnSpc>
            </a:pPr>
            <a:r>
              <a:rPr lang="ru-RU" sz="1600" b="1"/>
              <a:t>дуть на привязанные к ниточке ватные шарики, разноцветные картонные и бумажные фигурки;</a:t>
            </a:r>
          </a:p>
          <a:p>
            <a:pPr>
              <a:lnSpc>
                <a:spcPct val="80000"/>
              </a:lnSpc>
            </a:pPr>
            <a:r>
              <a:rPr lang="ru-RU" sz="1600" b="1"/>
              <a:t>надувать воздушные шарики, пускать мыльные пузыри;</a:t>
            </a:r>
          </a:p>
          <a:p>
            <a:pPr>
              <a:lnSpc>
                <a:spcPct val="80000"/>
              </a:lnSpc>
            </a:pPr>
            <a:r>
              <a:rPr lang="ru-RU" sz="1600" b="1"/>
              <a:t>сдувать со стола ватные или бумажные пушинки в определенном направлении игра «Футбол»;</a:t>
            </a:r>
          </a:p>
          <a:p>
            <a:pPr>
              <a:lnSpc>
                <a:spcPct val="80000"/>
              </a:lnSpc>
            </a:pPr>
            <a:r>
              <a:rPr lang="ru-RU" sz="1600" b="1"/>
              <a:t>дуть вверх, не давая</a:t>
            </a:r>
            <a:r>
              <a:rPr lang="ru-RU" sz="2000" b="1"/>
              <a:t> </a:t>
            </a:r>
            <a:r>
              <a:rPr lang="ru-RU" sz="1600" b="1"/>
              <a:t>упасть вниз пушинке</a:t>
            </a:r>
          </a:p>
        </p:txBody>
      </p:sp>
      <p:pic>
        <p:nvPicPr>
          <p:cNvPr id="31757" name="Picture 13" descr="Изображение 0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13" y="1628775"/>
            <a:ext cx="2641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263966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971550" y="1125538"/>
            <a:ext cx="76342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endParaRPr lang="ru-RU" sz="2000"/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>
                <a:solidFill>
                  <a:srgbClr val="FF00FF"/>
                </a:solidFill>
              </a:rPr>
              <a:t>             МОТОРИКА</a:t>
            </a:r>
          </a:p>
        </p:txBody>
      </p:sp>
      <p:sp>
        <p:nvSpPr>
          <p:cNvPr id="28682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268413"/>
            <a:ext cx="4038600" cy="51133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/>
              <a:t>«Рука является вышедшим наружу головным мозгом», это высказывание Иммануила  Канта прозвучало еще задолго до того, как была доказана физиологическая значимость развития тонкой моторики. </a:t>
            </a:r>
          </a:p>
          <a:p>
            <a:pPr>
              <a:lnSpc>
                <a:spcPct val="80000"/>
              </a:lnSpc>
            </a:pPr>
            <a:r>
              <a:rPr lang="ru-RU" sz="1600"/>
              <a:t>Человек —   универсальное «мыслящее тело», классический пример этой универсальности - движущая рука человека (Э.В. Ильенков). Наибольшее воздействие импульсации от мышц рук на развитие коры головного мозга происходит </a:t>
            </a:r>
            <a:r>
              <a:rPr lang="ru-RU" sz="1600" b="1" i="1"/>
              <a:t>только в детском возрасте, </a:t>
            </a:r>
          </a:p>
          <a:p>
            <a:pPr>
              <a:lnSpc>
                <a:spcPct val="80000"/>
              </a:lnSpc>
            </a:pPr>
            <a:r>
              <a:rPr lang="ru-RU" sz="1600"/>
              <a:t>пока идет формирование моторной области. Поэтому работа по развитию </a:t>
            </a:r>
          </a:p>
          <a:p>
            <a:pPr>
              <a:lnSpc>
                <a:spcPct val="80000"/>
              </a:lnSpc>
            </a:pPr>
            <a:r>
              <a:rPr lang="ru-RU" sz="1600"/>
              <a:t>мелкой моторики пальцев рук в дошкольном и младшем школьном возрасте имеет особое значение.</a:t>
            </a:r>
          </a:p>
          <a:p>
            <a:pPr>
              <a:lnSpc>
                <a:spcPct val="80000"/>
              </a:lnSpc>
            </a:pPr>
            <a:endParaRPr lang="ru-RU" sz="1600"/>
          </a:p>
        </p:txBody>
      </p:sp>
      <p:pic>
        <p:nvPicPr>
          <p:cNvPr id="28683" name="Picture 11" descr="праздник 04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188" y="3141663"/>
            <a:ext cx="3703637" cy="277812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1050</Words>
  <Application>Microsoft Office PowerPoint</Application>
  <PresentationFormat>Экран (4:3)</PresentationFormat>
  <Paragraphs>137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Arial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Речевое дыхание</vt:lpstr>
      <vt:lpstr>                        Организация работы по развитию речевого дыхания </vt:lpstr>
      <vt:lpstr>             МОТОРИКА</vt:lpstr>
      <vt:lpstr>МОТОРИКА</vt:lpstr>
      <vt:lpstr>Задачи</vt:lpstr>
      <vt:lpstr>Слайд 12</vt:lpstr>
      <vt:lpstr>Слайд 13</vt:lpstr>
      <vt:lpstr>            Речевая и логопедическая  ритмика </vt:lpstr>
      <vt:lpstr>Слайд 15</vt:lpstr>
    </vt:vector>
  </TitlesOfParts>
  <Company>Apartment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revaz</cp:lastModifiedBy>
  <cp:revision>10</cp:revision>
  <dcterms:created xsi:type="dcterms:W3CDTF">2008-04-20T10:23:19Z</dcterms:created>
  <dcterms:modified xsi:type="dcterms:W3CDTF">2013-02-28T13:36:03Z</dcterms:modified>
</cp:coreProperties>
</file>