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7" r:id="rId12"/>
    <p:sldId id="276" r:id="rId13"/>
    <p:sldId id="270" r:id="rId14"/>
    <p:sldId id="271" r:id="rId15"/>
    <p:sldId id="278" r:id="rId16"/>
    <p:sldId id="272" r:id="rId17"/>
    <p:sldId id="273" r:id="rId18"/>
    <p:sldId id="274" r:id="rId19"/>
    <p:sldId id="275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6600"/>
    <a:srgbClr val="FF9933"/>
    <a:srgbClr val="0000CC"/>
    <a:srgbClr val="FF0000"/>
    <a:srgbClr val="00FF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7F45B-588D-4078-A0F3-DFF916F1DC1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135E3-372F-4B7B-8A4F-104D5F0958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F02C4-E2D4-4E30-816E-C7FD244F12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6ADE9B2-C5C5-4425-87BC-0B7DB43A4A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E2C6110-E6D2-43A3-8F43-6125E2931D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30C3A82-604C-40E3-AB06-AE4023F5E8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5DF4A9D-6090-49E4-A7B1-3FB3048224E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C4142E-1689-446E-AE5C-64AF8EF6D1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527A9-B42E-4E78-87E0-7F8D92EBDB7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7FC31-C0E6-466A-8BFB-9A4079B83A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57A42-447D-4C0B-87C5-055787E519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433D6-0A8C-4AD9-ACD0-10720E9B1B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705F3-9825-4908-85ED-A958DE1911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2090C6-05F0-4602-B3C7-DA40BE4888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DE933-7B27-4D74-963C-BEC8A1398D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2" tIns="45696" rIns="91392" bIns="456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F35CA90-23A9-4F17-B78C-4F77795C3D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Relationship Id="rId4" Type="http://schemas.openxmlformats.org/officeDocument/2006/relationships/image" Target="../media/image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0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1.x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4.xml"/><Relationship Id="rId4" Type="http://schemas.openxmlformats.org/officeDocument/2006/relationships/image" Target="../media/image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>
            <a:off x="1187450" y="1700213"/>
            <a:ext cx="6264275" cy="2432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634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Дети</a:t>
            </a:r>
          </a:p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с общим недоразвитием</a:t>
            </a:r>
          </a:p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речи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531813"/>
            <a:ext cx="9144000" cy="6858001"/>
          </a:xfrm>
          <a:prstGeom prst="rect">
            <a:avLst/>
          </a:prstGeom>
          <a:noFill/>
        </p:spPr>
      </p:pic>
      <p:sp>
        <p:nvSpPr>
          <p:cNvPr id="14343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3419475" y="692150"/>
            <a:ext cx="4752975" cy="46799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Наиболее тяжелое поражение мозга под влиянием различных вредностей (</a:t>
            </a:r>
            <a:r>
              <a:rPr lang="ru-RU" sz="2400" i="1"/>
              <a:t>инфекций, интоксикаций </a:t>
            </a:r>
            <a:r>
              <a:rPr lang="ru-RU" sz="2400"/>
              <a:t>и д.п.) обычно возникает в период раннего эмбриогенеза. Полагают, что более обширные изменения структуры головного мозга возникают при его поражении на </a:t>
            </a:r>
            <a:r>
              <a:rPr lang="ru-RU" sz="2400" i="1"/>
              <a:t>3—4-м месяце внутриутробной жизни, в период наибольшей дифференциации</a:t>
            </a:r>
            <a:br>
              <a:rPr lang="ru-RU" sz="2400" i="1"/>
            </a:br>
            <a:r>
              <a:rPr lang="ru-RU" sz="2400" i="1"/>
              <a:t>нервных клеток.</a:t>
            </a:r>
            <a:r>
              <a:rPr lang="ru-RU" sz="2400"/>
              <a:t> </a:t>
            </a:r>
          </a:p>
        </p:txBody>
      </p:sp>
      <p:pic>
        <p:nvPicPr>
          <p:cNvPr id="14348" name="Picture 12" descr="j02860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1042988" y="2565400"/>
            <a:ext cx="1944687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6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700213"/>
            <a:ext cx="7345362" cy="4751387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 </a:t>
            </a:r>
            <a:r>
              <a:rPr lang="ru-RU" sz="2400"/>
              <a:t>Различные</a:t>
            </a:r>
          </a:p>
          <a:p>
            <a:pPr>
              <a:buFontTx/>
              <a:buNone/>
            </a:pPr>
            <a:r>
              <a:rPr lang="ru-RU" sz="2400"/>
              <a:t>   заболевания </a:t>
            </a:r>
          </a:p>
          <a:p>
            <a:pPr>
              <a:buFontTx/>
              <a:buNone/>
            </a:pPr>
            <a:r>
              <a:rPr lang="ru-RU" sz="2400"/>
              <a:t>   в первые годы </a:t>
            </a:r>
          </a:p>
          <a:p>
            <a:pPr>
              <a:buFontTx/>
              <a:buNone/>
            </a:pPr>
            <a:r>
              <a:rPr lang="ru-RU" sz="2400"/>
              <a:t>   жизни ребенка: </a:t>
            </a:r>
          </a:p>
          <a:p>
            <a:pPr>
              <a:buFontTx/>
              <a:buNone/>
            </a:pPr>
            <a:r>
              <a:rPr lang="ru-RU" sz="2400"/>
              <a:t>   диспепсия, дизентерия, </a:t>
            </a:r>
          </a:p>
          <a:p>
            <a:pPr>
              <a:buFontTx/>
              <a:buNone/>
            </a:pPr>
            <a:r>
              <a:rPr lang="ru-RU" sz="2400"/>
              <a:t>   инфекционные, вирусные заболевания особенно следующие друг за другом, менинго-энцефалиты и др.</a:t>
            </a:r>
          </a:p>
        </p:txBody>
      </p:sp>
      <p:pic>
        <p:nvPicPr>
          <p:cNvPr id="40966" name="Picture 6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3995738" y="981075"/>
            <a:ext cx="2725737" cy="2462213"/>
          </a:xfrm>
          <a:noFill/>
          <a:ln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99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132138" y="1628775"/>
            <a:ext cx="4751387" cy="4525963"/>
          </a:xfrm>
        </p:spPr>
        <p:txBody>
          <a:bodyPr/>
          <a:lstStyle/>
          <a:p>
            <a:r>
              <a:rPr lang="ru-RU" sz="2400"/>
              <a:t>Неблагоприятная наследственность, отягощенная речевой патологией.</a:t>
            </a:r>
          </a:p>
        </p:txBody>
      </p:sp>
      <p:pic>
        <p:nvPicPr>
          <p:cNvPr id="39946" name="Picture 10" descr="j0216516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 flipH="1">
            <a:off x="971550" y="3068638"/>
            <a:ext cx="2016125" cy="2732087"/>
          </a:xfr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277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916238" y="1773238"/>
            <a:ext cx="5262562" cy="4525962"/>
          </a:xfrm>
        </p:spPr>
        <p:txBody>
          <a:bodyPr/>
          <a:lstStyle/>
          <a:p>
            <a:r>
              <a:rPr lang="ru-RU" sz="2400"/>
              <a:t>может быть </a:t>
            </a:r>
          </a:p>
          <a:p>
            <a:pPr>
              <a:buFontTx/>
              <a:buNone/>
            </a:pPr>
            <a:r>
              <a:rPr lang="ru-RU" sz="2400"/>
              <a:t>    связано с неблагоприятными условиями окружения и воспитания. </a:t>
            </a:r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4" cstate="print">
            <a:lum contrast="18000"/>
          </a:blip>
          <a:srcRect/>
          <a:stretch>
            <a:fillRect/>
          </a:stretch>
        </p:blipFill>
        <p:spPr bwMode="auto">
          <a:xfrm>
            <a:off x="1042988" y="3500438"/>
            <a:ext cx="3313112" cy="248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00113" y="1412875"/>
            <a:ext cx="4038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Большая роль в возникновении речевых нарушений, том числе и общего недоразвития речи, принадлежит, </a:t>
            </a:r>
            <a:r>
              <a:rPr lang="ru-RU" sz="2400" i="1"/>
              <a:t>фонетическим факторам.</a:t>
            </a:r>
            <a:r>
              <a:rPr lang="ru-RU" sz="2400"/>
              <a:t> В этих случаях речевой дефект может возникнуть под влиянием даже незначительных неблагоприятных внешних воздействий. </a:t>
            </a:r>
          </a:p>
        </p:txBody>
      </p:sp>
      <p:pic>
        <p:nvPicPr>
          <p:cNvPr id="33798" name="Picture 6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5292725" y="1628775"/>
            <a:ext cx="2735263" cy="2352675"/>
          </a:xfrm>
          <a:noFill/>
          <a:ln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199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1995" name="Rectangle 11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800"/>
              <a:t>Травмы черепа, сопровождаемые симптомами сотрясения или контузии мозга.</a:t>
            </a:r>
          </a:p>
          <a:p>
            <a:endParaRPr lang="ru-RU" sz="2800"/>
          </a:p>
        </p:txBody>
      </p:sp>
      <p:pic>
        <p:nvPicPr>
          <p:cNvPr id="41997" name="Picture 13"/>
          <p:cNvPicPr>
            <a:picLocks noChangeAspect="1" noChangeArrowheads="1"/>
          </p:cNvPicPr>
          <p:nvPr>
            <p:ph sz="half" idx="1"/>
          </p:nvPr>
        </p:nvPicPr>
        <p:blipFill>
          <a:blip r:embed="rId4" cstate="print">
            <a:lum bright="-6000" contrast="30000"/>
          </a:blip>
          <a:srcRect t="562" r="2023"/>
          <a:stretch>
            <a:fillRect/>
          </a:stretch>
        </p:blipFill>
        <p:spPr>
          <a:xfrm>
            <a:off x="915988" y="1600200"/>
            <a:ext cx="3119437" cy="4525963"/>
          </a:xfrm>
          <a:noFill/>
          <a:ln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4822" name="Picture 6" descr="водка 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900113" y="1844675"/>
            <a:ext cx="2809875" cy="3887788"/>
          </a:xfrm>
        </p:spPr>
      </p:pic>
      <p:sp>
        <p:nvSpPr>
          <p:cNvPr id="348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995738" y="1628775"/>
            <a:ext cx="4038600" cy="4032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употребление </a:t>
            </a:r>
            <a:r>
              <a:rPr lang="ru-RU" sz="2400" i="1"/>
              <a:t>алкоголя и никотина</a:t>
            </a:r>
            <a:r>
              <a:rPr lang="ru-RU" sz="2400"/>
              <a:t> во время беременности также может привести к нарушениям физического нервно-психического развития ребенка, одним из проявлений которых, часто является общее недоразвитие речи.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5846" name="WordArt 6"/>
          <p:cNvSpPr>
            <a:spLocks noChangeArrowheads="1" noChangeShapeType="1" noTextEdit="1"/>
          </p:cNvSpPr>
          <p:nvPr/>
        </p:nvSpPr>
        <p:spPr bwMode="auto">
          <a:xfrm>
            <a:off x="1763713" y="1989138"/>
            <a:ext cx="5903912" cy="19907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4800" kern="10" spc="-48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мы  так  говорим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68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900113" y="1600200"/>
            <a:ext cx="7272337" cy="4525963"/>
          </a:xfrm>
        </p:spPr>
        <p:txBody>
          <a:bodyPr/>
          <a:lstStyle/>
          <a:p>
            <a:r>
              <a:rPr lang="ru-RU" sz="4400" b="1">
                <a:solidFill>
                  <a:srgbClr val="0000CC"/>
                </a:solidFill>
              </a:rPr>
              <a:t>Тупия сима. Ипай сек. Сек идет, сек, делева. Соя тает Сину а санкам. </a:t>
            </a:r>
          </a:p>
          <a:p>
            <a:pPr>
              <a:buFontTx/>
              <a:buNone/>
            </a:pPr>
            <a:endParaRPr lang="ru-RU" b="1">
              <a:solidFill>
                <a:srgbClr val="0000CC"/>
              </a:solidFill>
            </a:endParaRPr>
          </a:p>
          <a:p>
            <a:r>
              <a:rPr lang="ru-RU"/>
              <a:t>(Наступила зима. Выпал снег. Снег идет, снег, деревья. Зоя катает Зину на санках).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78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00113" y="692150"/>
            <a:ext cx="7343775" cy="5434013"/>
          </a:xfrm>
        </p:spPr>
        <p:txBody>
          <a:bodyPr/>
          <a:lstStyle/>
          <a:p>
            <a:pPr>
              <a:buFontTx/>
              <a:buNone/>
            </a:pPr>
            <a:r>
              <a:rPr lang="ru-RU" b="1">
                <a:solidFill>
                  <a:srgbClr val="0000CC"/>
                </a:solidFill>
              </a:rPr>
              <a:t>            Я вижу дееву, ельку, </a:t>
            </a:r>
          </a:p>
          <a:p>
            <a:pPr>
              <a:buFontTx/>
              <a:buNone/>
            </a:pPr>
            <a:r>
              <a:rPr lang="ru-RU" b="1">
                <a:solidFill>
                  <a:srgbClr val="0000CC"/>
                </a:solidFill>
              </a:rPr>
              <a:t>   табаку, девотьку. У табаки апы болить. Девотька апу пивязь неть. У девотьки козинка ягоды. У девотьки пляток и кофты. </a:t>
            </a:r>
          </a:p>
          <a:p>
            <a:pPr>
              <a:buFontTx/>
              <a:buNone/>
            </a:pPr>
            <a:r>
              <a:rPr lang="ru-RU" b="1">
                <a:solidFill>
                  <a:srgbClr val="0000CC"/>
                </a:solidFill>
              </a:rPr>
              <a:t>   Зеленая елька. Литья зеленый. </a:t>
            </a:r>
          </a:p>
          <a:p>
            <a:pPr>
              <a:buFontTx/>
              <a:buNone/>
            </a:pPr>
            <a:r>
              <a:rPr lang="ru-RU" b="1">
                <a:solidFill>
                  <a:srgbClr val="0000CC"/>
                </a:solidFill>
              </a:rPr>
              <a:t>   У девотьки синий пляток, у девотьки кофта класный. У девотьки синий юбка, ботинки черный.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rame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0066"/>
                </a:solidFill>
              </a:rPr>
              <a:t>Слова, слова, слова…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187450" y="1341438"/>
            <a:ext cx="7191375" cy="223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060" tIns="38030" rIns="76060" bIns="38030"/>
          <a:lstStyle/>
          <a:p>
            <a:pPr marL="342900" indent="-342900">
              <a:spcBef>
                <a:spcPct val="20000"/>
              </a:spcBef>
            </a:pPr>
            <a:r>
              <a:rPr lang="ru-RU" sz="2000">
                <a:solidFill>
                  <a:schemeClr val="accent2"/>
                </a:solidFill>
              </a:rPr>
              <a:t>Всему название дано – и зверю, и предмету.</a:t>
            </a:r>
          </a:p>
          <a:p>
            <a:pPr marL="342900" indent="-342900">
              <a:spcBef>
                <a:spcPct val="20000"/>
              </a:spcBef>
            </a:pPr>
            <a:r>
              <a:rPr lang="ru-RU" sz="2000">
                <a:solidFill>
                  <a:schemeClr val="accent2"/>
                </a:solidFill>
              </a:rPr>
              <a:t> Вещей вокруг полным - полно, а безымянных нету.</a:t>
            </a:r>
          </a:p>
          <a:p>
            <a:pPr marL="342900" indent="-342900">
              <a:spcBef>
                <a:spcPct val="20000"/>
              </a:spcBef>
            </a:pPr>
            <a:r>
              <a:rPr lang="ru-RU" sz="2000">
                <a:solidFill>
                  <a:schemeClr val="accent2"/>
                </a:solidFill>
              </a:rPr>
              <a:t>И все, что может видеть глаз – над нами и под нами, </a:t>
            </a:r>
          </a:p>
          <a:p>
            <a:pPr marL="342900" indent="-342900">
              <a:spcBef>
                <a:spcPct val="20000"/>
              </a:spcBef>
            </a:pPr>
            <a:r>
              <a:rPr lang="ru-RU" sz="2000">
                <a:solidFill>
                  <a:schemeClr val="accent2"/>
                </a:solidFill>
              </a:rPr>
              <a:t>И все, что в памяти у нас, - означено словами  </a:t>
            </a:r>
          </a:p>
          <a:p>
            <a:pPr marL="342900" indent="-342900">
              <a:spcBef>
                <a:spcPct val="20000"/>
              </a:spcBef>
            </a:pPr>
            <a:r>
              <a:rPr lang="ru-RU" sz="2000">
                <a:solidFill>
                  <a:schemeClr val="accent2"/>
                </a:solidFill>
              </a:rPr>
              <a:t>Они слышны и здесь, и там - на  улице и дома:</a:t>
            </a:r>
          </a:p>
          <a:p>
            <a:pPr marL="342900" indent="-342900">
              <a:spcBef>
                <a:spcPct val="20000"/>
              </a:spcBef>
            </a:pPr>
            <a:r>
              <a:rPr lang="ru-RU" sz="2000">
                <a:solidFill>
                  <a:schemeClr val="accent2"/>
                </a:solidFill>
              </a:rPr>
              <a:t>Одно – давно привычно нам, другое незнакомо.</a:t>
            </a:r>
          </a:p>
          <a:p>
            <a:pPr marL="342900" indent="-342900">
              <a:spcBef>
                <a:spcPct val="20000"/>
              </a:spcBef>
            </a:pPr>
            <a:r>
              <a:rPr lang="ru-RU" sz="2000">
                <a:solidFill>
                  <a:schemeClr val="accent2"/>
                </a:solidFill>
              </a:rPr>
              <a:t>Слова, слова, слова…Язык – и стар, и вечно нов!  </a:t>
            </a:r>
          </a:p>
          <a:p>
            <a:pPr marL="342900" indent="-342900">
              <a:spcBef>
                <a:spcPct val="20000"/>
              </a:spcBef>
            </a:pPr>
            <a:r>
              <a:rPr lang="ru-RU" sz="2000">
                <a:solidFill>
                  <a:schemeClr val="accent2"/>
                </a:solidFill>
              </a:rPr>
              <a:t>И это так прекрасно – в огромном море, море  слов   </a:t>
            </a:r>
          </a:p>
          <a:p>
            <a:pPr marL="342900" indent="-342900">
              <a:spcBef>
                <a:spcPct val="20000"/>
              </a:spcBef>
            </a:pPr>
            <a:r>
              <a:rPr lang="ru-RU" sz="2000">
                <a:solidFill>
                  <a:schemeClr val="accent2"/>
                </a:solidFill>
              </a:rPr>
              <a:t>Купаться ежечасно!  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712788" y="1128713"/>
            <a:ext cx="7421562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060" tIns="38030" rIns="76060" bIns="3803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ru-RU" sz="32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8134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-171450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b="1">
                <a:solidFill>
                  <a:srgbClr val="0000CC"/>
                </a:solidFill>
              </a:rPr>
              <a:t>Коська вовит мыську. Кот аез (залез) ботинок, сто мыську ломать. Он помотель, ее там неть, убезял, вот здесь вот вый йваная. Кофта помотела, а там мыфка. Мыфка тапок побезяла, потому за ней кот бегает. Он хоцет ее валить и куфать. Кофти молоко любят и мыфки любят. Кот пивиляет (проверяет) мыфку. Мыфка от папотька к дырочки безяла, а котик мотит.</a:t>
            </a:r>
            <a:r>
              <a:rPr lang="ru-RU">
                <a:solidFill>
                  <a:srgbClr val="0000CC"/>
                </a:solidFill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91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>
                <a:solidFill>
                  <a:srgbClr val="0000CC"/>
                </a:solidFill>
              </a:rPr>
              <a:t>Девитька аблудилась лесу. Глядит домик. Селя а большой тул. Упаля. Босей медедь сел. Влезя а другой. Недобно. Влезя а маликий тулик. Помаля. Пать сля комнату. Болсая коват недобна. Исо ковать пахая. Лезя а маликую. Холосая коват. Аснуля. Пасли ведмеди у—у—у. Девитька паснулась, безаля.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01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 </a:t>
            </a:r>
            <a:r>
              <a:rPr lang="ru-RU" b="1">
                <a:solidFill>
                  <a:srgbClr val="0000CC"/>
                </a:solidFill>
              </a:rPr>
              <a:t>У ней колесы есть, кабина, матоль, люль, литяг (рычаг), педали, фали, кудов (кузов), чтоб глюз возить.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06" name="WordArt 6"/>
          <p:cNvSpPr>
            <a:spLocks noChangeArrowheads="1" noChangeShapeType="1" noTextEdit="1"/>
          </p:cNvSpPr>
          <p:nvPr/>
        </p:nvSpPr>
        <p:spPr bwMode="auto">
          <a:xfrm>
            <a:off x="1692275" y="1557338"/>
            <a:ext cx="5715000" cy="1171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800" kern="10">
                <a:ln w="9525" cap="rnd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спасибо за внимание</a:t>
            </a:r>
          </a:p>
        </p:txBody>
      </p:sp>
      <p:sp>
        <p:nvSpPr>
          <p:cNvPr id="51207" name="WordArt 7"/>
          <p:cNvSpPr>
            <a:spLocks noChangeArrowheads="1" noChangeShapeType="1" noTextEdit="1"/>
          </p:cNvSpPr>
          <p:nvPr/>
        </p:nvSpPr>
        <p:spPr bwMode="auto">
          <a:xfrm>
            <a:off x="2700338" y="5516563"/>
            <a:ext cx="3343275" cy="276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учитель-логопед С.А. Гуськова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>
          <a:xfrm>
            <a:off x="1116013" y="836613"/>
            <a:ext cx="6696075" cy="1079500"/>
          </a:xfrm>
        </p:spPr>
        <p:txBody>
          <a:bodyPr/>
          <a:lstStyle/>
          <a:p>
            <a:r>
              <a:rPr lang="ru-RU" sz="4000" b="1" i="1">
                <a:solidFill>
                  <a:srgbClr val="0066FF"/>
                </a:solidFill>
              </a:rPr>
              <a:t>Под общим недоразвитием речи</a:t>
            </a:r>
            <a:endParaRPr lang="ru-RU" sz="4000" b="1">
              <a:solidFill>
                <a:srgbClr val="0066FF"/>
              </a:solidFill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755650" y="2205038"/>
            <a:ext cx="7416800" cy="36004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   у детей с нормальным слухом и первично сохранным интеллектом следует понимать такую форму речевой аномалии, при которой нарушено формирование всех компонентов речевой системы, относящихся как к звуковой, так и к смысловой стороне речи.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001837"/>
          </a:xfrm>
        </p:spPr>
        <p:txBody>
          <a:bodyPr/>
          <a:lstStyle/>
          <a:p>
            <a:r>
              <a:rPr lang="ru-RU" sz="4000" b="1" i="1">
                <a:solidFill>
                  <a:srgbClr val="FF0000"/>
                </a:solidFill>
              </a:rPr>
              <a:t/>
            </a:r>
            <a:br>
              <a:rPr lang="ru-RU" sz="4000" b="1" i="1">
                <a:solidFill>
                  <a:srgbClr val="FF0000"/>
                </a:solidFill>
              </a:rPr>
            </a:br>
            <a:r>
              <a:rPr lang="ru-RU" sz="4000" b="1" i="1">
                <a:solidFill>
                  <a:srgbClr val="FF0000"/>
                </a:solidFill>
              </a:rPr>
              <a:t>У детей отмечаются: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11188" y="2332038"/>
            <a:ext cx="8229600" cy="4525962"/>
          </a:xfrm>
        </p:spPr>
        <p:txBody>
          <a:bodyPr/>
          <a:lstStyle/>
          <a:p>
            <a:r>
              <a:rPr lang="ru-RU">
                <a:solidFill>
                  <a:srgbClr val="0000CC"/>
                </a:solidFill>
              </a:rPr>
              <a:t>Нарушения звукопроизношения</a:t>
            </a:r>
          </a:p>
          <a:p>
            <a:r>
              <a:rPr lang="ru-RU">
                <a:solidFill>
                  <a:srgbClr val="0000CC"/>
                </a:solidFill>
              </a:rPr>
              <a:t>Нарушения лексико-грамматических конструкций</a:t>
            </a:r>
          </a:p>
          <a:p>
            <a:r>
              <a:rPr lang="ru-RU">
                <a:solidFill>
                  <a:srgbClr val="0000CC"/>
                </a:solidFill>
              </a:rPr>
              <a:t>Бедность словаря</a:t>
            </a:r>
          </a:p>
          <a:p>
            <a:r>
              <a:rPr lang="ru-RU">
                <a:solidFill>
                  <a:srgbClr val="0000CC"/>
                </a:solidFill>
              </a:rPr>
              <a:t>Связная речь не развита</a:t>
            </a:r>
          </a:p>
          <a:p>
            <a:endParaRPr lang="ru-RU">
              <a:solidFill>
                <a:srgbClr val="0000CC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971550" y="1004888"/>
            <a:ext cx="7416800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ru-RU" sz="3200"/>
              <a:t>Речевое недоразвитие выражается у детей в разной степени: </a:t>
            </a:r>
          </a:p>
          <a:p>
            <a:pPr algn="ctr">
              <a:tabLst>
                <a:tab pos="457200" algn="l"/>
              </a:tabLst>
            </a:pPr>
            <a:r>
              <a:rPr lang="ru-RU" sz="3200"/>
              <a:t>это может быть: </a:t>
            </a:r>
          </a:p>
          <a:p>
            <a:pPr algn="ctr">
              <a:tabLst>
                <a:tab pos="457200" algn="l"/>
              </a:tabLst>
            </a:pPr>
            <a:r>
              <a:rPr lang="ru-RU" sz="3200">
                <a:solidFill>
                  <a:srgbClr val="FF0000"/>
                </a:solidFill>
              </a:rPr>
              <a:t>- отсутствие речи</a:t>
            </a:r>
            <a:r>
              <a:rPr lang="ru-RU" sz="3200">
                <a:solidFill>
                  <a:srgbClr val="0000CC"/>
                </a:solidFill>
              </a:rPr>
              <a:t> </a:t>
            </a:r>
          </a:p>
          <a:p>
            <a:pPr algn="ctr">
              <a:tabLst>
                <a:tab pos="457200" algn="l"/>
              </a:tabLst>
            </a:pPr>
            <a:r>
              <a:rPr lang="ru-RU" sz="3200">
                <a:solidFill>
                  <a:srgbClr val="FF6600"/>
                </a:solidFill>
              </a:rPr>
              <a:t>- лепетная речь</a:t>
            </a:r>
          </a:p>
          <a:p>
            <a:pPr algn="ctr">
              <a:tabLst>
                <a:tab pos="457200" algn="l"/>
              </a:tabLst>
            </a:pPr>
            <a:r>
              <a:rPr lang="ru-RU" sz="3200">
                <a:solidFill>
                  <a:schemeClr val="hlink"/>
                </a:solidFill>
              </a:rPr>
              <a:t>- </a:t>
            </a:r>
            <a:r>
              <a:rPr lang="ru-RU" sz="3200">
                <a:solidFill>
                  <a:srgbClr val="006600"/>
                </a:solidFill>
              </a:rPr>
              <a:t>развернутая речь с элементами фонетико-фонематического </a:t>
            </a:r>
          </a:p>
          <a:p>
            <a:pPr algn="ctr">
              <a:tabLst>
                <a:tab pos="457200" algn="l"/>
              </a:tabLst>
            </a:pPr>
            <a:r>
              <a:rPr lang="ru-RU" sz="3200">
                <a:solidFill>
                  <a:srgbClr val="006600"/>
                </a:solidFill>
              </a:rPr>
              <a:t>или лексико-грамматического недоразвития.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008062"/>
          </a:xfrm>
        </p:spPr>
        <p:txBody>
          <a:bodyPr/>
          <a:lstStyle/>
          <a:p>
            <a:r>
              <a:rPr lang="ru-RU" sz="4000" b="1" i="1">
                <a:solidFill>
                  <a:srgbClr val="0000CC"/>
                </a:solidFill>
              </a:rPr>
              <a:t>По степени тяжести </a:t>
            </a:r>
            <a:br>
              <a:rPr lang="ru-RU" sz="4000" b="1" i="1">
                <a:solidFill>
                  <a:srgbClr val="0000CC"/>
                </a:solidFill>
              </a:rPr>
            </a:br>
            <a:r>
              <a:rPr lang="ru-RU" sz="4000" b="1" i="1">
                <a:solidFill>
                  <a:srgbClr val="0000CC"/>
                </a:solidFill>
              </a:rPr>
              <a:t>проявления дефекта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042988" y="2205038"/>
            <a:ext cx="7200900" cy="392112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/>
              <a:t>   условно выделяют </a:t>
            </a:r>
          </a:p>
          <a:p>
            <a:pPr algn="ctr">
              <a:buFontTx/>
              <a:buNone/>
            </a:pPr>
            <a:r>
              <a:rPr lang="ru-RU" b="1"/>
              <a:t>четыре уровня</a:t>
            </a:r>
            <a:r>
              <a:rPr lang="ru-RU"/>
              <a:t> общего недоразвития речи. </a:t>
            </a:r>
          </a:p>
          <a:p>
            <a:pPr algn="ctr">
              <a:buFontTx/>
              <a:buNone/>
            </a:pPr>
            <a:r>
              <a:rPr lang="ru-RU"/>
              <a:t>Первые три уровня выделены и подробно описаны Р.Е.Левиной </a:t>
            </a:r>
          </a:p>
          <a:p>
            <a:pPr algn="ctr">
              <a:buFontTx/>
              <a:buNone/>
            </a:pPr>
            <a:r>
              <a:rPr lang="ru-RU"/>
              <a:t>Четвертый уровень представлен в работах Т. Б. Филичевой.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i="1">
                <a:solidFill>
                  <a:srgbClr val="FF0000"/>
                </a:solidFill>
              </a:rPr>
              <a:t>И так запомни</a:t>
            </a:r>
            <a:r>
              <a:rPr lang="en-US" sz="4000" b="1" i="1">
                <a:solidFill>
                  <a:srgbClr val="FF0000"/>
                </a:solidFill>
              </a:rPr>
              <a:t>!</a:t>
            </a:r>
            <a:endParaRPr lang="ru-RU" sz="4000" b="1" i="1">
              <a:solidFill>
                <a:srgbClr val="FF0000"/>
              </a:solidFill>
            </a:endParaRP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Общее недоразвитие речи первого уровня (ОНР – </a:t>
            </a:r>
            <a:r>
              <a:rPr lang="en-US"/>
              <a:t>I </a:t>
            </a:r>
            <a:r>
              <a:rPr lang="ru-RU"/>
              <a:t>уровня)</a:t>
            </a:r>
          </a:p>
          <a:p>
            <a:r>
              <a:rPr lang="ru-RU"/>
              <a:t>Общее недоразвитие речи второго уровня (ОНР – </a:t>
            </a:r>
            <a:r>
              <a:rPr lang="en-US"/>
              <a:t>I I </a:t>
            </a:r>
            <a:r>
              <a:rPr lang="ru-RU"/>
              <a:t>уровня)</a:t>
            </a:r>
          </a:p>
          <a:p>
            <a:r>
              <a:rPr lang="ru-RU"/>
              <a:t>Общее недоразвитие речи третьего уровня (ОНР – </a:t>
            </a:r>
            <a:r>
              <a:rPr lang="en-US"/>
              <a:t>III </a:t>
            </a:r>
            <a:r>
              <a:rPr lang="ru-RU"/>
              <a:t>уровня) </a:t>
            </a:r>
          </a:p>
          <a:p>
            <a:r>
              <a:rPr lang="ru-RU"/>
              <a:t>Общее недоразвитие речи четвертого уровня (ОНР – </a:t>
            </a:r>
            <a:r>
              <a:rPr lang="en-US"/>
              <a:t>IV </a:t>
            </a:r>
            <a:r>
              <a:rPr lang="ru-RU"/>
              <a:t>уровня)</a:t>
            </a:r>
          </a:p>
          <a:p>
            <a:endParaRPr lang="ru-RU"/>
          </a:p>
          <a:p>
            <a:endParaRPr lang="ru-RU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042988" y="3357563"/>
            <a:ext cx="144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2291" name="WordArt 3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1020763" y="1684338"/>
            <a:ext cx="7102475" cy="3328987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Arial"/>
              </a:rPr>
              <a:t>Причины общего недоразвития речи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3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Frame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3322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3419475" y="1412875"/>
            <a:ext cx="4892675" cy="4857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 i="1"/>
              <a:t>инфекции или интоксикации матери</a:t>
            </a:r>
            <a:r>
              <a:rPr lang="ru-RU" sz="2400"/>
              <a:t> во время беременности, токсикозы, родовая травма, асфиксия, несовместимость крови матери и плода по резус-фактору или групповой принадлежности крови, заболевания центральной нервной системы (нейроинфекции) и травмы мозга в первые годы жизни ребенка.</a:t>
            </a:r>
          </a:p>
        </p:txBody>
      </p:sp>
      <p:pic>
        <p:nvPicPr>
          <p:cNvPr id="13320" name="Picture 8" descr="image040"/>
          <p:cNvPicPr>
            <a:picLocks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900113" y="549275"/>
            <a:ext cx="2808287" cy="1963738"/>
          </a:xfrm>
          <a:noFill/>
          <a:ln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759</Words>
  <Application>Microsoft Office PowerPoint</Application>
  <PresentationFormat>Экран (4:3)</PresentationFormat>
  <Paragraphs>64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5" baseType="lpstr">
      <vt:lpstr>Arial</vt:lpstr>
      <vt:lpstr>Оформление по умолчанию</vt:lpstr>
      <vt:lpstr>Слайд 1</vt:lpstr>
      <vt:lpstr>Слова, слова, слова…</vt:lpstr>
      <vt:lpstr>Под общим недоразвитием речи</vt:lpstr>
      <vt:lpstr> У детей отмечаются:</vt:lpstr>
      <vt:lpstr>Слайд 5</vt:lpstr>
      <vt:lpstr>По степени тяжести  проявления дефекта</vt:lpstr>
      <vt:lpstr>И так запомни!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Apartment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revaz</cp:lastModifiedBy>
  <cp:revision>4</cp:revision>
  <dcterms:created xsi:type="dcterms:W3CDTF">2008-01-15T17:51:51Z</dcterms:created>
  <dcterms:modified xsi:type="dcterms:W3CDTF">2013-02-28T13:28:36Z</dcterms:modified>
</cp:coreProperties>
</file>