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9" r:id="rId5"/>
    <p:sldId id="260" r:id="rId6"/>
    <p:sldId id="261" r:id="rId7"/>
    <p:sldId id="263" r:id="rId8"/>
    <p:sldId id="274" r:id="rId9"/>
    <p:sldId id="264" r:id="rId10"/>
    <p:sldId id="278" r:id="rId11"/>
    <p:sldId id="265" r:id="rId12"/>
    <p:sldId id="266" r:id="rId13"/>
    <p:sldId id="275" r:id="rId14"/>
    <p:sldId id="258" r:id="rId15"/>
    <p:sldId id="268" r:id="rId16"/>
    <p:sldId id="277" r:id="rId17"/>
    <p:sldId id="269" r:id="rId18"/>
    <p:sldId id="276" r:id="rId19"/>
    <p:sldId id="270" r:id="rId20"/>
    <p:sldId id="271" r:id="rId21"/>
    <p:sldId id="272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9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20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6;&#1072;&#1073;&#1086;&#1090;&#1072;%20&#1056;&#1077;&#1074;&#1072;&#1079;&#1086;&#1074;&#1086;&#1081;\&#1092;&#1077;&#1089;&#1090;&#1080;&#1074;&#1072;&#1083;&#1100;\2013\2280\630135\&#1055;&#1088;&#1077;&#1079;&#1077;&#1085;&#1090;&#1072;&#1094;&#1080;&#1103;\&#1055;&#1088;&#1080;&#1083;&#1086;&#1078;&#1077;&#1085;&#1080;&#1077;%202.mp3" TargetMode="Externa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928934"/>
            <a:ext cx="7772400" cy="250033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Гражданской обороне России </a:t>
            </a:r>
            <a:b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80</a:t>
            </a:r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лет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 descr="C:\Documents and Settings\Оксана\Мои документы\ОКСАНА 2012-13\Воспит работа 2012-13 4 кл\МЧС\znak_80_go_28052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0892" y="214290"/>
            <a:ext cx="1785950" cy="1885755"/>
          </a:xfrm>
          <a:prstGeom prst="rect">
            <a:avLst/>
          </a:prstGeom>
          <a:noFill/>
        </p:spPr>
      </p:pic>
      <p:pic>
        <p:nvPicPr>
          <p:cNvPr id="2053" name="Picture 5" descr="C:\Documents and Settings\Оксана\Мои документы\ОКСАНА 2012-13\Воспит работа 2012-13 4 кл\МЧС\логотип 2012 - год гр об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6572296" cy="180034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5000660" cy="242889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 нашей школе существует </a:t>
            </a:r>
            <a:r>
              <a:rPr lang="ru-RU" sz="2400" b="1" dirty="0" smtClean="0">
                <a:solidFill>
                  <a:srgbClr val="FF0000"/>
                </a:solidFill>
              </a:rPr>
              <a:t>штаб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Гражданской обороны</a:t>
            </a:r>
            <a:r>
              <a:rPr lang="ru-RU" sz="2400" dirty="0" smtClean="0"/>
              <a:t>, который обеспечивает  </a:t>
            </a:r>
            <a:r>
              <a:rPr lang="ru-RU" sz="2400" b="1" dirty="0" smtClean="0">
                <a:solidFill>
                  <a:srgbClr val="FF0000"/>
                </a:solidFill>
              </a:rPr>
              <a:t>обучение</a:t>
            </a:r>
            <a:r>
              <a:rPr lang="ru-RU" sz="2400" dirty="0" smtClean="0"/>
              <a:t>, </a:t>
            </a:r>
            <a:r>
              <a:rPr lang="ru-RU" sz="2400" b="1" dirty="0" smtClean="0">
                <a:solidFill>
                  <a:srgbClr val="FF0000"/>
                </a:solidFill>
              </a:rPr>
              <a:t>защиту</a:t>
            </a:r>
            <a:r>
              <a:rPr lang="ru-RU" sz="2400" dirty="0" smtClean="0"/>
              <a:t> и </a:t>
            </a:r>
            <a:r>
              <a:rPr lang="ru-RU" sz="2400" b="1" dirty="0" smtClean="0">
                <a:solidFill>
                  <a:srgbClr val="FF0000"/>
                </a:solidFill>
              </a:rPr>
              <a:t>оповещение  </a:t>
            </a:r>
            <a:r>
              <a:rPr lang="ru-RU" sz="2400" b="1" dirty="0" smtClean="0">
                <a:solidFill>
                  <a:srgbClr val="0070C0"/>
                </a:solidFill>
              </a:rPr>
              <a:t>учащихся и работников </a:t>
            </a:r>
            <a:r>
              <a:rPr lang="ru-RU" sz="2400" b="1" dirty="0" smtClean="0"/>
              <a:t>школы при возникновении чрезвычайных ситуаций</a:t>
            </a:r>
            <a:endParaRPr lang="ru-RU" sz="2400" b="1" dirty="0"/>
          </a:p>
        </p:txBody>
      </p:sp>
      <p:pic>
        <p:nvPicPr>
          <p:cNvPr id="1030" name="Picture 6" descr="C:\Documents and Settings\Оксана\Мои документы\ОКСАНА 2012-13\Воспит работа 2012-13 4 кл\МЧС\эмблема МЧС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44" y="2714620"/>
            <a:ext cx="1428760" cy="1423201"/>
          </a:xfrm>
          <a:prstGeom prst="rect">
            <a:avLst/>
          </a:prstGeom>
          <a:noFill/>
        </p:spPr>
      </p:pic>
      <p:pic>
        <p:nvPicPr>
          <p:cNvPr id="7" name="Picture 4" descr="C:\Documents and Settings\Михеева\Рабочий стол\ОБЖ фото\2005_06_14\IMG_58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857628"/>
            <a:ext cx="3524245" cy="2643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2" descr="C:\Documents and Settings\Михеева\Рабочий стол\ОБЖ фото\2005_06_14\IMG_583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3786190"/>
            <a:ext cx="3441626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2" descr="C:\Documents and Settings\Михеева\Рабочий стол\кабинет ОБЖ\IMG_6149.JPG"/>
          <p:cNvPicPr>
            <a:picLocks noChangeAspect="1" noChangeArrowheads="1"/>
          </p:cNvPicPr>
          <p:nvPr/>
        </p:nvPicPr>
        <p:blipFill>
          <a:blip r:embed="rId5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5214942" y="571480"/>
            <a:ext cx="3649277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5143536" cy="20002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Учащиеся </a:t>
            </a:r>
            <a:r>
              <a:rPr lang="ru-RU" sz="2400" b="1" dirty="0" smtClean="0"/>
              <a:t>нашей школы защищают проекты на Областной Научно-практической конференции в области пожарной безопасности</a:t>
            </a:r>
            <a:br>
              <a:rPr lang="ru-RU" sz="2400" b="1" dirty="0" smtClean="0"/>
            </a:br>
            <a:r>
              <a:rPr lang="ru-RU" sz="2400" b="1" dirty="0" smtClean="0"/>
              <a:t> (1 и 2 места)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b="1" dirty="0" smtClean="0"/>
              <a:t>(г. Екатеринбург)</a:t>
            </a:r>
            <a:endParaRPr lang="ru-RU" sz="2400" b="1" dirty="0"/>
          </a:p>
        </p:txBody>
      </p:sp>
      <p:pic>
        <p:nvPicPr>
          <p:cNvPr id="1030" name="Picture 6" descr="C:\Documents and Settings\Оксана\Мои документы\ОКСАНА 2012-13\Воспит работа 2012-13 4 кл\МЧС\эмблема МЧС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40" y="2428868"/>
            <a:ext cx="1428760" cy="1423201"/>
          </a:xfrm>
          <a:prstGeom prst="rect">
            <a:avLst/>
          </a:prstGeom>
          <a:noFill/>
        </p:spPr>
      </p:pic>
      <p:pic>
        <p:nvPicPr>
          <p:cNvPr id="11" name="Picture 3" descr="G:\пожары Рогалева\IMG_02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3357562"/>
            <a:ext cx="2652120" cy="321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Оксана\Мои документы\ОКСАНА 2012-13\Воспит работа 2012-13 4 кл\ГО\михеевой ППБ\проект по ППБ фото\IMG_026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500042"/>
            <a:ext cx="3357586" cy="2518097"/>
          </a:xfrm>
          <a:prstGeom prst="rect">
            <a:avLst/>
          </a:prstGeom>
          <a:noFill/>
        </p:spPr>
      </p:pic>
      <p:pic>
        <p:nvPicPr>
          <p:cNvPr id="3075" name="Picture 3" descr="C:\Documents and Settings\Оксана\Мои документы\ОКСАНА 2012-13\Воспит работа 2012-13 4 кл\ГО\михеевой ППБ\проект по ППБ фото\IMG_027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4143380"/>
            <a:ext cx="3160255" cy="23701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lum contrast="20000"/>
          </a:blip>
          <a:srcRect/>
          <a:stretch>
            <a:fillRect/>
          </a:stretch>
        </p:blipFill>
        <p:spPr bwMode="auto">
          <a:xfrm>
            <a:off x="7286645" y="2462910"/>
            <a:ext cx="1357322" cy="192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285720" y="2071678"/>
            <a:ext cx="1548139" cy="218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lum bright="-6000" contrast="20000"/>
          </a:blip>
          <a:srcRect/>
          <a:stretch>
            <a:fillRect/>
          </a:stretch>
        </p:blipFill>
        <p:spPr bwMode="auto">
          <a:xfrm>
            <a:off x="5857884" y="4714884"/>
            <a:ext cx="1262410" cy="17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email">
            <a:lum bright="-12000" contrast="20000"/>
          </a:blip>
          <a:srcRect/>
          <a:stretch>
            <a:fillRect/>
          </a:stretch>
        </p:blipFill>
        <p:spPr bwMode="auto">
          <a:xfrm>
            <a:off x="3500430" y="4572008"/>
            <a:ext cx="1143008" cy="1624854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chemeClr val="accent1">
                <a:tint val="45000"/>
                <a:satMod val="400000"/>
              </a:schemeClr>
            </a:duotone>
            <a:lum contrast="20000"/>
          </a:blip>
          <a:srcRect/>
          <a:stretch>
            <a:fillRect/>
          </a:stretch>
        </p:blipFill>
        <p:spPr bwMode="auto">
          <a:xfrm>
            <a:off x="4572000" y="5000636"/>
            <a:ext cx="116592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lum contrast="20000"/>
          </a:blip>
          <a:srcRect/>
          <a:stretch>
            <a:fillRect/>
          </a:stretch>
        </p:blipFill>
        <p:spPr bwMode="auto">
          <a:xfrm>
            <a:off x="1928794" y="4714884"/>
            <a:ext cx="1363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8" cstate="email">
            <a:lum contrast="20000"/>
          </a:blip>
          <a:srcRect/>
          <a:stretch>
            <a:fillRect/>
          </a:stretch>
        </p:blipFill>
        <p:spPr bwMode="auto">
          <a:xfrm>
            <a:off x="2000232" y="2214554"/>
            <a:ext cx="1469734" cy="206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58082" y="4572008"/>
            <a:ext cx="147446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10" cstate="email">
            <a:lum bright="-6000" contrast="10000"/>
          </a:blip>
          <a:srcRect/>
          <a:stretch>
            <a:fillRect/>
          </a:stretch>
        </p:blipFill>
        <p:spPr bwMode="auto">
          <a:xfrm>
            <a:off x="285720" y="4429132"/>
            <a:ext cx="1500198" cy="215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1" cstate="email">
            <a:lum bright="-6000" contrast="10000"/>
          </a:blip>
          <a:srcRect/>
          <a:stretch>
            <a:fillRect/>
          </a:stretch>
        </p:blipFill>
        <p:spPr bwMode="auto">
          <a:xfrm>
            <a:off x="5643570" y="2500306"/>
            <a:ext cx="1405748" cy="195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5143536" cy="164307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Участие </a:t>
            </a:r>
            <a:r>
              <a:rPr lang="ru-RU" sz="2400" b="1" dirty="0" smtClean="0"/>
              <a:t>школьного военно-патриотического </a:t>
            </a:r>
            <a:r>
              <a:rPr lang="ru-RU" sz="2400" b="1" dirty="0" smtClean="0">
                <a:solidFill>
                  <a:srgbClr val="0070C0"/>
                </a:solidFill>
              </a:rPr>
              <a:t>отряда  «Виктория» </a:t>
            </a:r>
            <a:r>
              <a:rPr lang="ru-RU" sz="2400" b="1" dirty="0" smtClean="0"/>
              <a:t>в различных соревнованиях отмечены </a:t>
            </a:r>
            <a:r>
              <a:rPr lang="ru-RU" sz="2400" b="1" dirty="0" smtClean="0">
                <a:solidFill>
                  <a:srgbClr val="0070C0"/>
                </a:solidFill>
              </a:rPr>
              <a:t>призовыми дипломами и грамотами </a:t>
            </a:r>
            <a:r>
              <a:rPr lang="ru-RU" sz="2400" b="1" dirty="0" smtClean="0"/>
              <a:t>различного уровня</a:t>
            </a:r>
            <a:endParaRPr lang="ru-RU" sz="2400" b="1" dirty="0"/>
          </a:p>
        </p:txBody>
      </p:sp>
      <p:pic>
        <p:nvPicPr>
          <p:cNvPr id="17" name="Picture 6" descr="C:\Documents and Settings\Оксана\Мои документы\ОКСАНА 2012-13\Воспит работа 2012-13 4 кл\МЧС\эмблема МЧС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785624" y="2643182"/>
            <a:ext cx="1572194" cy="1566077"/>
          </a:xfrm>
          <a:prstGeom prst="rect">
            <a:avLst/>
          </a:prstGeom>
          <a:noFill/>
        </p:spPr>
      </p:pic>
      <p:pic>
        <p:nvPicPr>
          <p:cNvPr id="14" name="Picture 2" descr="C:\Documents and Settings\Михеева\Мои документы\Мои рисунки\Вся Виктория\2005_07_27\2007_04_26\IMG_40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3" cstate="email">
            <a:lum contrast="30000"/>
          </a:blip>
          <a:srcRect/>
          <a:stretch>
            <a:fillRect/>
          </a:stretch>
        </p:blipFill>
        <p:spPr bwMode="auto">
          <a:xfrm>
            <a:off x="5715008" y="214289"/>
            <a:ext cx="3214710" cy="2119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5143536" cy="200026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Деятельность школьного кружка </a:t>
            </a:r>
            <a:r>
              <a:rPr lang="ru-RU" sz="2400" b="1" dirty="0" smtClean="0">
                <a:solidFill>
                  <a:srgbClr val="0070C0"/>
                </a:solidFill>
              </a:rPr>
              <a:t>«Юный спасатель» </a:t>
            </a:r>
            <a:r>
              <a:rPr lang="ru-RU" sz="2400" b="1" dirty="0" smtClean="0"/>
              <a:t>направлена на развитие у учащихся умений  самозащиты и оказания помощи пострадавшим при чрезвычайных ситуациях.</a:t>
            </a:r>
            <a:endParaRPr lang="ru-RU" sz="2400" b="1" dirty="0"/>
          </a:p>
        </p:txBody>
      </p:sp>
      <p:pic>
        <p:nvPicPr>
          <p:cNvPr id="17" name="Picture 6" descr="C:\Documents and Settings\Оксана\Мои документы\ОКСАНА 2012-13\Воспит работа 2012-13 4 кл\МЧС\эмблема МЧС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5624" y="2643182"/>
            <a:ext cx="1572194" cy="1566077"/>
          </a:xfrm>
          <a:prstGeom prst="rect">
            <a:avLst/>
          </a:prstGeom>
          <a:noFill/>
        </p:spPr>
      </p:pic>
      <p:pic>
        <p:nvPicPr>
          <p:cNvPr id="3075" name="Picture 3" descr="F:\ОКСАНА 2012-13\Воспит работа 2012-13 4 кл\юный спасатель фото\соревнования 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2500306"/>
            <a:ext cx="2786082" cy="1928902"/>
          </a:xfrm>
          <a:prstGeom prst="rect">
            <a:avLst/>
          </a:prstGeom>
          <a:noFill/>
        </p:spPr>
      </p:pic>
      <p:pic>
        <p:nvPicPr>
          <p:cNvPr id="3076" name="Picture 4" descr="F:\ОКСАНА 2012-13\Воспит работа 2012-13 4 кл\юный спасатель фото\школа безопасности 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428868"/>
            <a:ext cx="2762269" cy="2071702"/>
          </a:xfrm>
          <a:prstGeom prst="rect">
            <a:avLst/>
          </a:prstGeom>
          <a:noFill/>
        </p:spPr>
      </p:pic>
      <p:pic>
        <p:nvPicPr>
          <p:cNvPr id="3077" name="Picture 5" descr="F:\ОКСАНА 2012-13\Воспит работа 2012-13 4 кл\юный спасатель фото\PICT001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3636" y="285728"/>
            <a:ext cx="2781168" cy="2085876"/>
          </a:xfrm>
          <a:prstGeom prst="rect">
            <a:avLst/>
          </a:prstGeom>
          <a:noFill/>
        </p:spPr>
      </p:pic>
      <p:pic>
        <p:nvPicPr>
          <p:cNvPr id="20" name="Picture 2" descr="F:\ОКСАНА 2012-13\Воспит работа 2012-13 4 кл\юный спасатель фото\школа безопасности 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4677" y="4572008"/>
            <a:ext cx="2741621" cy="2000264"/>
          </a:xfrm>
          <a:prstGeom prst="rect">
            <a:avLst/>
          </a:prstGeom>
          <a:noFill/>
        </p:spPr>
      </p:pic>
      <p:pic>
        <p:nvPicPr>
          <p:cNvPr id="3079" name="Picture 7" descr="F:\ОКСАНА 2012-13\Воспит работа 2012-13 4 кл\юный спасатель фото\спасатель 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20" y="4643446"/>
            <a:ext cx="2762237" cy="1964521"/>
          </a:xfrm>
          <a:prstGeom prst="rect">
            <a:avLst/>
          </a:prstGeom>
          <a:noFill/>
        </p:spPr>
      </p:pic>
      <p:pic>
        <p:nvPicPr>
          <p:cNvPr id="3080" name="Picture 8" descr="F:\ОКСАНА 2012-13\Воспит работа 2012-13 4 кл\юный спасатель фото\соревнования 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43636" y="4572008"/>
            <a:ext cx="2770222" cy="197057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5143536" cy="20002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Выпускники </a:t>
            </a:r>
            <a:r>
              <a:rPr lang="ru-RU" sz="2400" b="1" dirty="0" smtClean="0"/>
              <a:t>нашей школы являются курсантами Уральского института Государственной противопожарной службы МЧС России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b="1" dirty="0" smtClean="0"/>
              <a:t>(г. Екатеринбург)</a:t>
            </a:r>
            <a:endParaRPr lang="ru-RU" sz="2400" b="1" dirty="0"/>
          </a:p>
        </p:txBody>
      </p:sp>
      <p:pic>
        <p:nvPicPr>
          <p:cNvPr id="1027" name="Picture 3" descr="C:\Documents and Settings\Оксана\Мои документы\ОКСАНА 2012-13\Воспит работа 2012-13 4 кл\ГО\михеевой ППБ\Фото1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68" y="4071942"/>
            <a:ext cx="3143272" cy="2482471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857752" y="2786058"/>
            <a:ext cx="1857388" cy="1857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Рогалева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Анастасия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71472" y="2714620"/>
            <a:ext cx="1714512" cy="1357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Бочкарёв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Дмитрий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C:\Documents and Settings\Оксана\Рабочий стол\Настя\x_b051f45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285728"/>
            <a:ext cx="3286148" cy="2464612"/>
          </a:xfrm>
          <a:prstGeom prst="rect">
            <a:avLst/>
          </a:prstGeom>
          <a:noFill/>
        </p:spPr>
      </p:pic>
      <p:pic>
        <p:nvPicPr>
          <p:cNvPr id="1029" name="Picture 5" descr="C:\Documents and Settings\Оксана\Рабочий стол\Настя\x_e0e891b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6929454" y="3286124"/>
            <a:ext cx="1857388" cy="3233740"/>
          </a:xfrm>
          <a:prstGeom prst="rect">
            <a:avLst/>
          </a:prstGeom>
          <a:noFill/>
        </p:spPr>
      </p:pic>
      <p:pic>
        <p:nvPicPr>
          <p:cNvPr id="1030" name="Picture 6" descr="C:\Documents and Settings\Оксана\Мои документы\ОКСАНА 2012-13\Воспит работа 2012-13 4 кл\МЧС\эмблема МЧС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28926" y="2285992"/>
            <a:ext cx="1428760" cy="1423201"/>
          </a:xfrm>
          <a:prstGeom prst="rect">
            <a:avLst/>
          </a:prstGeom>
          <a:noFill/>
        </p:spPr>
      </p:pic>
      <p:pic>
        <p:nvPicPr>
          <p:cNvPr id="2050" name="Picture 2" descr="C:\Documents and Settings\Оксана\Мои документы\ОКСАНА 2012-13\Воспит работа 2012-13 4 кл\ГО\фото Бочкарёва Димы  и Рогалевой  насти ГО и ЧС\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4071942"/>
            <a:ext cx="3286148" cy="245192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4 октября – День Гражданской обороны России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C:\Documents and Settings\Оксана\Мои документы\ОКСАНА 2012-13\Воспит работа 2012-13 4 кл\МЧС\znak_80_go_28052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03352"/>
            <a:ext cx="1214446" cy="128231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1643050"/>
            <a:ext cx="2928958" cy="219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4000504"/>
            <a:ext cx="3571900" cy="246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285720" y="1571612"/>
            <a:ext cx="4500594" cy="4572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Одними из задач гражданской обороны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являются: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Обучение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населения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способам защиты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 опасностей, возникающих в результате чрезвычайных ситуаций. 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Оповещение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населения об опасности.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4 октября – День Гражданской обороны России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C:\Documents and Settings\Оксана\Мои документы\ОКСАНА 2012-13\Воспит работа 2012-13 4 кл\МЧС\znak_80_go_28052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03352"/>
            <a:ext cx="1214446" cy="128231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357950" y="4500570"/>
            <a:ext cx="2428892" cy="186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3071802" y="1571612"/>
            <a:ext cx="5929354" cy="4929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Сигналы оповещения ГО</a:t>
            </a:r>
          </a:p>
          <a:p>
            <a:pPr marL="34290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(в военное время) 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Сигнал  «Воздушная опасность»</a:t>
            </a:r>
          </a:p>
          <a:p>
            <a:pPr marL="342900">
              <a:spcBef>
                <a:spcPct val="20000"/>
              </a:spcBef>
              <a:defRPr/>
            </a:pPr>
            <a:r>
              <a:rPr lang="ru-RU" sz="2400" b="1" dirty="0" smtClean="0"/>
              <a:t>Сигнал «Отбой воздушной опасности»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Сигнал «Угроза химическая заражения»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Сигнал «Угроза радиоактивного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заражения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571612"/>
            <a:ext cx="3143272" cy="492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4 октября – День Гражданской обороны России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C:\Documents and Settings\Оксана\Мои документы\ОКСАНА 2012-13\Воспит работа 2012-13 4 кл\МЧС\znak_80_go_280520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03352"/>
            <a:ext cx="1214446" cy="128231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7358082" y="928670"/>
            <a:ext cx="1421617" cy="109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214282" y="1357298"/>
            <a:ext cx="8286808" cy="5214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 должен знать каждый!  </a:t>
            </a:r>
          </a:p>
          <a:p>
            <a:pPr marL="34290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  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Сигналы гражданской обороны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(в мирное время)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Единый предупредительный сигнал – </a:t>
            </a:r>
          </a:p>
          <a:p>
            <a:pPr marL="8572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/>
              <a:t>                          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м а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е     в с е м!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>
              <a:spcBef>
                <a:spcPct val="20000"/>
              </a:spcBef>
              <a:defRPr/>
            </a:pPr>
            <a:r>
              <a:rPr lang="ru-RU" sz="2400" b="1" dirty="0" smtClean="0"/>
              <a:t>2. Способ передачи – </a:t>
            </a:r>
            <a:r>
              <a:rPr lang="ru-RU" sz="2800" b="1" dirty="0" smtClean="0">
                <a:solidFill>
                  <a:srgbClr val="0070C0"/>
                </a:solidFill>
              </a:rPr>
              <a:t>сиренами, производственными и транспортными гудками</a:t>
            </a:r>
          </a:p>
          <a:p>
            <a:pPr marL="342900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3. Действия по сигналу -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включить радио,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телеприёмник для прослушивания экстренного сообщения.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Приложение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358214" y="21431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01122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4 октября – День Гражданской обороны России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C:\Documents and Settings\Оксана\Мои документы\ОКСАНА 2012-13\Воспит работа 2012-13 4 кл\МЧС\znak_80_go_28052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03352"/>
            <a:ext cx="1214446" cy="1282313"/>
          </a:xfrm>
          <a:prstGeom prst="rect">
            <a:avLst/>
          </a:prstGeom>
          <a:noFill/>
        </p:spPr>
      </p:pic>
      <p:sp>
        <p:nvSpPr>
          <p:cNvPr id="9" name="Овальная выноска 8"/>
          <p:cNvSpPr/>
          <p:nvPr/>
        </p:nvSpPr>
        <p:spPr>
          <a:xfrm>
            <a:off x="214282" y="1357298"/>
            <a:ext cx="8072494" cy="2357454"/>
          </a:xfrm>
          <a:prstGeom prst="wedgeEllipseCallout">
            <a:avLst>
              <a:gd name="adj1" fmla="val 46417"/>
              <a:gd name="adj2" fmla="val 75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«Внимание! Говорит штаб гражданской обороны города. Граждане! Произошла авария на комбинате с выбросом сильнодействующего ядовитого вещества - аммиака. ……»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4071942"/>
            <a:ext cx="6786610" cy="250033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800" b="1" dirty="0" smtClean="0">
                <a:solidFill>
                  <a:srgbClr val="FF0000"/>
                </a:solidFill>
              </a:rPr>
              <a:t>Действия населения: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u="sng" dirty="0" smtClean="0">
                <a:solidFill>
                  <a:srgbClr val="0070C0"/>
                </a:solidFill>
              </a:rPr>
              <a:t>Надеть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противогазы или </a:t>
            </a:r>
            <a:r>
              <a:rPr lang="ru-RU" sz="2400" b="1" dirty="0" smtClean="0">
                <a:solidFill>
                  <a:srgbClr val="0070C0"/>
                </a:solidFill>
              </a:rPr>
              <a:t>ватно-марлевые повязки.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u="sng" dirty="0" smtClean="0">
                <a:solidFill>
                  <a:srgbClr val="0070C0"/>
                </a:solidFill>
              </a:rPr>
              <a:t>Взять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документы.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u="sng" dirty="0" smtClean="0">
                <a:solidFill>
                  <a:srgbClr val="0070C0"/>
                </a:solidFill>
              </a:rPr>
              <a:t>Выйти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из зоны заражения.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u="sng" dirty="0" smtClean="0">
                <a:solidFill>
                  <a:srgbClr val="0070C0"/>
                </a:solidFill>
              </a:rPr>
              <a:t>Следовать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в безопасное место - убежище.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7143768" y="4429132"/>
            <a:ext cx="18573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4 октября – День Гражданской обороны России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C:\Documents and Settings\Оксана\Мои документы\ОКСАНА 2012-13\Воспит работа 2012-13 4 кл\МЧС\znak_80_go_28052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03352"/>
            <a:ext cx="1214446" cy="1282313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428596" y="1714488"/>
            <a:ext cx="4429156" cy="2071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Эвакуация детей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ватно-марлевых повязках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1571612"/>
            <a:ext cx="323852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4214818"/>
            <a:ext cx="3499450" cy="237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7818" y="4643446"/>
            <a:ext cx="3466727" cy="199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86116" y="2923782"/>
            <a:ext cx="2357454" cy="162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4 октября – День Гражданской обороны России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C:\Documents and Settings\Оксана\Мои документы\ОКСАНА 2012-13\Воспит работа 2012-13 4 кл\МЧС\znak_80_go_28052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03352"/>
            <a:ext cx="1214446" cy="128231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1357298"/>
            <a:ext cx="871543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Гражданская оборона  - </a:t>
            </a:r>
            <a:r>
              <a:rPr lang="ru-RU" dirty="0" smtClean="0"/>
              <a:t>это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система мер</a:t>
            </a:r>
            <a:r>
              <a:rPr lang="ru-RU" sz="2000" dirty="0" smtClean="0"/>
              <a:t>, направленных  </a:t>
            </a:r>
            <a:r>
              <a:rPr lang="ru-RU" sz="2000" dirty="0" smtClean="0">
                <a:solidFill>
                  <a:srgbClr val="0070C0"/>
                </a:solidFill>
              </a:rPr>
              <a:t>на подготовку </a:t>
            </a:r>
            <a:r>
              <a:rPr lang="ru-RU" dirty="0" smtClean="0"/>
              <a:t>к защите и </a:t>
            </a:r>
            <a:r>
              <a:rPr lang="ru-RU" dirty="0" smtClean="0">
                <a:solidFill>
                  <a:srgbClr val="0070C0"/>
                </a:solidFill>
              </a:rPr>
              <a:t>защиту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населения</a:t>
            </a:r>
            <a:r>
              <a:rPr lang="ru-RU" dirty="0" smtClean="0"/>
              <a:t>, материальных и культурных </a:t>
            </a:r>
            <a:r>
              <a:rPr lang="ru-RU" dirty="0" smtClean="0">
                <a:solidFill>
                  <a:srgbClr val="0070C0"/>
                </a:solidFill>
              </a:rPr>
              <a:t>ценностей </a:t>
            </a:r>
            <a:r>
              <a:rPr lang="ru-RU" dirty="0" smtClean="0"/>
              <a:t>на территории Российской Федерации </a:t>
            </a:r>
            <a:r>
              <a:rPr lang="ru-RU" dirty="0" smtClean="0">
                <a:solidFill>
                  <a:srgbClr val="0070C0"/>
                </a:solidFill>
              </a:rPr>
              <a:t>от опасностей, </a:t>
            </a:r>
            <a:r>
              <a:rPr lang="ru-RU" dirty="0" smtClean="0"/>
              <a:t>возникающих </a:t>
            </a:r>
            <a:r>
              <a:rPr lang="ru-RU" dirty="0" smtClean="0">
                <a:solidFill>
                  <a:srgbClr val="0070C0"/>
                </a:solidFill>
              </a:rPr>
              <a:t>во время военных действий.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Создана </a:t>
            </a:r>
            <a:r>
              <a:rPr lang="ru-RU" dirty="0" smtClean="0"/>
              <a:t>она была </a:t>
            </a:r>
            <a:r>
              <a:rPr lang="ru-RU" sz="2000" b="1" dirty="0" smtClean="0">
                <a:solidFill>
                  <a:srgbClr val="FF0000"/>
                </a:solidFill>
              </a:rPr>
              <a:t>4 октября 1932 года </a:t>
            </a:r>
            <a:r>
              <a:rPr lang="ru-RU" dirty="0" smtClean="0"/>
              <a:t>и называлась </a:t>
            </a:r>
            <a:r>
              <a:rPr lang="ru-RU" dirty="0" smtClean="0">
                <a:solidFill>
                  <a:srgbClr val="FF0000"/>
                </a:solidFill>
              </a:rPr>
              <a:t>общесоюзная система противопожарной обороны, </a:t>
            </a:r>
            <a:r>
              <a:rPr lang="ru-RU" dirty="0" smtClean="0"/>
              <a:t>а в </a:t>
            </a:r>
            <a:r>
              <a:rPr lang="ru-RU" dirty="0" smtClean="0">
                <a:solidFill>
                  <a:srgbClr val="0070C0"/>
                </a:solidFill>
              </a:rPr>
              <a:t>1961</a:t>
            </a:r>
            <a:r>
              <a:rPr lang="ru-RU" dirty="0" smtClean="0"/>
              <a:t> году была переименована в </a:t>
            </a:r>
            <a:r>
              <a:rPr lang="ru-RU" dirty="0" smtClean="0">
                <a:solidFill>
                  <a:srgbClr val="0070C0"/>
                </a:solidFill>
              </a:rPr>
              <a:t>гражданскую оборону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 настоящее время это отлаженная и эффективно работающая </a:t>
            </a:r>
            <a:r>
              <a:rPr lang="ru-RU" b="1" dirty="0" smtClean="0">
                <a:solidFill>
                  <a:srgbClr val="FF0000"/>
                </a:solidFill>
              </a:rPr>
              <a:t>система, </a:t>
            </a:r>
            <a:r>
              <a:rPr lang="ru-RU" dirty="0" smtClean="0"/>
              <a:t>оказывающая </a:t>
            </a:r>
            <a:r>
              <a:rPr lang="ru-RU" b="1" dirty="0" smtClean="0">
                <a:solidFill>
                  <a:srgbClr val="FF0000"/>
                </a:solidFill>
              </a:rPr>
              <a:t>экстренную помощь при </a:t>
            </a:r>
            <a:r>
              <a:rPr lang="ru-RU" b="1" dirty="0" smtClean="0">
                <a:solidFill>
                  <a:srgbClr val="0070C0"/>
                </a:solidFill>
              </a:rPr>
              <a:t>форс-мажорных ситуациях </a:t>
            </a:r>
            <a:r>
              <a:rPr lang="ru-RU" dirty="0" smtClean="0"/>
              <a:t>не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только в нашей стране, но и за рубежом. В ее состав входят </a:t>
            </a:r>
            <a:r>
              <a:rPr lang="ru-RU" b="1" dirty="0" smtClean="0"/>
              <a:t>противопожарная служба, войска гражданской обороны, авиация</a:t>
            </a:r>
            <a:r>
              <a:rPr lang="ru-RU" dirty="0" smtClean="0"/>
              <a:t>, </a:t>
            </a:r>
            <a:r>
              <a:rPr lang="ru-RU" b="1" dirty="0" smtClean="0"/>
              <a:t>поисково-спасательные подразделения</a:t>
            </a:r>
            <a:r>
              <a:rPr lang="ru-RU" dirty="0" smtClean="0"/>
              <a:t>, работающие в круглосуточном режиме реагирования на чрезвычайные происшествия. </a:t>
            </a:r>
          </a:p>
        </p:txBody>
      </p:sp>
      <p:pic>
        <p:nvPicPr>
          <p:cNvPr id="2050" name="Picture 2" descr="C:\Documents and Settings\Оксана\Мои документы\ОКСАНА 2012-13\Воспит работа 2012-13 4 кл\МЧС\самолёт МЧС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4643446"/>
            <a:ext cx="2957533" cy="1928826"/>
          </a:xfrm>
          <a:prstGeom prst="rect">
            <a:avLst/>
          </a:prstGeom>
          <a:noFill/>
        </p:spPr>
      </p:pic>
      <p:pic>
        <p:nvPicPr>
          <p:cNvPr id="2051" name="Picture 3" descr="C:\Documents and Settings\Оксана\Мои документы\ОКСАНА 2012-13\Воспит работа 2012-13 4 кл\МЧС\техника МЧС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84" y="4714884"/>
            <a:ext cx="3024090" cy="1857388"/>
          </a:xfrm>
          <a:prstGeom prst="rect">
            <a:avLst/>
          </a:prstGeom>
          <a:noFill/>
        </p:spPr>
      </p:pic>
      <p:pic>
        <p:nvPicPr>
          <p:cNvPr id="12" name="Рисунок 11" descr="/upload/Mi8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43306" y="4643446"/>
            <a:ext cx="1785950" cy="197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4 октября – День Гражданской обороны России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C:\Documents and Settings\Оксана\Мои документы\ОКСАНА 2012-13\Воспит работа 2012-13 4 кл\МЧС\znak_80_go_28052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03352"/>
            <a:ext cx="1214446" cy="1282313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 l="29191" t="4316" r="32721" b="5054"/>
          <a:stretch>
            <a:fillRect/>
          </a:stretch>
        </p:blipFill>
        <p:spPr bwMode="auto">
          <a:xfrm>
            <a:off x="4143372" y="1785926"/>
            <a:ext cx="2071702" cy="466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357158" y="1714488"/>
            <a:ext cx="3429024" cy="3143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Общевойсковой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защитный комплект (ОЗК) </a:t>
            </a:r>
            <a:r>
              <a:rPr kumimoji="0" lang="ru-RU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предназначен для защиты человека</a:t>
            </a:r>
            <a:endParaRPr kumimoji="0" lang="ru-RU" sz="3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/>
          <a:srcRect l="8399" r="10414"/>
          <a:stretch>
            <a:fillRect/>
          </a:stretch>
        </p:blipFill>
        <p:spPr bwMode="auto">
          <a:xfrm>
            <a:off x="6429388" y="1785926"/>
            <a:ext cx="2071702" cy="447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4 октября – День Гражданской обороны России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C:\Documents and Settings\Оксана\Мои документы\ОКСАНА 2012-13\Воспит работа 2012-13 4 кл\МЧС\znak_80_go_28052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03352"/>
            <a:ext cx="1214446" cy="1282313"/>
          </a:xfrm>
          <a:prstGeom prst="rect">
            <a:avLst/>
          </a:prstGeom>
          <a:noFill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214282" y="2214554"/>
            <a:ext cx="4857784" cy="435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>
              <a:spcBef>
                <a:spcPct val="20000"/>
              </a:spcBef>
              <a:defRPr/>
            </a:pPr>
            <a:r>
              <a:rPr lang="ru-RU" sz="2400" b="1" i="1" dirty="0" smtClean="0">
                <a:solidFill>
                  <a:srgbClr val="FF0000"/>
                </a:solidFill>
              </a:rPr>
              <a:t>Желаем здоровья, благополучия и безоблачного неба над головой!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marL="342900" lvl="0">
              <a:spcBef>
                <a:spcPct val="20000"/>
              </a:spcBef>
              <a:defRPr/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 marL="342900" lvl="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Вы — нам гарантия, </a:t>
            </a:r>
          </a:p>
          <a:p>
            <a:pPr marL="342900" lvl="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                      поддержка и опора,</a:t>
            </a:r>
          </a:p>
          <a:p>
            <a:pPr marL="342900" lvl="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И в вашем </a:t>
            </a:r>
          </a:p>
          <a:p>
            <a:pPr marL="342900" lvl="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                 благороднейшем труде</a:t>
            </a:r>
          </a:p>
          <a:p>
            <a:pPr marL="342900" lvl="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Пускай удача вам сопутствует везде!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2714620"/>
            <a:ext cx="372858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357158" y="1571612"/>
            <a:ext cx="8572560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Поздравляем </a:t>
            </a:r>
            <a:r>
              <a:rPr lang="ru-RU" sz="2800" b="1" i="1" dirty="0" smtClean="0">
                <a:solidFill>
                  <a:srgbClr val="0070C0"/>
                </a:solidFill>
              </a:rPr>
              <a:t>с 80-летием гражданской обороны.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58665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4 октября – День Гражданской обороны России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C:\Documents and Settings\Оксана\Мои документы\ОКСАНА 2012-13\Воспит работа 2012-13 4 кл\МЧС\znak_80_go_28052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03352"/>
            <a:ext cx="1214446" cy="1282313"/>
          </a:xfrm>
          <a:prstGeom prst="rect">
            <a:avLst/>
          </a:prstGeom>
          <a:noFill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214282" y="3429000"/>
            <a:ext cx="4857784" cy="3143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14282" y="4643446"/>
            <a:ext cx="8572560" cy="1857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Каждый из вас должен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помнить о своей безопасности,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и уметь уберечь себя и близких от беды в</a:t>
            </a: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любой жизненной  ситуации.</a:t>
            </a:r>
            <a:endParaRPr lang="ru-RU" sz="2800" b="1" i="1" dirty="0" smtClean="0"/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1428736"/>
            <a:ext cx="5357850" cy="288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4 октября – День Гражданской обороны России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41148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Гражданская оборона </a:t>
            </a:r>
            <a:r>
              <a:rPr lang="ru-RU" b="1" dirty="0" smtClean="0">
                <a:solidFill>
                  <a:srgbClr val="0070C0"/>
                </a:solidFill>
              </a:rPr>
              <a:t>(ГО) </a:t>
            </a:r>
            <a:r>
              <a:rPr lang="ru-RU" dirty="0" smtClean="0"/>
              <a:t>является одной из важнейших функций государства.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ГО</a:t>
            </a:r>
            <a:r>
              <a:rPr lang="ru-RU" dirty="0" smtClean="0"/>
              <a:t> обеспечивает </a:t>
            </a:r>
            <a:r>
              <a:rPr lang="ru-RU" b="1" dirty="0" smtClean="0">
                <a:solidFill>
                  <a:srgbClr val="FF0000"/>
                </a:solidFill>
              </a:rPr>
              <a:t>оборонное строительство </a:t>
            </a:r>
            <a:r>
              <a:rPr lang="ru-RU" dirty="0" smtClean="0"/>
              <a:t>и </a:t>
            </a:r>
            <a:r>
              <a:rPr lang="ru-RU" b="1" dirty="0" smtClean="0">
                <a:solidFill>
                  <a:srgbClr val="FF0000"/>
                </a:solidFill>
              </a:rPr>
              <a:t>безопасность населения </a:t>
            </a:r>
            <a:r>
              <a:rPr lang="ru-RU" dirty="0" smtClean="0"/>
              <a:t>страны.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1643050"/>
            <a:ext cx="3841166" cy="219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4071942"/>
            <a:ext cx="3857652" cy="238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Documents and Settings\Оксана\Мои документы\ОКСАНА 2012-13\Воспит работа 2012-13 4 кл\МЧС\znak_80_go_280520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03352"/>
            <a:ext cx="1214446" cy="1282313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4 октября – День Гражданской обороны России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714488"/>
            <a:ext cx="3429024" cy="464347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dirty="0" smtClean="0"/>
              <a:t>Первыми серьёзными испытаниями </a:t>
            </a:r>
            <a:r>
              <a:rPr lang="ru-RU" b="1" dirty="0" smtClean="0">
                <a:solidFill>
                  <a:srgbClr val="0070C0"/>
                </a:solidFill>
              </a:rPr>
              <a:t>гражданской обороны </a:t>
            </a:r>
            <a:r>
              <a:rPr lang="ru-RU" dirty="0" smtClean="0"/>
              <a:t>стала </a:t>
            </a:r>
            <a:r>
              <a:rPr lang="ru-RU" b="1" dirty="0" smtClean="0">
                <a:solidFill>
                  <a:srgbClr val="FF0000"/>
                </a:solidFill>
              </a:rPr>
              <a:t>Великая Отечественная Война.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Picture 2" descr="C:\Documents and Settings\Оксана\Мои документы\ОКСАНА 2012-13\Воспит работа 2012-13 4 кл\МЧС\znak_80_go_28052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03352"/>
            <a:ext cx="1214446" cy="1282313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4143380"/>
            <a:ext cx="3812917" cy="251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9" y="1680794"/>
            <a:ext cx="3714776" cy="2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4 октября – День Гражданской обороны России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3714776" cy="5072098"/>
          </a:xfrm>
        </p:spPr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ru-RU" dirty="0" smtClean="0"/>
              <a:t>Подразделения противовоздушной обороны во время Великой Отечественной войны </a:t>
            </a:r>
            <a:r>
              <a:rPr lang="ru-RU" b="1" dirty="0" smtClean="0">
                <a:solidFill>
                  <a:srgbClr val="0070C0"/>
                </a:solidFill>
              </a:rPr>
              <a:t>обезвредили</a:t>
            </a:r>
            <a:r>
              <a:rPr lang="ru-RU" b="1" dirty="0" smtClean="0"/>
              <a:t> </a:t>
            </a:r>
          </a:p>
          <a:p>
            <a:pPr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40 тысяч </a:t>
            </a:r>
            <a:r>
              <a:rPr lang="ru-RU" dirty="0" smtClean="0"/>
              <a:t>зажигательных </a:t>
            </a:r>
            <a:r>
              <a:rPr lang="ru-RU" b="1" dirty="0" smtClean="0">
                <a:solidFill>
                  <a:srgbClr val="0070C0"/>
                </a:solidFill>
              </a:rPr>
              <a:t>бомб</a:t>
            </a:r>
            <a:r>
              <a:rPr lang="ru-RU" dirty="0" smtClean="0"/>
              <a:t>, потушили </a:t>
            </a:r>
            <a:r>
              <a:rPr lang="ru-RU" b="1" dirty="0" smtClean="0">
                <a:solidFill>
                  <a:srgbClr val="0070C0"/>
                </a:solidFill>
              </a:rPr>
              <a:t>2700 пожаров</a:t>
            </a:r>
            <a:r>
              <a:rPr lang="ru-RU" dirty="0" smtClean="0"/>
              <a:t>, ликвидировали </a:t>
            </a:r>
          </a:p>
          <a:p>
            <a:pPr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3 тысячи крупных аварий</a:t>
            </a:r>
            <a:r>
              <a:rPr lang="ru-RU" dirty="0" smtClean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Picture 2" descr="C:\Documents and Settings\Оксана\Мои документы\ОКСАНА 2012-13\Воспит работа 2012-13 4 кл\МЧС\znak_80_go_28052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03352"/>
            <a:ext cx="1214446" cy="1282313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1571612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80" y="4000504"/>
            <a:ext cx="3270552" cy="266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4 октября – День Гражданской обороны России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3714776" cy="507209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dirty="0" smtClean="0"/>
              <a:t>В те годы впервые была организована </a:t>
            </a:r>
            <a:r>
              <a:rPr lang="ru-RU" b="1" dirty="0" smtClean="0">
                <a:solidFill>
                  <a:srgbClr val="0070C0"/>
                </a:solidFill>
              </a:rPr>
              <a:t>система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защиты населения</a:t>
            </a:r>
            <a:r>
              <a:rPr lang="ru-RU" dirty="0" smtClean="0"/>
              <a:t>, которая </a:t>
            </a:r>
            <a:r>
              <a:rPr lang="ru-RU" b="1" dirty="0" smtClean="0">
                <a:solidFill>
                  <a:srgbClr val="0070C0"/>
                </a:solidFill>
              </a:rPr>
              <a:t>сохранила жизни </a:t>
            </a:r>
            <a:r>
              <a:rPr lang="ru-RU" dirty="0" smtClean="0"/>
              <a:t>тысячам мирных граждан.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Picture 2" descr="C:\Documents and Settings\Оксана\Мои документы\ОКСАНА 2012-13\Воспит работа 2012-13 4 кл\МЧС\znak_80_go_28052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03352"/>
            <a:ext cx="1214446" cy="1282313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1428736"/>
            <a:ext cx="3500442" cy="233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4000504"/>
            <a:ext cx="3932681" cy="258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4 октября – День Гражданской обороны России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3714776" cy="507209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800" dirty="0" smtClean="0"/>
              <a:t>Сегодня войска </a:t>
            </a:r>
            <a:r>
              <a:rPr lang="ru-RU" sz="2800" b="1" dirty="0" smtClean="0">
                <a:solidFill>
                  <a:srgbClr val="0070C0"/>
                </a:solidFill>
              </a:rPr>
              <a:t>ГО</a:t>
            </a:r>
            <a:r>
              <a:rPr lang="ru-RU" sz="2800" dirty="0" smtClean="0"/>
              <a:t> входят с состав Министерства РФ по делам гражданской обороны, чрезвычайным ситуациям и ликвидации последствий стихийных бедствий </a:t>
            </a:r>
          </a:p>
          <a:p>
            <a:pPr indent="0">
              <a:buNone/>
            </a:pPr>
            <a:r>
              <a:rPr lang="ru-RU" sz="2800" dirty="0" smtClean="0"/>
              <a:t>(</a:t>
            </a:r>
            <a:r>
              <a:rPr lang="ru-RU" sz="2800" b="1" dirty="0" smtClean="0">
                <a:solidFill>
                  <a:srgbClr val="0070C0"/>
                </a:solidFill>
              </a:rPr>
              <a:t>МЧС России</a:t>
            </a:r>
            <a:r>
              <a:rPr lang="ru-RU" sz="2800" dirty="0" smtClean="0"/>
              <a:t>).</a:t>
            </a:r>
          </a:p>
        </p:txBody>
      </p:sp>
      <p:pic>
        <p:nvPicPr>
          <p:cNvPr id="7" name="Picture 2" descr="C:\Documents and Settings\Оксана\Мои документы\ОКСАНА 2012-13\Воспит работа 2012-13 4 кл\МЧС\znak_80_go_28052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03352"/>
            <a:ext cx="1214446" cy="1282313"/>
          </a:xfrm>
          <a:prstGeom prst="rect">
            <a:avLst/>
          </a:prstGeom>
          <a:noFill/>
        </p:spPr>
      </p:pic>
      <p:pic>
        <p:nvPicPr>
          <p:cNvPr id="7171" name="Picture 3" descr="C:\Documents and Settings\Оксана\Мои документы\ОКСАНА 2012-13\Воспит работа 2012-13 4 кл\МЧС\ГО на жд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4357694"/>
            <a:ext cx="3048000" cy="2286000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58" y="3071810"/>
            <a:ext cx="264320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98" y="1428736"/>
            <a:ext cx="266701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4 октября – День Гражданской обороны России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4143404" cy="5072098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800" dirty="0" smtClean="0"/>
              <a:t>с 1994 г. по 2012 год должность Министра Российской Федерации по делам ГО, ЧС и ликвидации последствий стихийных бедствий занимал</a:t>
            </a:r>
          </a:p>
          <a:p>
            <a:pPr indent="0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Шойгу Сергей </a:t>
            </a:r>
            <a:r>
              <a:rPr lang="ru-RU" sz="4000" b="1" dirty="0" err="1" smtClean="0">
                <a:solidFill>
                  <a:srgbClr val="0070C0"/>
                </a:solidFill>
              </a:rPr>
              <a:t>Кужугетович</a:t>
            </a:r>
            <a:endParaRPr lang="ru-RU" sz="4000" b="1" dirty="0" smtClean="0">
              <a:solidFill>
                <a:srgbClr val="0070C0"/>
              </a:solidFill>
            </a:endParaRPr>
          </a:p>
        </p:txBody>
      </p:sp>
      <p:pic>
        <p:nvPicPr>
          <p:cNvPr id="7" name="Picture 2" descr="C:\Documents and Settings\Оксана\Мои документы\ОКСАНА 2012-13\Воспит работа 2012-13 4 кл\МЧС\znak_80_go_28052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03352"/>
            <a:ext cx="1214446" cy="128231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516964"/>
            <a:ext cx="3500462" cy="483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4 октября – День Гражданской обороны России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3714776" cy="5072098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800" dirty="0" smtClean="0"/>
              <a:t>Министр Российской Федерации по делам ГО, ЧС и ликвидации последствий стихийных бедствий</a:t>
            </a:r>
          </a:p>
          <a:p>
            <a:pPr indent="0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Пучков Владимир Андреевич</a:t>
            </a:r>
          </a:p>
        </p:txBody>
      </p:sp>
      <p:pic>
        <p:nvPicPr>
          <p:cNvPr id="7" name="Picture 2" descr="C:\Documents and Settings\Оксана\Мои документы\ОКСАНА 2012-13\Воспит работа 2012-13 4 кл\МЧС\znak_80_go_28052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03352"/>
            <a:ext cx="1214446" cy="1282313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1714488"/>
            <a:ext cx="3693409" cy="481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695</Words>
  <Application>Microsoft Office PowerPoint</Application>
  <PresentationFormat>Экран (4:3)</PresentationFormat>
  <Paragraphs>77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Гражданской обороне России  80 лет</vt:lpstr>
      <vt:lpstr>4 октября – День Гражданской обороны России</vt:lpstr>
      <vt:lpstr>4 октября – День Гражданской обороны России</vt:lpstr>
      <vt:lpstr>4 октября – День Гражданской обороны России</vt:lpstr>
      <vt:lpstr>4 октября – День Гражданской обороны России</vt:lpstr>
      <vt:lpstr>4 октября – День Гражданской обороны России</vt:lpstr>
      <vt:lpstr>4 октября – День Гражданской обороны России</vt:lpstr>
      <vt:lpstr>4 октября – День Гражданской обороны России</vt:lpstr>
      <vt:lpstr>4 октября – День Гражданской обороны России</vt:lpstr>
      <vt:lpstr>В нашей школе существует штаб Гражданской обороны, который обеспечивает  обучение, защиту и оповещение  учащихся и работников школы при возникновении чрезвычайных ситуаций</vt:lpstr>
      <vt:lpstr>Учащиеся нашей школы защищают проекты на Областной Научно-практической конференции в области пожарной безопасности  (1 и 2 места) (г. Екатеринбург)</vt:lpstr>
      <vt:lpstr>Участие школьного военно-патриотического отряда  «Виктория» в различных соревнованиях отмечены призовыми дипломами и грамотами различного уровня</vt:lpstr>
      <vt:lpstr>Деятельность школьного кружка «Юный спасатель» направлена на развитие у учащихся умений  самозащиты и оказания помощи пострадавшим при чрезвычайных ситуациях.</vt:lpstr>
      <vt:lpstr>Выпускники нашей школы являются курсантами Уральского института Государственной противопожарной службы МЧС России  (г. Екатеринбург)</vt:lpstr>
      <vt:lpstr>4 октября – День Гражданской обороны России</vt:lpstr>
      <vt:lpstr>4 октября – День Гражданской обороны России</vt:lpstr>
      <vt:lpstr>4 октября – День Гражданской обороны России</vt:lpstr>
      <vt:lpstr>4 октября – День Гражданской обороны России</vt:lpstr>
      <vt:lpstr>4 октября – День Гражданской обороны России</vt:lpstr>
      <vt:lpstr>4 октября – День Гражданской обороны России</vt:lpstr>
      <vt:lpstr>4 октября – День Гражданской обороны России</vt:lpstr>
      <vt:lpstr>4 октября – День Гражданской обороны России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</dc:title>
  <dc:subject>Кл. ч. Гражданской обороне 80 лет.</dc:subject>
  <dc:creator>Скитиба О. В.</dc:creator>
  <cp:lastModifiedBy>revaz</cp:lastModifiedBy>
  <cp:revision>97</cp:revision>
  <dcterms:modified xsi:type="dcterms:W3CDTF">2013-02-28T14:04:55Z</dcterms:modified>
</cp:coreProperties>
</file>