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sldIdLst>
    <p:sldId id="256" r:id="rId3"/>
    <p:sldId id="257" r:id="rId4"/>
    <p:sldId id="258" r:id="rId5"/>
    <p:sldId id="259" r:id="rId6"/>
    <p:sldId id="266" r:id="rId7"/>
    <p:sldId id="287" r:id="rId8"/>
    <p:sldId id="289" r:id="rId9"/>
    <p:sldId id="292" r:id="rId10"/>
    <p:sldId id="267" r:id="rId11"/>
    <p:sldId id="290" r:id="rId12"/>
    <p:sldId id="260" r:id="rId13"/>
    <p:sldId id="261" r:id="rId14"/>
    <p:sldId id="262" r:id="rId15"/>
    <p:sldId id="265" r:id="rId16"/>
    <p:sldId id="293" r:id="rId17"/>
    <p:sldId id="278" r:id="rId18"/>
    <p:sldId id="299" r:id="rId19"/>
    <p:sldId id="294" r:id="rId20"/>
    <p:sldId id="263" r:id="rId21"/>
    <p:sldId id="295" r:id="rId22"/>
    <p:sldId id="297" r:id="rId23"/>
    <p:sldId id="281" r:id="rId2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792" y="6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76BA89-C8CA-449F-95EA-F8B5794EF304}" type="datetimeFigureOut">
              <a:rPr lang="ru-RU"/>
              <a:pPr>
                <a:defRPr/>
              </a:pPr>
              <a:t>28.02.2013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D2C04D-6FE2-40C5-BB13-8752487A26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Ольга\Рабочий стол\rast100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9000" y="0"/>
            <a:ext cx="2466975" cy="76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4400" y="2332037"/>
            <a:ext cx="8229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100010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EF6BD2-4048-41A3-845B-4A3EF18C2BF4}" type="datetimeFigureOut">
              <a:rPr lang="ru-RU"/>
              <a:pPr>
                <a:defRPr/>
              </a:pPr>
              <a:t>28.02.2013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8CEC33-4AF4-484D-B598-E2DD238893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88B624-9F5F-4D46-A08A-D3C0A4899106}" type="datetimeFigureOut">
              <a:rPr lang="ru-RU"/>
              <a:pPr>
                <a:defRPr/>
              </a:pPr>
              <a:t>28.02.2013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004C98-C014-4C80-A415-6BD3CABAA6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7148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DF000-0B07-40F4-AF5C-C15FCF5039D8}" type="datetimeFigureOut">
              <a:rPr lang="ru-RU"/>
              <a:pPr>
                <a:defRPr/>
              </a:pPr>
              <a:t>28.02.2013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68E334-2C2B-4A6E-B9DA-4C3FC2AF58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1071546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B91690-F2E2-4A8B-B705-D68B82A12FFA}" type="datetimeFigureOut">
              <a:rPr lang="ru-RU"/>
              <a:pPr>
                <a:defRPr/>
              </a:pPr>
              <a:t>28.02.2013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E15AEC-9926-469E-B57A-038F86AE8A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5F02C1-2A56-4DED-A018-9A548B6AAC0B}" type="datetimeFigureOut">
              <a:rPr lang="ru-RU"/>
              <a:pPr>
                <a:defRPr/>
              </a:pPr>
              <a:t>28.02.2013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F7A8F5-C429-494E-A0F9-D85F3A64F3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27DB51-F34E-415D-93D1-9EBA15CBFDBF}" type="datetimeFigureOut">
              <a:rPr lang="ru-RU"/>
              <a:pPr>
                <a:defRPr/>
              </a:pPr>
              <a:t>28.02.2013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8A1643-0129-44F6-BAD0-A2A771F73D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AFB386-0720-4E3F-B673-78668E1E2913}" type="datetimeFigureOut">
              <a:rPr lang="ru-RU"/>
              <a:pPr>
                <a:defRPr/>
              </a:pPr>
              <a:t>28.02.2013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F8C9EF-E69E-49EF-9E27-587EDE6387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 rtlCol="0">
            <a:normAutofit/>
          </a:bodyPr>
          <a:lstStyle/>
          <a:p>
            <a:pPr lvl="0"/>
            <a:endParaRPr lang="ru-RU" noProof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FB8A9A-51C4-4711-940A-35815273003F}" type="datetimeFigureOut">
              <a:rPr lang="ru-RU"/>
              <a:pPr>
                <a:defRPr/>
              </a:pPr>
              <a:t>28.02.2013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129C45-8303-47C8-A73E-99BBBC0588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4D9A1D2-3839-421E-AD59-416BC60554EC}" type="datetimeFigureOut">
              <a:rPr lang="ru-RU"/>
              <a:pPr>
                <a:defRPr/>
              </a:pPr>
              <a:t>28.02.2013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5543721-8DBB-4B31-A4E2-9B6AC4ED3D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pic>
        <p:nvPicPr>
          <p:cNvPr id="1031" name="Picture 4" descr="C:\Documents and Settings\Ольга\Рабочий стол\rast33.jp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0" y="0"/>
            <a:ext cx="9144000" cy="296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4" descr="C:\Documents and Settings\Ольга\Рабочий стол\rast33.jp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0" y="2928938"/>
            <a:ext cx="9144000" cy="296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Picture 4" descr="C:\Documents and Settings\Ольга\Рабочий стол\rast33.jp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0" y="5857875"/>
            <a:ext cx="9144000" cy="296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" name="Picture 5" descr="C:\Documents and Settings\Ольга\Рабочий стол\rast100.jp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928688" y="0"/>
            <a:ext cx="2466975" cy="76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5" name="Picture 6" descr="C:\Documents and Settings\Ольга\Рабочий стол\rast100.jp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3357563" y="0"/>
            <a:ext cx="2466975" cy="76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6" name="Picture 7" descr="C:\Documents and Settings\Ольга\Рабочий стол\rast100.jp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5786438" y="0"/>
            <a:ext cx="2466975" cy="76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7" name="Picture 8" descr="C:\Documents and Settings\Ольга\Рабочий стол\rast100.jp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8215313" y="0"/>
            <a:ext cx="2466975" cy="76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8" name="Picture 9" descr="C:\Documents and Settings\Ольга\Рабочий стол\ugol28.gif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-500063" y="-571500"/>
            <a:ext cx="3429001" cy="321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9" name="Picture 10" descr="C:\Documents and Settings\Ольга\Рабочий стол\ugol28.gif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572375" y="5286375"/>
            <a:ext cx="1571625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8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9" r:id="rId9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000125" y="1071563"/>
            <a:ext cx="8143875" cy="614362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800" b="1" i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Повторительно-обобщающий урок в 11 классе / 2 часа/</a:t>
            </a:r>
            <a:br>
              <a:rPr lang="ru-RU" sz="4800" b="1" i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800" b="1" i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Фонетика. Орфоэпия.</a:t>
            </a:r>
            <a:br>
              <a:rPr lang="ru-RU" sz="4800" b="1" i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800" b="1" i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Орфоэпические нормы современного русского языка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урок  разработала и провела 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учитель русского языка и литературы 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МБОУ «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Самофаловская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сош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»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Науменко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Людмила Ивановна</a:t>
            </a:r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85875" y="1285875"/>
            <a:ext cx="3286125" cy="5410200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 *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каком слове при произношении происходит оглушение согласного звука?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endParaRPr lang="ru-RU" sz="3600" dirty="0">
              <a:latin typeface="Times New Roman" pitchFamily="18" charset="0"/>
              <a:cs typeface="Times New Roman" pitchFamily="18" charset="0"/>
            </a:endParaRPr>
          </a:p>
          <a:p>
            <a:pPr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ru-RU" sz="36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1) размять</a:t>
            </a:r>
          </a:p>
          <a:p>
            <a:pPr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ru-RU" sz="36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2) входить</a:t>
            </a:r>
          </a:p>
          <a:p>
            <a:pPr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ru-RU" sz="36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3) сгрести</a:t>
            </a:r>
          </a:p>
          <a:p>
            <a:pPr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ru-RU" sz="36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4) вложить</a:t>
            </a:r>
          </a:p>
        </p:txBody>
      </p:sp>
      <p:sp>
        <p:nvSpPr>
          <p:cNvPr id="13315" name="Прямоугольник 2"/>
          <p:cNvSpPr>
            <a:spLocks noChangeArrowheads="1"/>
          </p:cNvSpPr>
          <p:nvPr/>
        </p:nvSpPr>
        <p:spPr bwMode="auto">
          <a:xfrm>
            <a:off x="4643438" y="1000125"/>
            <a:ext cx="4500562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ru-RU" sz="2400" b="1">
                <a:latin typeface="Times New Roman" pitchFamily="18" charset="0"/>
                <a:cs typeface="Times New Roman" pitchFamily="18" charset="0"/>
              </a:rPr>
              <a:t>В этом задании речь идет о звонком согласном звуке, т.к. </a:t>
            </a:r>
            <a:r>
              <a:rPr lang="ru-RU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оглушить глухой звук невозможно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400" b="1">
                <a:latin typeface="Times New Roman" pitchFamily="18" charset="0"/>
                <a:cs typeface="Times New Roman" pitchFamily="18" charset="0"/>
              </a:rPr>
              <a:t> Звонкие согласные оглушаются в </a:t>
            </a:r>
            <a:r>
              <a:rPr lang="ru-RU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абсолютном конце слова или перед глухим согласным.</a:t>
            </a:r>
            <a:r>
              <a:rPr lang="ru-RU" sz="2400" b="1">
                <a:latin typeface="Times New Roman" pitchFamily="18" charset="0"/>
                <a:cs typeface="Times New Roman" pitchFamily="18" charset="0"/>
              </a:rPr>
              <a:t> Слабой позиции в конце слов нет, значит, ищем стык звонкого и глухого согласных. </a:t>
            </a:r>
            <a:r>
              <a:rPr lang="ru-RU" sz="2400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Ни в первом, ни в четвертом вариантах</a:t>
            </a:r>
            <a:r>
              <a:rPr lang="ru-RU" sz="2400" b="1">
                <a:latin typeface="Times New Roman" pitchFamily="18" charset="0"/>
                <a:cs typeface="Times New Roman" pitchFamily="18" charset="0"/>
              </a:rPr>
              <a:t> такого стыка нет. В </a:t>
            </a:r>
            <a:r>
              <a:rPr lang="ru-RU" sz="2400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третьем случае</a:t>
            </a:r>
            <a:r>
              <a:rPr lang="ru-RU" sz="2400" b="1">
                <a:latin typeface="Times New Roman" pitchFamily="18" charset="0"/>
                <a:cs typeface="Times New Roman" pitchFamily="18" charset="0"/>
              </a:rPr>
              <a:t> наблюдаем озвончение глухого согласного — [зг]рести. </a:t>
            </a:r>
            <a:r>
              <a:rPr lang="ru-RU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Остается второй вариант: буква «в» перед глухим [х] обозначает [ф]. Правильный ответ — 2.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/>
          <p:cNvSpPr>
            <a:spLocks noChangeArrowheads="1"/>
          </p:cNvSpPr>
          <p:nvPr/>
        </p:nvSpPr>
        <p:spPr bwMode="auto">
          <a:xfrm>
            <a:off x="1071563" y="1071563"/>
            <a:ext cx="8072437" cy="526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ru-RU" sz="2400" b="1">
                <a:latin typeface="Times New Roman" pitchFamily="18" charset="0"/>
                <a:cs typeface="Times New Roman" pitchFamily="18" charset="0"/>
              </a:rPr>
              <a:t>ОСОБЕННОСТИ РУССКОГО УДАРЕНИЯ И ЕГО РОЛЬ В РУССКОМ ЯЗЫКЕ.</a:t>
            </a:r>
            <a:endParaRPr lang="ru-RU" sz="2400">
              <a:latin typeface="Times New Roman" pitchFamily="18" charset="0"/>
              <a:cs typeface="Times New Roman" pitchFamily="18" charset="0"/>
            </a:endParaRPr>
          </a:p>
          <a:p>
            <a:pPr algn="just" eaLnBrk="0" hangingPunct="0"/>
            <a:r>
              <a:rPr lang="ru-RU" sz="2400" u="sng">
                <a:latin typeface="Times New Roman" pitchFamily="18" charset="0"/>
                <a:cs typeface="Times New Roman" pitchFamily="18" charset="0"/>
              </a:rPr>
              <a:t>    Среди ударных орфоэпических норм существуют следующие варианты :</a:t>
            </a:r>
            <a:endParaRPr lang="ru-RU" sz="2400">
              <a:latin typeface="Times New Roman" pitchFamily="18" charset="0"/>
              <a:cs typeface="Times New Roman" pitchFamily="18" charset="0"/>
            </a:endParaRPr>
          </a:p>
          <a:p>
            <a:pPr algn="just" eaLnBrk="0" hangingPunct="0"/>
            <a:r>
              <a:rPr lang="ru-RU" sz="2400">
                <a:latin typeface="Times New Roman" pitchFamily="18" charset="0"/>
                <a:cs typeface="Times New Roman" pitchFamily="18" charset="0"/>
              </a:rPr>
              <a:t>*Слово обладает единственно правильным значением (отк</a:t>
            </a:r>
            <a:r>
              <a:rPr lang="ru-RU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2400">
                <a:latin typeface="Times New Roman" pitchFamily="18" charset="0"/>
                <a:cs typeface="Times New Roman" pitchFamily="18" charset="0"/>
              </a:rPr>
              <a:t>порить, св</a:t>
            </a:r>
            <a:r>
              <a:rPr lang="ru-RU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2400">
                <a:latin typeface="Times New Roman" pitchFamily="18" charset="0"/>
                <a:cs typeface="Times New Roman" pitchFamily="18" charset="0"/>
              </a:rPr>
              <a:t>кла, кух</a:t>
            </a:r>
            <a:r>
              <a:rPr lang="ru-RU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400">
                <a:latin typeface="Times New Roman" pitchFamily="18" charset="0"/>
                <a:cs typeface="Times New Roman" pitchFamily="18" charset="0"/>
              </a:rPr>
              <a:t>нный)</a:t>
            </a:r>
          </a:p>
          <a:p>
            <a:pPr algn="just" eaLnBrk="0" hangingPunct="0"/>
            <a:r>
              <a:rPr lang="ru-RU" sz="2400">
                <a:latin typeface="Times New Roman" pitchFamily="18" charset="0"/>
                <a:cs typeface="Times New Roman" pitchFamily="18" charset="0"/>
              </a:rPr>
              <a:t>*Слово предполагает 2 равноправных варианта постановки ударения (тв</a:t>
            </a:r>
            <a:r>
              <a:rPr lang="ru-RU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40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400">
                <a:latin typeface="Times New Roman" pitchFamily="18" charset="0"/>
                <a:cs typeface="Times New Roman" pitchFamily="18" charset="0"/>
              </a:rPr>
              <a:t>г, </a:t>
            </a:r>
            <a:r>
              <a:rPr lang="ru-RU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400">
                <a:latin typeface="Times New Roman" pitchFamily="18" charset="0"/>
                <a:cs typeface="Times New Roman" pitchFamily="18" charset="0"/>
              </a:rPr>
              <a:t>вгуст</a:t>
            </a:r>
            <a:r>
              <a:rPr lang="ru-RU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400">
                <a:latin typeface="Times New Roman" pitchFamily="18" charset="0"/>
                <a:cs typeface="Times New Roman" pitchFamily="18" charset="0"/>
              </a:rPr>
              <a:t>вский, к</a:t>
            </a:r>
            <a:r>
              <a:rPr lang="ru-RU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400">
                <a:latin typeface="Times New Roman" pitchFamily="18" charset="0"/>
                <a:cs typeface="Times New Roman" pitchFamily="18" charset="0"/>
              </a:rPr>
              <a:t>лл</a:t>
            </a:r>
            <a:r>
              <a:rPr lang="ru-RU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2400">
                <a:latin typeface="Times New Roman" pitchFamily="18" charset="0"/>
                <a:cs typeface="Times New Roman" pitchFamily="18" charset="0"/>
              </a:rPr>
              <a:t>дж)</a:t>
            </a:r>
          </a:p>
          <a:p>
            <a:pPr algn="just" eaLnBrk="0" hangingPunct="0"/>
            <a:r>
              <a:rPr lang="ru-RU" sz="2400">
                <a:latin typeface="Times New Roman" pitchFamily="18" charset="0"/>
                <a:cs typeface="Times New Roman" pitchFamily="18" charset="0"/>
              </a:rPr>
              <a:t>*Слово наряду с современным ударением допускает устаревшую ударную позицию</a:t>
            </a:r>
          </a:p>
          <a:p>
            <a:pPr algn="just" eaLnBrk="0" hangingPunct="0"/>
            <a:r>
              <a:rPr lang="ru-RU" sz="2400">
                <a:latin typeface="Times New Roman" pitchFamily="18" charset="0"/>
                <a:cs typeface="Times New Roman" pitchFamily="18" charset="0"/>
              </a:rPr>
              <a:t> (р</a:t>
            </a:r>
            <a:r>
              <a:rPr lang="ru-RU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400">
                <a:latin typeface="Times New Roman" pitchFamily="18" charset="0"/>
                <a:cs typeface="Times New Roman" pitchFamily="18" charset="0"/>
              </a:rPr>
              <a:t>курс – рак</a:t>
            </a:r>
            <a:r>
              <a:rPr lang="ru-RU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2400">
                <a:latin typeface="Times New Roman" pitchFamily="18" charset="0"/>
                <a:cs typeface="Times New Roman" pitchFamily="18" charset="0"/>
              </a:rPr>
              <a:t>рс)</a:t>
            </a:r>
          </a:p>
          <a:p>
            <a:pPr algn="just" eaLnBrk="0" hangingPunct="0"/>
            <a:r>
              <a:rPr lang="ru-RU" sz="2400">
                <a:latin typeface="Times New Roman" pitchFamily="18" charset="0"/>
                <a:cs typeface="Times New Roman" pitchFamily="18" charset="0"/>
              </a:rPr>
              <a:t>*Ударение связано с употреблением слова в профессиональной речи ( к</a:t>
            </a:r>
            <a:r>
              <a:rPr lang="ru-RU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400">
                <a:latin typeface="Times New Roman" pitchFamily="18" charset="0"/>
                <a:cs typeface="Times New Roman" pitchFamily="18" charset="0"/>
              </a:rPr>
              <a:t>мпас – комп</a:t>
            </a:r>
            <a:r>
              <a:rPr lang="ru-RU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400">
                <a:latin typeface="Times New Roman" pitchFamily="18" charset="0"/>
                <a:cs typeface="Times New Roman" pitchFamily="18" charset="0"/>
              </a:rPr>
              <a:t>с, осужд</a:t>
            </a:r>
            <a:r>
              <a:rPr lang="ru-RU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2400">
                <a:latin typeface="Times New Roman" pitchFamily="18" charset="0"/>
                <a:cs typeface="Times New Roman" pitchFamily="18" charset="0"/>
              </a:rPr>
              <a:t>нный – ос</a:t>
            </a:r>
            <a:r>
              <a:rPr lang="ru-RU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2400">
                <a:latin typeface="Times New Roman" pitchFamily="18" charset="0"/>
                <a:cs typeface="Times New Roman" pitchFamily="18" charset="0"/>
              </a:rPr>
              <a:t>жденный)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ChangeArrowheads="1"/>
          </p:cNvSpPr>
          <p:nvPr/>
        </p:nvSpPr>
        <p:spPr bwMode="auto">
          <a:xfrm>
            <a:off x="1000125" y="1214438"/>
            <a:ext cx="7929563" cy="550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ru-RU" sz="4400" u="sng">
                <a:latin typeface="Times New Roman" pitchFamily="18" charset="0"/>
                <a:cs typeface="Times New Roman" pitchFamily="18" charset="0"/>
              </a:rPr>
              <a:t>Ударение выполняет в языке смыслоразличительную функцию:</a:t>
            </a:r>
            <a:endParaRPr lang="ru-RU" sz="4400">
              <a:latin typeface="Times New Roman" pitchFamily="18" charset="0"/>
              <a:cs typeface="Times New Roman" pitchFamily="18" charset="0"/>
            </a:endParaRPr>
          </a:p>
          <a:p>
            <a:pPr algn="just" eaLnBrk="0" hangingPunct="0"/>
            <a:endParaRPr lang="ru-RU" sz="4400" b="1">
              <a:latin typeface="Times New Roman" pitchFamily="18" charset="0"/>
              <a:cs typeface="Times New Roman" pitchFamily="18" charset="0"/>
            </a:endParaRPr>
          </a:p>
          <a:p>
            <a:pPr algn="just" eaLnBrk="0" hangingPunct="0"/>
            <a:r>
              <a:rPr lang="ru-RU" sz="4400" b="1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ru-RU" sz="4400">
                <a:latin typeface="Times New Roman" pitchFamily="18" charset="0"/>
                <a:cs typeface="Times New Roman" pitchFamily="18" charset="0"/>
              </a:rPr>
              <a:t>Различает формы разных слов (н</a:t>
            </a:r>
            <a:r>
              <a:rPr lang="ru-RU" sz="4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400">
                <a:latin typeface="Times New Roman" pitchFamily="18" charset="0"/>
                <a:cs typeface="Times New Roman" pitchFamily="18" charset="0"/>
              </a:rPr>
              <a:t>шу – нош</a:t>
            </a:r>
            <a:r>
              <a:rPr lang="ru-RU" sz="4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440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 eaLnBrk="0" hangingPunct="0"/>
            <a:r>
              <a:rPr lang="ru-RU" sz="4400" b="1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ru-RU" sz="4400">
                <a:latin typeface="Times New Roman" pitchFamily="18" charset="0"/>
                <a:cs typeface="Times New Roman" pitchFamily="18" charset="0"/>
              </a:rPr>
              <a:t>Различает формы одного слова (сн</a:t>
            </a:r>
            <a:r>
              <a:rPr lang="ru-RU" sz="4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4400">
                <a:latin typeface="Times New Roman" pitchFamily="18" charset="0"/>
                <a:cs typeface="Times New Roman" pitchFamily="18" charset="0"/>
              </a:rPr>
              <a:t>га – снег</a:t>
            </a:r>
            <a:r>
              <a:rPr lang="ru-RU" sz="4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4400">
                <a:latin typeface="Times New Roman" pitchFamily="18" charset="0"/>
                <a:cs typeface="Times New Roman" pitchFamily="18" charset="0"/>
              </a:rPr>
              <a:t>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"/>
          <p:cNvSpPr>
            <a:spLocks noChangeArrowheads="1"/>
          </p:cNvSpPr>
          <p:nvPr/>
        </p:nvSpPr>
        <p:spPr bwMode="auto">
          <a:xfrm>
            <a:off x="1000125" y="857250"/>
            <a:ext cx="8143875" cy="550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ru-RU" sz="3200" u="sng">
                <a:latin typeface="Times New Roman" pitchFamily="18" charset="0"/>
                <a:cs typeface="Times New Roman" pitchFamily="18" charset="0"/>
              </a:rPr>
              <a:t>         Изменение места ударения в слове.</a:t>
            </a:r>
            <a:endParaRPr lang="ru-RU" sz="3200">
              <a:latin typeface="Times New Roman" pitchFamily="18" charset="0"/>
              <a:cs typeface="Times New Roman" pitchFamily="18" charset="0"/>
            </a:endParaRPr>
          </a:p>
          <a:p>
            <a:pPr algn="just" eaLnBrk="0" hangingPunct="0"/>
            <a:r>
              <a:rPr lang="ru-RU" sz="3200" b="1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ru-RU" sz="3200">
                <a:latin typeface="Times New Roman" pitchFamily="18" charset="0"/>
                <a:cs typeface="Times New Roman" pitchFamily="18" charset="0"/>
              </a:rPr>
              <a:t>Типичным является ударение в кратких формах прилагательных и страдательных причастий прошедшего времени.</a:t>
            </a:r>
          </a:p>
          <a:p>
            <a:pPr algn="just" eaLnBrk="0" hangingPunct="0"/>
            <a:r>
              <a:rPr lang="ru-RU" sz="3200">
                <a:latin typeface="Times New Roman" pitchFamily="18" charset="0"/>
                <a:cs typeface="Times New Roman" pitchFamily="18" charset="0"/>
              </a:rPr>
              <a:t>*А также в глаголах прошедшего времени.</a:t>
            </a:r>
          </a:p>
          <a:p>
            <a:pPr algn="just" eaLnBrk="0" hangingPunct="0"/>
            <a:r>
              <a:rPr lang="ru-RU" sz="3200" b="1">
                <a:latin typeface="Times New Roman" pitchFamily="18" charset="0"/>
                <a:cs typeface="Times New Roman" pitchFamily="18" charset="0"/>
              </a:rPr>
              <a:t>В этих случаях в женском роде ударение падает на окончание, а в мужском, среднем роде и во множественном числе на основу.</a:t>
            </a:r>
            <a:endParaRPr lang="ru-RU" sz="3200">
              <a:latin typeface="Times New Roman" pitchFamily="18" charset="0"/>
              <a:cs typeface="Times New Roman" pitchFamily="18" charset="0"/>
            </a:endParaRPr>
          </a:p>
          <a:p>
            <a:pPr algn="just" eaLnBrk="0" hangingPunct="0"/>
            <a:r>
              <a:rPr lang="ru-RU" sz="3200" b="1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3200" b="1" i="1">
                <a:latin typeface="Times New Roman" pitchFamily="18" charset="0"/>
                <a:cs typeface="Times New Roman" pitchFamily="18" charset="0"/>
              </a:rPr>
              <a:t>Начат</a:t>
            </a:r>
            <a:r>
              <a:rPr lang="ru-RU" sz="32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3200" b="1" i="1">
                <a:latin typeface="Times New Roman" pitchFamily="18" charset="0"/>
                <a:cs typeface="Times New Roman" pitchFamily="18" charset="0"/>
              </a:rPr>
              <a:t>, н</a:t>
            </a:r>
            <a:r>
              <a:rPr lang="ru-RU" sz="32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3200" b="1" i="1">
                <a:latin typeface="Times New Roman" pitchFamily="18" charset="0"/>
                <a:cs typeface="Times New Roman" pitchFamily="18" charset="0"/>
              </a:rPr>
              <a:t>чат, н</a:t>
            </a:r>
            <a:r>
              <a:rPr lang="ru-RU" sz="32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3200" b="1" i="1">
                <a:latin typeface="Times New Roman" pitchFamily="18" charset="0"/>
                <a:cs typeface="Times New Roman" pitchFamily="18" charset="0"/>
              </a:rPr>
              <a:t>чало, н</a:t>
            </a:r>
            <a:r>
              <a:rPr lang="ru-RU" sz="32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3200" b="1" i="1">
                <a:latin typeface="Times New Roman" pitchFamily="18" charset="0"/>
                <a:cs typeface="Times New Roman" pitchFamily="18" charset="0"/>
              </a:rPr>
              <a:t>чаты.</a:t>
            </a:r>
            <a:endParaRPr lang="ru-RU" sz="3200">
              <a:latin typeface="Times New Roman" pitchFamily="18" charset="0"/>
              <a:cs typeface="Times New Roman" pitchFamily="18" charset="0"/>
            </a:endParaRPr>
          </a:p>
          <a:p>
            <a:pPr algn="just" eaLnBrk="0" hangingPunct="0"/>
            <a:r>
              <a:rPr lang="ru-RU" sz="3200" b="1">
                <a:latin typeface="Times New Roman" pitchFamily="18" charset="0"/>
                <a:cs typeface="Times New Roman" pitchFamily="18" charset="0"/>
              </a:rPr>
              <a:t>Понял</a:t>
            </a:r>
            <a:r>
              <a:rPr lang="ru-RU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3200" b="1">
                <a:latin typeface="Times New Roman" pitchFamily="18" charset="0"/>
                <a:cs typeface="Times New Roman" pitchFamily="18" charset="0"/>
              </a:rPr>
              <a:t>, п</a:t>
            </a:r>
            <a:r>
              <a:rPr lang="ru-RU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3200" b="1">
                <a:latin typeface="Times New Roman" pitchFamily="18" charset="0"/>
                <a:cs typeface="Times New Roman" pitchFamily="18" charset="0"/>
              </a:rPr>
              <a:t>нял, п</a:t>
            </a:r>
            <a:r>
              <a:rPr lang="ru-RU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3200" b="1">
                <a:latin typeface="Times New Roman" pitchFamily="18" charset="0"/>
                <a:cs typeface="Times New Roman" pitchFamily="18" charset="0"/>
              </a:rPr>
              <a:t>няло, п</a:t>
            </a:r>
            <a:r>
              <a:rPr lang="ru-RU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3200" b="1">
                <a:latin typeface="Times New Roman" pitchFamily="18" charset="0"/>
                <a:cs typeface="Times New Roman" pitchFamily="18" charset="0"/>
              </a:rPr>
              <a:t>няли.</a:t>
            </a:r>
            <a:endParaRPr lang="ru-RU" sz="32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/>
          <p:cNvSpPr>
            <a:spLocks noChangeArrowheads="1"/>
          </p:cNvSpPr>
          <p:nvPr/>
        </p:nvSpPr>
        <p:spPr bwMode="auto">
          <a:xfrm>
            <a:off x="1143000" y="1071563"/>
            <a:ext cx="8001000" cy="550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4400" b="1">
                <a:latin typeface="Times New Roman" pitchFamily="18" charset="0"/>
                <a:cs typeface="Times New Roman" pitchFamily="18" charset="0"/>
              </a:rPr>
              <a:t>    *</a:t>
            </a:r>
            <a:r>
              <a:rPr lang="ru-RU" sz="4400">
                <a:latin typeface="Times New Roman" pitchFamily="18" charset="0"/>
                <a:cs typeface="Times New Roman" pitchFamily="18" charset="0"/>
              </a:rPr>
              <a:t>В современном русском языке среди кратких прилагательных активно проявляется тенденция  к постановке ударения в женском роде на основу, в результате чего появляются варианты: </a:t>
            </a:r>
          </a:p>
          <a:p>
            <a:r>
              <a:rPr lang="ru-RU" sz="4400">
                <a:latin typeface="Times New Roman" pitchFamily="18" charset="0"/>
                <a:cs typeface="Times New Roman" pitchFamily="18" charset="0"/>
              </a:rPr>
              <a:t>вл</a:t>
            </a:r>
            <a:r>
              <a:rPr lang="ru-RU" sz="4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4400">
                <a:latin typeface="Times New Roman" pitchFamily="18" charset="0"/>
                <a:cs typeface="Times New Roman" pitchFamily="18" charset="0"/>
              </a:rPr>
              <a:t>стный – вл</a:t>
            </a:r>
            <a:r>
              <a:rPr lang="ru-RU" sz="4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4400">
                <a:latin typeface="Times New Roman" pitchFamily="18" charset="0"/>
                <a:cs typeface="Times New Roman" pitchFamily="18" charset="0"/>
              </a:rPr>
              <a:t>стна- вл</a:t>
            </a:r>
            <a:r>
              <a:rPr lang="ru-RU" sz="4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4400">
                <a:latin typeface="Times New Roman" pitchFamily="18" charset="0"/>
                <a:cs typeface="Times New Roman" pitchFamily="18" charset="0"/>
              </a:rPr>
              <a:t>стны.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57375" y="928688"/>
            <a:ext cx="7286625" cy="500062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Тренировочные упражнения</a:t>
            </a:r>
            <a:endParaRPr lang="ru-RU" sz="40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57313" y="1285875"/>
            <a:ext cx="8129587" cy="5072063"/>
          </a:xfrm>
        </p:spPr>
        <p:txBody>
          <a:bodyPr rtlCol="0">
            <a:normAutofit/>
          </a:bodyPr>
          <a:lstStyle/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4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Задание 2.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400" b="1" u="sng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Словарно-орфоэпическая работа.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Используя карточку –справочник  «особенности русского ударения» и при затруднении орфоэпические словари, расставьте в словах ударение. Какие звуки обозначают выделенные буквы?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4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 группа  (средний уровень)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Ад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кватный, антит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за, аф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ра, камбала, маркетинг, м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неджм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нт, мизерный, р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ри, пустячный, феном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4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 группа (низкий уровень)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Статуя, факсимиле, форзац, украинцы, сосредоточение, пломбированный, дремота, облегчил, цыган, включит.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24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2000250" y="714375"/>
            <a:ext cx="7715250" cy="128587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Тренировочные упражнения</a:t>
            </a:r>
            <a:endParaRPr lang="ru-RU" sz="40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59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371600" y="2071688"/>
            <a:ext cx="8772525" cy="4286250"/>
          </a:xfrm>
        </p:spPr>
        <p:txBody>
          <a:bodyPr/>
          <a:lstStyle/>
          <a:p>
            <a:pPr algn="just"/>
            <a:r>
              <a:rPr lang="ru-RU" sz="2800" b="1" u="sng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Задание 3.</a:t>
            </a:r>
          </a:p>
          <a:p>
            <a:pPr algn="just"/>
            <a:r>
              <a:rPr lang="ru-RU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Подберите к данным словам  омографы, расставьте ударение, составьте с полученными парами слов словосочетания, учитывая  лексическое значение. </a:t>
            </a:r>
          </a:p>
          <a:p>
            <a:pPr algn="just"/>
            <a:r>
              <a:rPr lang="ru-RU" sz="4000" b="1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Атлас, броня, пасти, замок, ледник, характерный</a:t>
            </a:r>
            <a:r>
              <a:rPr lang="ru-RU" sz="2800" b="1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71625" y="642938"/>
            <a:ext cx="6886575" cy="928687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Тренировочные упражнения</a:t>
            </a:r>
            <a:endParaRPr lang="ru-RU" sz="36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71563" y="1571625"/>
            <a:ext cx="7429500" cy="4929188"/>
          </a:xfrm>
        </p:spPr>
        <p:txBody>
          <a:bodyPr rtlCol="0">
            <a:normAutofit/>
          </a:bodyPr>
          <a:lstStyle/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Говорите правильно по-русски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b="1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1группа</a:t>
            </a:r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Составить с данными словами рассказ « А у нас сегодня гости!»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 группа. 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Конкурс дикторов центрального телевидения</a:t>
            </a:r>
            <a:endParaRPr lang="ru-RU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928688"/>
            <a:ext cx="7772400" cy="928687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Итоги урока </a:t>
            </a:r>
            <a:endParaRPr lang="ru-RU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071688"/>
            <a:ext cx="7343775" cy="3567112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Индивидуальное задание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u="sng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Проблемный вопрос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Нужно ли изучать фонетику и орфоэпию?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Докажите свою точку зрения в публицистическом стиле, опираясь на мнения ученых и писателей.</a:t>
            </a:r>
            <a:endParaRPr lang="ru-RU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"/>
          <p:cNvSpPr>
            <a:spLocks noChangeArrowheads="1"/>
          </p:cNvSpPr>
          <p:nvPr/>
        </p:nvSpPr>
        <p:spPr bwMode="auto">
          <a:xfrm>
            <a:off x="1143000" y="1000125"/>
            <a:ext cx="7500938" cy="4246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ru-RU" sz="2800" i="1">
                <a:latin typeface="Times New Roman" pitchFamily="18" charset="0"/>
                <a:cs typeface="Times New Roman" pitchFamily="18" charset="0"/>
              </a:rPr>
              <a:t>       * </a:t>
            </a:r>
            <a:r>
              <a:rPr lang="ru-RU" sz="2800" b="1" i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Произвол в произношении почти так же недопустим, как анархия в письме. Отклонения от литературного произношения почти так же мешают языковому общению, как и неграмотное письмо.</a:t>
            </a:r>
          </a:p>
          <a:p>
            <a:r>
              <a:rPr lang="ru-RU" sz="2800" b="1" i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Р.И.Аванесов</a:t>
            </a:r>
          </a:p>
          <a:p>
            <a:r>
              <a:rPr lang="ru-RU" sz="2800" i="1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                                                                         </a:t>
            </a:r>
            <a:endParaRPr lang="ru-RU" sz="2800"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endParaRPr lang="ru-RU" sz="2800" b="1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endParaRPr lang="ru-RU"/>
          </a:p>
        </p:txBody>
      </p:sp>
      <p:sp>
        <p:nvSpPr>
          <p:cNvPr id="22531" name="Прямоугольник 2"/>
          <p:cNvSpPr>
            <a:spLocks noChangeArrowheads="1"/>
          </p:cNvSpPr>
          <p:nvPr/>
        </p:nvSpPr>
        <p:spPr bwMode="auto">
          <a:xfrm>
            <a:off x="1071563" y="4071938"/>
            <a:ext cx="7429500" cy="354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lang="ru-RU" i="1">
                <a:latin typeface="Calibri" pitchFamily="34" charset="0"/>
                <a:cs typeface="Times New Roman" pitchFamily="18" charset="0"/>
              </a:rPr>
              <a:t>         </a:t>
            </a:r>
            <a:r>
              <a:rPr lang="ru-RU" sz="2800" i="1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ru-RU" i="1">
                <a:latin typeface="Calibri" pitchFamily="34" charset="0"/>
                <a:cs typeface="Times New Roman" pitchFamily="18" charset="0"/>
              </a:rPr>
              <a:t>  </a:t>
            </a:r>
            <a:r>
              <a:rPr lang="ru-RU" sz="2800" b="1" i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При помощи звуков речи, музыки слов, великий Пушкин достигает в своих сказках предельной выразительности: в его стихах много значат не только каждое слово, но и каждый звук, каждый гласный и согласный.</a:t>
            </a:r>
          </a:p>
          <a:p>
            <a:pPr algn="just" eaLnBrk="0" hangingPunct="0"/>
            <a:r>
              <a:rPr lang="ru-RU" sz="2800" b="1" i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С.Я.Маршак</a:t>
            </a:r>
          </a:p>
          <a:p>
            <a:pPr algn="just" eaLnBrk="0" hangingPunct="0"/>
            <a:endParaRPr lang="ru-RU" sz="2800" b="1" i="1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0" hangingPunct="0"/>
            <a:r>
              <a:rPr lang="ru-RU" sz="2800" b="1" i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>
              <a:latin typeface="Century Gothic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928688" y="1643063"/>
            <a:ext cx="8001000" cy="5929312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1800" i="1" dirty="0" smtClean="0"/>
              <a:t>*обобщить и систематизировать знания учащихся о фонетике и орфоэпии как разделах лингвистики, о системе гласных и согласных звуков русского языка, о способах их обозначения на письме, показать соотношение  звукового и буквенного (орфографического) облика слова; повторить основные правила произношения гласных и согласных звуков, нормы ударения в современном русском языке.</a:t>
            </a:r>
            <a:br>
              <a:rPr lang="ru-RU" sz="1800" i="1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i="1" dirty="0" smtClean="0"/>
              <a:t>*совершенствовать умения находить в слове  основные звуковые процессы ,  производить фонетический разбор слова и транскрибировать слово; оценивать свою и чужую речь с точки зрения соблюдения орфоэпических норм современного русского языка; совершенствовать навыки работы с различными видами словарей и учить извлекать необходимую информацию из справочной литературы и современных  источников информации.</a:t>
            </a:r>
            <a:br>
              <a:rPr lang="ru-RU" sz="1800" i="1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i="1" dirty="0" smtClean="0"/>
              <a:t>* воспитывать в детях чувство любви к русскому языку, чувство глубокой ответственности за чистоту и правильность русской речи.</a:t>
            </a:r>
            <a:r>
              <a:rPr lang="ru-RU" sz="1800" dirty="0" smtClean="0"/>
              <a:t/>
            </a:r>
            <a:br>
              <a:rPr lang="ru-RU" sz="1800" dirty="0" smtClean="0"/>
            </a:b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1428750" y="928688"/>
            <a:ext cx="8501063" cy="642937"/>
          </a:xfrm>
        </p:spPr>
        <p:txBody>
          <a:bodyPr rtlCol="0">
            <a:normAutofit fontScale="77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5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5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Цели урока:</a:t>
            </a:r>
            <a:endParaRPr lang="ru-RU" sz="54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071563" y="928688"/>
            <a:ext cx="7715250" cy="85725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Дифференцированное домашнее   задание</a:t>
            </a:r>
            <a:endParaRPr lang="ru-RU" sz="40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928688" y="2071688"/>
            <a:ext cx="8001000" cy="3929062"/>
          </a:xfrm>
        </p:spPr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tx1"/>
                </a:solidFill>
              </a:rPr>
              <a:t>Самостоятельный  выбор  уровня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u="sng" dirty="0" smtClean="0">
                <a:solidFill>
                  <a:schemeClr val="tx1"/>
                </a:solidFill>
              </a:rPr>
              <a:t>Низкий уровень :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*Ответить на вопросы  в учебнике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стр. 10-11           , упр. 8.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Средний уровень: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*Составить текст призыва изучать фонетику и орфоэпию в виде рассуждения, приводя аргументы в формате ЕГЭ(100 слов).</a:t>
            </a:r>
          </a:p>
          <a:p>
            <a:pPr algn="just" fontAlgn="auto">
              <a:spcAft>
                <a:spcPts val="0"/>
              </a:spcAft>
              <a:buFont typeface="Arial" charset="0"/>
              <a:buChar char="•"/>
              <a:defRPr/>
            </a:pPr>
            <a:endParaRPr lang="ru-RU" b="1" u="sng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WordArt 2"/>
          <p:cNvSpPr>
            <a:spLocks noChangeArrowheads="1" noChangeShapeType="1" noTextEdit="1"/>
          </p:cNvSpPr>
          <p:nvPr/>
        </p:nvSpPr>
        <p:spPr bwMode="auto">
          <a:xfrm>
            <a:off x="1714500" y="928688"/>
            <a:ext cx="7000875" cy="6270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984807"/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Сегодня на уроке</a:t>
            </a:r>
          </a:p>
        </p:txBody>
      </p:sp>
      <p:sp>
        <p:nvSpPr>
          <p:cNvPr id="21507" name="WordArt 3"/>
          <p:cNvSpPr>
            <a:spLocks noChangeArrowheads="1" noChangeShapeType="1" noTextEdit="1"/>
          </p:cNvSpPr>
          <p:nvPr/>
        </p:nvSpPr>
        <p:spPr bwMode="auto">
          <a:xfrm>
            <a:off x="1714500" y="2071688"/>
            <a:ext cx="5000625" cy="3571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477"/>
              </a:avLst>
            </a:prstTxWarp>
          </a:bodyPr>
          <a:lstStyle/>
          <a:p>
            <a:pPr algn="ctr"/>
            <a:r>
              <a:rPr lang="ru-RU" sz="3600" b="1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E46C0A"/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я научился...</a:t>
            </a:r>
          </a:p>
        </p:txBody>
      </p:sp>
      <p:sp>
        <p:nvSpPr>
          <p:cNvPr id="21508" name="WordArt 4"/>
          <p:cNvSpPr>
            <a:spLocks noChangeArrowheads="1" noChangeShapeType="1" noTextEdit="1"/>
          </p:cNvSpPr>
          <p:nvPr/>
        </p:nvSpPr>
        <p:spPr bwMode="auto">
          <a:xfrm>
            <a:off x="2286000" y="3071813"/>
            <a:ext cx="4357688" cy="428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E46C0A"/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я постарался...</a:t>
            </a:r>
          </a:p>
        </p:txBody>
      </p:sp>
      <p:sp>
        <p:nvSpPr>
          <p:cNvPr id="21509" name="WordArt 5"/>
          <p:cNvSpPr>
            <a:spLocks noChangeArrowheads="1" noChangeShapeType="1" noTextEdit="1"/>
          </p:cNvSpPr>
          <p:nvPr/>
        </p:nvSpPr>
        <p:spPr bwMode="auto">
          <a:xfrm>
            <a:off x="2857500" y="3857625"/>
            <a:ext cx="5286375" cy="428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E46C0A"/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мне понравилось...</a:t>
            </a:r>
          </a:p>
        </p:txBody>
      </p:sp>
      <p:sp>
        <p:nvSpPr>
          <p:cNvPr id="21510" name="WordArt 6"/>
          <p:cNvSpPr>
            <a:spLocks noChangeArrowheads="1" noChangeShapeType="1" noTextEdit="1"/>
          </p:cNvSpPr>
          <p:nvPr/>
        </p:nvSpPr>
        <p:spPr bwMode="auto">
          <a:xfrm>
            <a:off x="3214688" y="4572000"/>
            <a:ext cx="4572000" cy="5397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306"/>
              </a:avLst>
            </a:prstTxWarp>
          </a:bodyPr>
          <a:lstStyle/>
          <a:p>
            <a:pPr algn="ctr"/>
            <a:r>
              <a:rPr lang="ru-RU" sz="3600" b="1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E46C0A"/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мне было трудно...</a:t>
            </a:r>
          </a:p>
        </p:txBody>
      </p:sp>
      <p:sp>
        <p:nvSpPr>
          <p:cNvPr id="21511" name="WordArt 7"/>
          <p:cNvSpPr>
            <a:spLocks noChangeArrowheads="1" noChangeShapeType="1" noTextEdit="1"/>
          </p:cNvSpPr>
          <p:nvPr/>
        </p:nvSpPr>
        <p:spPr bwMode="auto">
          <a:xfrm>
            <a:off x="3500430" y="5286388"/>
            <a:ext cx="4643470" cy="714381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 </a:t>
            </a:r>
            <a:r>
              <a:rPr lang="ru-RU" sz="3600" b="1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chemeClr val="accent6">
                    <a:lumMod val="75000"/>
                  </a:scheme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мне было интересно…</a:t>
            </a:r>
            <a:endParaRPr lang="ru-RU" sz="3600" b="1" kern="10" dirty="0">
              <a:ln w="12700">
                <a:solidFill>
                  <a:srgbClr val="3333CC"/>
                </a:solidFill>
                <a:round/>
                <a:headEnd/>
                <a:tailEnd/>
              </a:ln>
              <a:solidFill>
                <a:schemeClr val="accent6">
                  <a:lumMod val="75000"/>
                </a:schemeClr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215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215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0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0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0"/>
                            </p:stCondLst>
                            <p:childTnLst>
                              <p:par>
                                <p:cTn id="3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 animBg="1"/>
      <p:bldP spid="21507" grpId="0" animBg="1"/>
      <p:bldP spid="21508" grpId="0" animBg="1"/>
      <p:bldP spid="21509" grpId="0" animBg="1"/>
      <p:bldP spid="21510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285875" y="1071563"/>
            <a:ext cx="7858125" cy="928687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Информационные источники</a:t>
            </a:r>
            <a:endParaRPr lang="ru-RU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3" name="Подзаголовок 4"/>
          <p:cNvSpPr>
            <a:spLocks noGrp="1"/>
          </p:cNvSpPr>
          <p:nvPr>
            <p:ph type="subTitle" idx="1"/>
          </p:nvPr>
        </p:nvSpPr>
        <p:spPr>
          <a:xfrm>
            <a:off x="928688" y="2286000"/>
            <a:ext cx="8786812" cy="4214813"/>
          </a:xfrm>
        </p:spPr>
        <p:txBody>
          <a:bodyPr/>
          <a:lstStyle/>
          <a:p>
            <a:pPr algn="just"/>
            <a:r>
              <a:rPr lang="ru-RU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А.Г.Нарушевич </a:t>
            </a:r>
            <a:r>
              <a:rPr lang="ru-RU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«Методика подготовки к ЕГЭ по русскому языку»</a:t>
            </a:r>
          </a:p>
          <a:p>
            <a:pPr algn="just"/>
            <a:r>
              <a:rPr lang="ru-RU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Г.Т.Егораева</a:t>
            </a:r>
            <a:r>
              <a:rPr lang="ru-RU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: материалы издательства «Экзамен»</a:t>
            </a:r>
          </a:p>
          <a:p>
            <a:pPr algn="just"/>
            <a:endParaRPr lang="ru-RU" sz="28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857250" y="857250"/>
            <a:ext cx="7786688" cy="655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ru-RU" sz="2800" b="1" i="1" u="sng">
                <a:solidFill>
                  <a:srgbClr val="984807"/>
                </a:solidFill>
                <a:latin typeface="Times New Roman" pitchFamily="18" charset="0"/>
                <a:cs typeface="Times New Roman" pitchFamily="18" charset="0"/>
              </a:rPr>
              <a:t>          Оборудование и учебные пособия к уроку:</a:t>
            </a:r>
            <a:endParaRPr lang="ru-RU" sz="2800" b="1">
              <a:solidFill>
                <a:srgbClr val="984807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buFontTx/>
              <a:buChar char="•"/>
            </a:pPr>
            <a:r>
              <a:rPr lang="ru-RU" sz="2800" b="1">
                <a:solidFill>
                  <a:srgbClr val="E46C0A"/>
                </a:solidFill>
                <a:latin typeface="Times New Roman" pitchFamily="18" charset="0"/>
                <a:cs typeface="Times New Roman" pitchFamily="18" charset="0"/>
              </a:rPr>
              <a:t>Таблица «Гласные и согласные звуки русского языка».</a:t>
            </a:r>
          </a:p>
          <a:p>
            <a:pPr eaLnBrk="0" hangingPunct="0">
              <a:buFontTx/>
              <a:buChar char="•"/>
            </a:pPr>
            <a:r>
              <a:rPr lang="ru-RU" sz="2800" b="1">
                <a:solidFill>
                  <a:srgbClr val="E46C0A"/>
                </a:solidFill>
                <a:latin typeface="Times New Roman" pitchFamily="18" charset="0"/>
                <a:cs typeface="Times New Roman" pitchFamily="18" charset="0"/>
              </a:rPr>
              <a:t>Задания демонстрационных вариантов ЕГЭ-2013.</a:t>
            </a:r>
          </a:p>
          <a:p>
            <a:pPr eaLnBrk="0" hangingPunct="0">
              <a:buFontTx/>
              <a:buChar char="•"/>
            </a:pPr>
            <a:r>
              <a:rPr lang="ru-RU" sz="2800" b="1">
                <a:solidFill>
                  <a:srgbClr val="E46C0A"/>
                </a:solidFill>
                <a:latin typeface="Times New Roman" pitchFamily="18" charset="0"/>
                <a:cs typeface="Times New Roman" pitchFamily="18" charset="0"/>
              </a:rPr>
              <a:t>У каждого учащегося на столе карточка-справочник « Особенности русского ударения и его роль в русском языке».</a:t>
            </a:r>
          </a:p>
          <a:p>
            <a:pPr eaLnBrk="0" hangingPunct="0">
              <a:buFontTx/>
              <a:buChar char="•"/>
            </a:pPr>
            <a:r>
              <a:rPr lang="ru-RU" sz="2800" b="1">
                <a:solidFill>
                  <a:srgbClr val="E46C0A"/>
                </a:solidFill>
                <a:latin typeface="Times New Roman" pitchFamily="18" charset="0"/>
                <a:cs typeface="Times New Roman" pitchFamily="18" charset="0"/>
              </a:rPr>
              <a:t>Раздаточный материал для индивидуальной и групповой работы.</a:t>
            </a:r>
          </a:p>
          <a:p>
            <a:pPr eaLnBrk="0" hangingPunct="0">
              <a:buFontTx/>
              <a:buChar char="•"/>
            </a:pPr>
            <a:r>
              <a:rPr lang="ru-RU" sz="2800" b="1">
                <a:solidFill>
                  <a:srgbClr val="E46C0A"/>
                </a:solidFill>
                <a:latin typeface="Times New Roman" pitchFamily="18" charset="0"/>
                <a:cs typeface="Times New Roman" pitchFamily="18" charset="0"/>
              </a:rPr>
              <a:t>Орфоэпические и толковые словари.</a:t>
            </a:r>
          </a:p>
          <a:p>
            <a:pPr eaLnBrk="0" hangingPunct="0">
              <a:buFontTx/>
              <a:buChar char="•"/>
            </a:pPr>
            <a:r>
              <a:rPr lang="ru-RU" sz="2800" b="1">
                <a:solidFill>
                  <a:srgbClr val="E46C0A"/>
                </a:solidFill>
                <a:latin typeface="Times New Roman" pitchFamily="18" charset="0"/>
                <a:cs typeface="Times New Roman" pitchFamily="18" charset="0"/>
              </a:rPr>
              <a:t>Магнитофон и звукозапись к конкурсу дикторов.</a:t>
            </a:r>
          </a:p>
          <a:p>
            <a:pPr eaLnBrk="0" hangingPunct="0">
              <a:buFontTx/>
              <a:buChar char="•"/>
            </a:pPr>
            <a:r>
              <a:rPr lang="ru-RU" sz="2800" b="1">
                <a:solidFill>
                  <a:srgbClr val="E46C0A"/>
                </a:solidFill>
                <a:latin typeface="Times New Roman" pitchFamily="18" charset="0"/>
                <a:cs typeface="Times New Roman" pitchFamily="18" charset="0"/>
              </a:rPr>
              <a:t>Мультимедийная презентация</a:t>
            </a:r>
          </a:p>
          <a:p>
            <a:pPr eaLnBrk="0" hangingPunct="0"/>
            <a:r>
              <a:rPr lang="ru-RU" sz="2800" b="1">
                <a:solidFill>
                  <a:srgbClr val="E46C0A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sz="1600">
                <a:latin typeface="Calibri" pitchFamily="34" charset="0"/>
                <a:cs typeface="Times New Roman" pitchFamily="18" charset="0"/>
              </a:rPr>
              <a:t> </a:t>
            </a:r>
            <a:r>
              <a:rPr lang="ru-RU" sz="1600" u="sng">
                <a:latin typeface="Calibri" pitchFamily="34" charset="0"/>
                <a:cs typeface="Times New Roman" pitchFamily="18" charset="0"/>
              </a:rPr>
              <a:t>ЭПИГРАФ К УРОКУ:</a:t>
            </a:r>
            <a:endParaRPr lang="ru-RU" sz="900"/>
          </a:p>
          <a:p>
            <a:pPr eaLnBrk="0" hangingPunct="0"/>
            <a:r>
              <a:rPr lang="ru-RU" sz="1600" i="1">
                <a:latin typeface="Calibri" pitchFamily="34" charset="0"/>
                <a:cs typeface="Times New Roman" pitchFamily="18" charset="0"/>
              </a:rPr>
              <a:t>…Язык имеет свои краски, то есть звуки. Он ими воображению нашему может весьма часто рисовать или живописать предметы… </a:t>
            </a:r>
            <a:endParaRPr lang="ru-RU" sz="900"/>
          </a:p>
          <a:p>
            <a:pPr eaLnBrk="0" hangingPunct="0"/>
            <a:r>
              <a:rPr lang="ru-RU" sz="1600" i="1">
                <a:latin typeface="Calibri" pitchFamily="34" charset="0"/>
                <a:cs typeface="Times New Roman" pitchFamily="18" charset="0"/>
              </a:rPr>
              <a:t>                                                                  Бестужев- Марлинский.</a:t>
            </a:r>
            <a:endParaRPr lang="ru-RU"/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1000125" y="1143000"/>
            <a:ext cx="8143875" cy="550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/>
            <a:r>
              <a:rPr lang="ru-RU" sz="4400" b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u="sng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ЭПИГРАФ К УРОКУ:</a:t>
            </a:r>
            <a:endParaRPr lang="ru-RU" sz="4400" b="1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0" hangingPunct="0"/>
            <a:r>
              <a:rPr lang="ru-RU" sz="4400" b="1" i="1">
                <a:solidFill>
                  <a:srgbClr val="E46C0A"/>
                </a:solidFill>
                <a:latin typeface="Times New Roman" pitchFamily="18" charset="0"/>
                <a:cs typeface="Times New Roman" pitchFamily="18" charset="0"/>
              </a:rPr>
              <a:t>…Язык имеет свои краски, то есть звуки. Он ими воображению нашему может весьма часто рисовать или живописать предметы… </a:t>
            </a:r>
            <a:endParaRPr lang="ru-RU" sz="4400" b="1">
              <a:solidFill>
                <a:srgbClr val="E46C0A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0" hangingPunct="0"/>
            <a:r>
              <a:rPr lang="ru-RU" sz="4400" b="1" i="1">
                <a:solidFill>
                  <a:srgbClr val="E46C0A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</a:t>
            </a:r>
            <a:r>
              <a:rPr lang="ru-RU" sz="4400" b="1" i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Бестужев -Марлинский.</a:t>
            </a:r>
            <a:endParaRPr lang="ru-RU" sz="4400" b="1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928688" y="1071563"/>
            <a:ext cx="9144000" cy="3970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ru-RU" sz="2800" b="1">
                <a:latin typeface="Times New Roman" pitchFamily="18" charset="0"/>
                <a:cs typeface="Times New Roman" pitchFamily="18" charset="0"/>
              </a:rPr>
              <a:t>                           </a:t>
            </a:r>
            <a:r>
              <a:rPr lang="ru-RU" sz="2800" b="1">
                <a:solidFill>
                  <a:srgbClr val="E46C0A"/>
                </a:solidFill>
                <a:latin typeface="Times New Roman" pitchFamily="18" charset="0"/>
                <a:cs typeface="Times New Roman" pitchFamily="18" charset="0"/>
              </a:rPr>
              <a:t>ФОНЕТИЧЕСКАЯ РАЗМИНКА</a:t>
            </a:r>
          </a:p>
          <a:p>
            <a:endParaRPr lang="ru-RU" sz="2800" b="1">
              <a:latin typeface="Times New Roman" pitchFamily="18" charset="0"/>
              <a:cs typeface="Times New Roman" pitchFamily="18" charset="0"/>
            </a:endParaRPr>
          </a:p>
          <a:p>
            <a:endParaRPr lang="ru-RU" sz="2800" b="1">
              <a:latin typeface="Times New Roman" pitchFamily="18" charset="0"/>
              <a:cs typeface="Times New Roman" pitchFamily="18" charset="0"/>
            </a:endParaRPr>
          </a:p>
          <a:p>
            <a:endParaRPr lang="ru-RU" sz="2800" b="1">
              <a:latin typeface="Times New Roman" pitchFamily="18" charset="0"/>
              <a:cs typeface="Times New Roman" pitchFamily="18" charset="0"/>
            </a:endParaRPr>
          </a:p>
          <a:p>
            <a:endParaRPr lang="ru-RU" sz="2800" b="1">
              <a:latin typeface="Times New Roman" pitchFamily="18" charset="0"/>
              <a:cs typeface="Times New Roman" pitchFamily="18" charset="0"/>
            </a:endParaRPr>
          </a:p>
          <a:p>
            <a:endParaRPr lang="ru-RU" sz="2800" b="1">
              <a:latin typeface="Times New Roman" pitchFamily="18" charset="0"/>
              <a:cs typeface="Times New Roman" pitchFamily="18" charset="0"/>
            </a:endParaRPr>
          </a:p>
          <a:p>
            <a:endParaRPr lang="ru-RU" sz="2800" b="1">
              <a:latin typeface="Times New Roman" pitchFamily="18" charset="0"/>
              <a:cs typeface="Times New Roman" pitchFamily="18" charset="0"/>
            </a:endParaRPr>
          </a:p>
          <a:p>
            <a:endParaRPr lang="ru-RU" sz="2800" b="1">
              <a:latin typeface="Times New Roman" pitchFamily="18" charset="0"/>
              <a:cs typeface="Times New Roman" pitchFamily="18" charset="0"/>
            </a:endParaRPr>
          </a:p>
          <a:p>
            <a:endParaRPr lang="ru-RU" sz="2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5" name="Rectangle 2"/>
          <p:cNvSpPr>
            <a:spLocks noChangeArrowheads="1"/>
          </p:cNvSpPr>
          <p:nvPr/>
        </p:nvSpPr>
        <p:spPr bwMode="auto">
          <a:xfrm>
            <a:off x="1214438" y="785813"/>
            <a:ext cx="7929562" cy="514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1600">
                <a:latin typeface="Calibri" pitchFamily="34" charset="0"/>
                <a:cs typeface="Times New Roman" pitchFamily="18" charset="0"/>
              </a:rPr>
              <a:t> </a:t>
            </a:r>
            <a:endParaRPr lang="ru-RU" sz="900"/>
          </a:p>
          <a:p>
            <a:pPr eaLnBrk="0" hangingPunct="0"/>
            <a:endParaRPr lang="ru-RU" sz="2400"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r>
              <a:rPr lang="ru-RU" sz="2400" b="1" u="sng">
                <a:latin typeface="Times New Roman" pitchFamily="18" charset="0"/>
                <a:cs typeface="Times New Roman" pitchFamily="18" charset="0"/>
              </a:rPr>
              <a:t>1 группа</a:t>
            </a:r>
          </a:p>
          <a:p>
            <a:pPr eaLnBrk="0" hangingPunct="0"/>
            <a:r>
              <a:rPr lang="ru-RU" sz="2400">
                <a:latin typeface="Times New Roman" pitchFamily="18" charset="0"/>
                <a:cs typeface="Times New Roman" pitchFamily="18" charset="0"/>
              </a:rPr>
              <a:t>* Что является предметом изучения фонетики и орфоэпии?</a:t>
            </a:r>
          </a:p>
          <a:p>
            <a:pPr eaLnBrk="0" hangingPunct="0"/>
            <a:r>
              <a:rPr lang="ru-RU" sz="2400">
                <a:latin typeface="Times New Roman" pitchFamily="18" charset="0"/>
                <a:cs typeface="Times New Roman" pitchFamily="18" charset="0"/>
              </a:rPr>
              <a:t>*В чем состоит отличие между буквами и звуками?</a:t>
            </a:r>
          </a:p>
          <a:p>
            <a:pPr eaLnBrk="0" hangingPunct="0"/>
            <a:r>
              <a:rPr lang="ru-RU" sz="2400">
                <a:latin typeface="Times New Roman" pitchFamily="18" charset="0"/>
                <a:cs typeface="Times New Roman" pitchFamily="18" charset="0"/>
              </a:rPr>
              <a:t>*На какие группы делятся звуки речи? Чем они отличаются друг от друга?</a:t>
            </a:r>
          </a:p>
          <a:p>
            <a:pPr eaLnBrk="0" hangingPunct="0"/>
            <a:r>
              <a:rPr lang="ru-RU" sz="2400">
                <a:latin typeface="Times New Roman" pitchFamily="18" charset="0"/>
                <a:cs typeface="Times New Roman" pitchFamily="18" charset="0"/>
              </a:rPr>
              <a:t>*Что называется слогом?</a:t>
            </a:r>
          </a:p>
          <a:p>
            <a:pPr eaLnBrk="0" hangingPunct="0"/>
            <a:r>
              <a:rPr lang="ru-RU" sz="2400">
                <a:latin typeface="Times New Roman" pitchFamily="18" charset="0"/>
                <a:cs typeface="Times New Roman" pitchFamily="18" charset="0"/>
              </a:rPr>
              <a:t>*Сколько звуков в русском языке?</a:t>
            </a:r>
          </a:p>
          <a:p>
            <a:pPr eaLnBrk="0" hangingPunct="0"/>
            <a:r>
              <a:rPr lang="ru-RU" sz="1600">
                <a:latin typeface="Calibri" pitchFamily="34" charset="0"/>
                <a:cs typeface="Times New Roman" pitchFamily="18" charset="0"/>
              </a:rPr>
              <a:t> </a:t>
            </a:r>
            <a:r>
              <a:rPr lang="ru-RU" sz="2000">
                <a:latin typeface="Calibri" pitchFamily="34" charset="0"/>
                <a:cs typeface="Times New Roman" pitchFamily="18" charset="0"/>
              </a:rPr>
              <a:t>Опираясь на таблицу «Гласные и согласные звуки русского языка», которая демонстрируется  в классе, ребята работают следующим образом:</a:t>
            </a:r>
            <a:endParaRPr lang="ru-RU" sz="2000"/>
          </a:p>
          <a:p>
            <a:pPr eaLnBrk="0" hangingPunct="0"/>
            <a:r>
              <a:rPr lang="ru-RU" sz="2000">
                <a:latin typeface="Calibri" pitchFamily="34" charset="0"/>
                <a:cs typeface="Times New Roman" pitchFamily="18" charset="0"/>
              </a:rPr>
              <a:t>к  доске вызывается уч-ся 1 группы, учащиеся этой группы задают ему подготовленный дома вопрос. Если отвечающий не дает верного ответа, то на поставленный вопрос отвечает тот, кто его задавал.</a:t>
            </a:r>
            <a:endParaRPr lang="ru-RU" sz="2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/>
          </p:cNvSpPr>
          <p:nvPr>
            <p:ph type="title"/>
          </p:nvPr>
        </p:nvSpPr>
        <p:spPr>
          <a:xfrm>
            <a:off x="1714500" y="357188"/>
            <a:ext cx="7715250" cy="1928812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5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Согласные звуки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aphicFrame>
        <p:nvGraphicFramePr>
          <p:cNvPr id="43311" name="Group 303"/>
          <p:cNvGraphicFramePr>
            <a:graphicFrameLocks noGrp="1"/>
          </p:cNvGraphicFramePr>
          <p:nvPr>
            <p:ph type="tbl" idx="1"/>
          </p:nvPr>
        </p:nvGraphicFramePr>
        <p:xfrm>
          <a:off x="928688" y="2357438"/>
          <a:ext cx="8215366" cy="5147439"/>
        </p:xfrm>
        <a:graphic>
          <a:graphicData uri="http://schemas.openxmlformats.org/drawingml/2006/table">
            <a:tbl>
              <a:tblPr/>
              <a:tblGrid>
                <a:gridCol w="1064956"/>
                <a:gridCol w="380341"/>
                <a:gridCol w="380341"/>
                <a:gridCol w="380341"/>
                <a:gridCol w="456410"/>
                <a:gridCol w="456410"/>
                <a:gridCol w="475427"/>
                <a:gridCol w="513460"/>
                <a:gridCol w="513460"/>
                <a:gridCol w="513460"/>
                <a:gridCol w="513460"/>
                <a:gridCol w="513460"/>
                <a:gridCol w="513460"/>
                <a:gridCol w="513460"/>
                <a:gridCol w="513460"/>
                <a:gridCol w="513460"/>
              </a:tblGrid>
              <a:tr h="9092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Звон-кие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Г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Ж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З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Н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78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Глу-хие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Black" pitchFamily="34" charset="0"/>
                        </a:rPr>
                        <a:t>П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Black" pitchFamily="34" charset="0"/>
                        </a:rPr>
                        <a:t>ф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Black" pitchFamily="34" charset="0"/>
                        </a:rPr>
                        <a:t>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Black" pitchFamily="34" charset="0"/>
                        </a:rPr>
                        <a:t>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Black" pitchFamily="34" charset="0"/>
                        </a:rPr>
                        <a:t>Ш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Black" pitchFamily="34" charset="0"/>
                        </a:rPr>
                        <a:t>С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Black" pitchFamily="34" charset="0"/>
                        </a:rPr>
                        <a:t> 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Black" pitchFamily="34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Black" pitchFamily="34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Black" pitchFamily="34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Black" pitchFamily="34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Black" pitchFamily="34" charset="0"/>
                        </a:rPr>
                        <a:t>Х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Black" pitchFamily="34" charset="0"/>
                        </a:rPr>
                        <a:t>Ц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Black" pitchFamily="34" charset="0"/>
                        </a:rPr>
                        <a:t>Ч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Black" pitchFamily="34" charset="0"/>
                        </a:rPr>
                        <a:t>Ш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75200">
                <a:tc gridSpan="16">
                  <a:txBody>
                    <a:bodyPr/>
                    <a:lstStyle/>
                    <a:p>
                      <a:pPr marL="533400" marR="0" lvl="0" indent="-533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32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omic Sans MS" pitchFamily="66" charset="0"/>
                        </a:rPr>
                        <a:t>Легко запомнить: эти фразы содержат</a:t>
                      </a:r>
                    </a:p>
                    <a:p>
                      <a:pPr marL="533400" marR="0" lvl="0" indent="-533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AutoNum type="arabicPeriod"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«</a:t>
                      </a:r>
                      <a:r>
                        <a:rPr kumimoji="0" lang="ru-RU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СТ</a:t>
                      </a:r>
                      <a:r>
                        <a:rPr kumimoji="0" lang="ru-RU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ё</a:t>
                      </a:r>
                      <a:r>
                        <a:rPr kumimoji="0" lang="ru-RU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ПК</a:t>
                      </a:r>
                      <a:r>
                        <a:rPr kumimoji="0" lang="ru-RU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а</a:t>
                      </a: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, </a:t>
                      </a:r>
                      <a:r>
                        <a:rPr kumimoji="0" lang="ru-RU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Х</a:t>
                      </a:r>
                      <a:r>
                        <a:rPr kumimoji="0" lang="ru-RU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о</a:t>
                      </a:r>
                      <a:r>
                        <a:rPr kumimoji="0" lang="ru-RU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Ч</a:t>
                      </a:r>
                      <a:r>
                        <a:rPr kumimoji="0" lang="ru-RU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е</a:t>
                      </a:r>
                      <a:r>
                        <a:rPr kumimoji="0" lang="ru-RU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Ш</a:t>
                      </a:r>
                      <a:r>
                        <a:rPr kumimoji="0" lang="ru-RU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ь</a:t>
                      </a: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kumimoji="0" lang="ru-RU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Щ</a:t>
                      </a:r>
                      <a:r>
                        <a:rPr kumimoji="0" lang="ru-RU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е</a:t>
                      </a:r>
                      <a:r>
                        <a:rPr kumimoji="0" lang="ru-RU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Ц</a:t>
                      </a: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? – </a:t>
                      </a: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Ф</a:t>
                      </a: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у!» - </a:t>
                      </a: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omic Sans MS" pitchFamily="66" charset="0"/>
                        </a:rPr>
                        <a:t>все</a:t>
                      </a: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kumimoji="0" lang="ru-RU" sz="32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глухие</a:t>
                      </a: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omic Sans MS" pitchFamily="66" charset="0"/>
                        </a:rPr>
                        <a:t>согласные.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775200">
                <a:tc gridSpan="16">
                  <a:txBody>
                    <a:bodyPr/>
                    <a:lstStyle/>
                    <a:p>
                      <a:pPr marL="533400" marR="0" lvl="0" indent="-533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2. «</a:t>
                      </a:r>
                      <a:r>
                        <a:rPr kumimoji="0" lang="ru-RU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У</a:t>
                      </a:r>
                      <a:r>
                        <a:rPr kumimoji="0" lang="ru-RU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Comic Sans MS" pitchFamily="66" charset="0"/>
                        </a:rPr>
                        <a:t>МН</a:t>
                      </a:r>
                      <a:r>
                        <a:rPr kumimoji="0" lang="ru-RU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ая</a:t>
                      </a: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kumimoji="0" lang="ru-RU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Comic Sans MS" pitchFamily="66" charset="0"/>
                        </a:rPr>
                        <a:t>Г</a:t>
                      </a:r>
                      <a:r>
                        <a:rPr kumimoji="0" lang="ru-RU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о</a:t>
                      </a:r>
                      <a:r>
                        <a:rPr kumimoji="0" lang="ru-RU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Comic Sans MS" pitchFamily="66" charset="0"/>
                        </a:rPr>
                        <a:t>Л</a:t>
                      </a:r>
                      <a:r>
                        <a:rPr kumimoji="0" lang="ru-RU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о</a:t>
                      </a:r>
                      <a:r>
                        <a:rPr kumimoji="0" lang="ru-RU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Comic Sans MS" pitchFamily="66" charset="0"/>
                        </a:rPr>
                        <a:t>В</a:t>
                      </a:r>
                      <a:r>
                        <a:rPr kumimoji="0" lang="ru-RU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а</a:t>
                      </a: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, </a:t>
                      </a:r>
                      <a:r>
                        <a:rPr kumimoji="0" lang="ru-RU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Comic Sans MS" pitchFamily="66" charset="0"/>
                        </a:rPr>
                        <a:t>Р</a:t>
                      </a:r>
                      <a:r>
                        <a:rPr kumimoji="0" lang="ru-RU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а</a:t>
                      </a:r>
                      <a:r>
                        <a:rPr kumimoji="0" lang="ru-RU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Comic Sans MS" pitchFamily="66" charset="0"/>
                        </a:rPr>
                        <a:t>ЗБ</a:t>
                      </a:r>
                      <a:r>
                        <a:rPr kumimoji="0" lang="ru-RU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иРа</a:t>
                      </a:r>
                      <a:r>
                        <a:rPr kumimoji="0" lang="ru-RU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Comic Sans MS" pitchFamily="66" charset="0"/>
                        </a:rPr>
                        <a:t>Й</a:t>
                      </a: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kumimoji="0" lang="ru-RU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Бо</a:t>
                      </a:r>
                      <a:r>
                        <a:rPr kumimoji="0" lang="ru-RU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Comic Sans MS" pitchFamily="66" charset="0"/>
                        </a:rPr>
                        <a:t>Ж</a:t>
                      </a:r>
                      <a:r>
                        <a:rPr kumimoji="0" lang="ru-RU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ьи</a:t>
                      </a: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kumimoji="0" lang="ru-RU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Comic Sans MS" pitchFamily="66" charset="0"/>
                        </a:rPr>
                        <a:t>Д</a:t>
                      </a:r>
                      <a:r>
                        <a:rPr kumimoji="0" lang="ru-RU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еЛа</a:t>
                      </a: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!» - </a:t>
                      </a: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omic Sans MS" pitchFamily="66" charset="0"/>
                        </a:rPr>
                        <a:t>все</a:t>
                      </a: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kumimoji="0" lang="ru-RU" sz="32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Comic Sans MS" pitchFamily="66" charset="0"/>
                        </a:rPr>
                        <a:t>звонкие</a:t>
                      </a:r>
                    </a:p>
                    <a:p>
                      <a:pPr marL="533400" marR="0" lvl="0" indent="-533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omic Sans MS" pitchFamily="66" charset="0"/>
                        </a:rPr>
                        <a:t>согласные.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/>
          </p:cNvSpPr>
          <p:nvPr>
            <p:ph type="title"/>
          </p:nvPr>
        </p:nvSpPr>
        <p:spPr>
          <a:xfrm>
            <a:off x="1571625" y="642938"/>
            <a:ext cx="7115175" cy="1071562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/>
              <a:t> </a:t>
            </a:r>
            <a:r>
              <a:rPr lang="ru-RU" sz="5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Обратите внимание!</a:t>
            </a:r>
          </a:p>
        </p:txBody>
      </p:sp>
      <p:sp>
        <p:nvSpPr>
          <p:cNvPr id="45059" name="Rectangle 3"/>
          <p:cNvSpPr>
            <a:spLocks noGrp="1"/>
          </p:cNvSpPr>
          <p:nvPr>
            <p:ph type="body" idx="1"/>
          </p:nvPr>
        </p:nvSpPr>
        <p:spPr>
          <a:xfrm>
            <a:off x="1071563" y="1928813"/>
            <a:ext cx="8072437" cy="4929187"/>
          </a:xfrm>
          <a:solidFill>
            <a:srgbClr val="FFFF99"/>
          </a:solidFill>
        </p:spPr>
        <p:txBody>
          <a:bodyPr rtlCol="0">
            <a:normAutofit lnSpcReduction="10000"/>
          </a:bodyPr>
          <a:lstStyle/>
          <a:p>
            <a:pPr fontAlgn="auto">
              <a:lnSpc>
                <a:spcPct val="9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ru-RU" sz="2800" b="1" dirty="0" smtClean="0">
                <a:latin typeface="Arial Black" pitchFamily="34" charset="0"/>
                <a:sym typeface="Symbol" pitchFamily="18" charset="2"/>
              </a:rPr>
              <a:t></a:t>
            </a:r>
            <a:r>
              <a:rPr lang="ru-RU" sz="2800" b="1" dirty="0" smtClean="0">
                <a:latin typeface="Arial Black" pitchFamily="34" charset="0"/>
              </a:rPr>
              <a:t>	</a:t>
            </a:r>
            <a:r>
              <a:rPr lang="ru-RU" sz="1800" dirty="0" smtClean="0">
                <a:latin typeface="Arial Black" pitchFamily="34" charset="0"/>
              </a:rPr>
              <a:t>Перед </a:t>
            </a:r>
            <a:r>
              <a:rPr lang="ru-RU" sz="1800" dirty="0" smtClean="0">
                <a:solidFill>
                  <a:srgbClr val="FF0000"/>
                </a:solidFill>
                <a:latin typeface="Arial Black" pitchFamily="34" charset="0"/>
              </a:rPr>
              <a:t>звонкими</a:t>
            </a:r>
            <a:r>
              <a:rPr lang="ru-RU" sz="1800" dirty="0" smtClean="0">
                <a:latin typeface="Arial Black" pitchFamily="34" charset="0"/>
              </a:rPr>
              <a:t> согласными </a:t>
            </a:r>
            <a:r>
              <a:rPr lang="ru-RU" sz="1800" dirty="0" smtClean="0">
                <a:solidFill>
                  <a:schemeClr val="hlink"/>
                </a:solidFill>
                <a:latin typeface="Arial Black" pitchFamily="34" charset="0"/>
              </a:rPr>
              <a:t>глухие озвончаются</a:t>
            </a:r>
            <a:r>
              <a:rPr lang="ru-RU" sz="1800" dirty="0" smtClean="0">
                <a:latin typeface="Arial Black" pitchFamily="34" charset="0"/>
              </a:rPr>
              <a:t>: </a:t>
            </a:r>
            <a:r>
              <a:rPr lang="ru-RU" sz="1800" b="1" i="1" u="sng" dirty="0" smtClean="0">
                <a:latin typeface="Arial Black" pitchFamily="34" charset="0"/>
              </a:rPr>
              <a:t>с</a:t>
            </a:r>
            <a:r>
              <a:rPr lang="ru-RU" sz="1800" i="1" dirty="0" smtClean="0">
                <a:latin typeface="Arial Black" pitchFamily="34" charset="0"/>
              </a:rPr>
              <a:t>бить </a:t>
            </a:r>
            <a:r>
              <a:rPr lang="ru-RU" sz="1800" dirty="0" smtClean="0">
                <a:latin typeface="Arial Black" pitchFamily="34" charset="0"/>
              </a:rPr>
              <a:t>— </a:t>
            </a:r>
            <a:r>
              <a:rPr lang="ru-RU" sz="1800" b="1" dirty="0" smtClean="0">
                <a:latin typeface="Arial Black" pitchFamily="34" charset="0"/>
              </a:rPr>
              <a:t>[</a:t>
            </a:r>
            <a:r>
              <a:rPr lang="ru-RU" sz="1800" b="1" dirty="0" err="1" smtClean="0">
                <a:solidFill>
                  <a:srgbClr val="FF0000"/>
                </a:solidFill>
                <a:latin typeface="Arial Black" pitchFamily="34" charset="0"/>
              </a:rPr>
              <a:t>з</a:t>
            </a:r>
            <a:r>
              <a:rPr lang="ru-RU" sz="1800" b="1" dirty="0" smtClean="0">
                <a:latin typeface="Arial Black" pitchFamily="34" charset="0"/>
              </a:rPr>
              <a:t>]</a:t>
            </a:r>
            <a:r>
              <a:rPr lang="ru-RU" sz="1800" i="1" dirty="0" smtClean="0">
                <a:latin typeface="Arial Black" pitchFamily="34" charset="0"/>
              </a:rPr>
              <a:t>бить</a:t>
            </a:r>
            <a:r>
              <a:rPr lang="ru-RU" sz="1800" dirty="0" smtClean="0">
                <a:latin typeface="Arial Black" pitchFamily="34" charset="0"/>
              </a:rPr>
              <a:t>;</a:t>
            </a:r>
            <a:r>
              <a:rPr lang="ru-RU" sz="1800" b="1" dirty="0" smtClean="0">
                <a:latin typeface="Arial Black" pitchFamily="34" charset="0"/>
              </a:rPr>
              <a:t> </a:t>
            </a:r>
            <a:r>
              <a:rPr lang="ru-RU" sz="1800" i="1" dirty="0" smtClean="0">
                <a:latin typeface="Arial Black" pitchFamily="34" charset="0"/>
              </a:rPr>
              <a:t>экзамен - э</a:t>
            </a:r>
            <a:r>
              <a:rPr lang="ru-RU" sz="1800" b="1" dirty="0" smtClean="0">
                <a:latin typeface="Arial Black" pitchFamily="34" charset="0"/>
              </a:rPr>
              <a:t>[</a:t>
            </a:r>
            <a:r>
              <a:rPr lang="ru-RU" sz="1800" b="1" dirty="0" smtClean="0">
                <a:solidFill>
                  <a:srgbClr val="FF0000"/>
                </a:solidFill>
                <a:latin typeface="Arial Black" pitchFamily="34" charset="0"/>
              </a:rPr>
              <a:t>г</a:t>
            </a:r>
            <a:r>
              <a:rPr lang="ru-RU" sz="1800" b="1" dirty="0" smtClean="0">
                <a:latin typeface="Arial Black" pitchFamily="34" charset="0"/>
              </a:rPr>
              <a:t>]</a:t>
            </a:r>
            <a:r>
              <a:rPr lang="ru-RU" sz="1800" i="1" dirty="0" smtClean="0">
                <a:latin typeface="Arial Black" pitchFamily="34" charset="0"/>
              </a:rPr>
              <a:t>замен.</a:t>
            </a:r>
            <a:endParaRPr lang="ru-RU" sz="1800" b="1" dirty="0" smtClean="0">
              <a:latin typeface="Arial Black" pitchFamily="34" charset="0"/>
              <a:sym typeface="Symbol" pitchFamily="18" charset="2"/>
            </a:endParaRP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ru-RU" sz="1800" b="1" dirty="0" smtClean="0">
                <a:latin typeface="Arial Black" pitchFamily="34" charset="0"/>
                <a:sym typeface="Symbol" pitchFamily="18" charset="2"/>
              </a:rPr>
              <a:t></a:t>
            </a:r>
            <a:r>
              <a:rPr lang="ru-RU" sz="1800" b="1" dirty="0" smtClean="0">
                <a:latin typeface="Arial Black" pitchFamily="34" charset="0"/>
              </a:rPr>
              <a:t>	</a:t>
            </a:r>
            <a:r>
              <a:rPr lang="ru-RU" sz="1800" dirty="0" smtClean="0">
                <a:latin typeface="Arial Black" pitchFamily="34" charset="0"/>
              </a:rPr>
              <a:t>Перед </a:t>
            </a:r>
            <a:r>
              <a:rPr lang="ru-RU" sz="1800" dirty="0" smtClean="0">
                <a:solidFill>
                  <a:srgbClr val="FF0000"/>
                </a:solidFill>
                <a:latin typeface="Arial Black" pitchFamily="34" charset="0"/>
              </a:rPr>
              <a:t>глухими</a:t>
            </a:r>
            <a:r>
              <a:rPr lang="ru-RU" sz="1800" dirty="0" smtClean="0">
                <a:latin typeface="Arial Black" pitchFamily="34" charset="0"/>
              </a:rPr>
              <a:t> согласными </a:t>
            </a:r>
            <a:r>
              <a:rPr lang="ru-RU" sz="1800" dirty="0" smtClean="0">
                <a:solidFill>
                  <a:srgbClr val="006600"/>
                </a:solidFill>
                <a:latin typeface="Arial Black" pitchFamily="34" charset="0"/>
              </a:rPr>
              <a:t>звонкие оглушаются</a:t>
            </a:r>
            <a:r>
              <a:rPr lang="ru-RU" sz="1800" i="1" dirty="0" smtClean="0">
                <a:latin typeface="Arial Black" pitchFamily="34" charset="0"/>
              </a:rPr>
              <a:t>: </a:t>
            </a:r>
            <a:r>
              <a:rPr lang="ru-RU" sz="1800" i="1" u="sng" dirty="0" smtClean="0">
                <a:latin typeface="Arial Black" pitchFamily="34" charset="0"/>
              </a:rPr>
              <a:t>в</a:t>
            </a:r>
            <a:r>
              <a:rPr lang="ru-RU" sz="1800" i="1" dirty="0" smtClean="0">
                <a:latin typeface="Arial Black" pitchFamily="34" charset="0"/>
              </a:rPr>
              <a:t>сходы </a:t>
            </a:r>
            <a:r>
              <a:rPr lang="ru-RU" sz="1800" dirty="0" smtClean="0">
                <a:latin typeface="Arial Black" pitchFamily="34" charset="0"/>
              </a:rPr>
              <a:t>— </a:t>
            </a:r>
            <a:r>
              <a:rPr lang="ru-RU" sz="1800" b="1" dirty="0" smtClean="0">
                <a:latin typeface="Arial Black" pitchFamily="34" charset="0"/>
              </a:rPr>
              <a:t>[</a:t>
            </a:r>
            <a:r>
              <a:rPr lang="ru-RU" sz="1800" dirty="0" err="1" smtClean="0">
                <a:solidFill>
                  <a:srgbClr val="FF0000"/>
                </a:solidFill>
                <a:latin typeface="Arial Black" pitchFamily="34" charset="0"/>
              </a:rPr>
              <a:t>ф</a:t>
            </a:r>
            <a:r>
              <a:rPr lang="ru-RU" sz="1800" dirty="0" smtClean="0">
                <a:latin typeface="Arial Black" pitchFamily="34" charset="0"/>
              </a:rPr>
              <a:t>]</a:t>
            </a:r>
            <a:r>
              <a:rPr lang="ru-RU" sz="1800" i="1" dirty="0" smtClean="0">
                <a:latin typeface="Arial Black" pitchFamily="34" charset="0"/>
              </a:rPr>
              <a:t>сходы; по</a:t>
            </a:r>
            <a:r>
              <a:rPr lang="ru-RU" sz="1800" b="1" i="1" u="sng" dirty="0" smtClean="0">
                <a:latin typeface="Arial Black" pitchFamily="34" charset="0"/>
              </a:rPr>
              <a:t>д</a:t>
            </a:r>
            <a:r>
              <a:rPr lang="ru-RU" sz="1800" i="1" dirty="0" smtClean="0">
                <a:latin typeface="Arial Black" pitchFamily="34" charset="0"/>
              </a:rPr>
              <a:t>ходить - по</a:t>
            </a:r>
            <a:r>
              <a:rPr lang="ru-RU" sz="1800" b="1" dirty="0" smtClean="0">
                <a:latin typeface="Arial Black" pitchFamily="34" charset="0"/>
              </a:rPr>
              <a:t>[</a:t>
            </a:r>
            <a:r>
              <a:rPr lang="ru-RU" sz="1800" b="1" dirty="0" smtClean="0">
                <a:solidFill>
                  <a:srgbClr val="FF0000"/>
                </a:solidFill>
                <a:latin typeface="Arial Black" pitchFamily="34" charset="0"/>
              </a:rPr>
              <a:t>т</a:t>
            </a:r>
            <a:r>
              <a:rPr lang="ru-RU" sz="1800" b="1" dirty="0" smtClean="0">
                <a:latin typeface="Arial Black" pitchFamily="34" charset="0"/>
              </a:rPr>
              <a:t>]</a:t>
            </a:r>
            <a:r>
              <a:rPr lang="ru-RU" sz="1800" i="1" dirty="0" smtClean="0">
                <a:latin typeface="Arial Black" pitchFamily="34" charset="0"/>
              </a:rPr>
              <a:t>ходить.</a:t>
            </a:r>
            <a:endParaRPr lang="ru-RU" sz="1800" b="1" dirty="0" smtClean="0">
              <a:latin typeface="Arial Black" pitchFamily="34" charset="0"/>
              <a:sym typeface="Symbol" pitchFamily="18" charset="2"/>
            </a:endParaRP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Symbol" pitchFamily="18" charset="2"/>
              <a:buChar char="·"/>
              <a:defRPr/>
            </a:pPr>
            <a:r>
              <a:rPr lang="ru-RU" sz="1800" dirty="0" smtClean="0">
                <a:latin typeface="Arial Black" pitchFamily="34" charset="0"/>
              </a:rPr>
              <a:t>Звонкие согласные </a:t>
            </a:r>
            <a:r>
              <a:rPr lang="ru-RU" sz="1800" dirty="0" smtClean="0">
                <a:solidFill>
                  <a:srgbClr val="006600"/>
                </a:solidFill>
                <a:latin typeface="Arial Black" pitchFamily="34" charset="0"/>
              </a:rPr>
              <a:t>оглушаются</a:t>
            </a:r>
            <a:r>
              <a:rPr lang="ru-RU" sz="1800" dirty="0" smtClean="0">
                <a:latin typeface="Arial Black" pitchFamily="34" charset="0"/>
              </a:rPr>
              <a:t> </a:t>
            </a:r>
            <a:r>
              <a:rPr lang="ru-RU" sz="1800" dirty="0" smtClean="0">
                <a:solidFill>
                  <a:srgbClr val="006600"/>
                </a:solidFill>
                <a:latin typeface="Arial Black" pitchFamily="34" charset="0"/>
              </a:rPr>
              <a:t>в конце слов</a:t>
            </a:r>
            <a:r>
              <a:rPr lang="ru-RU" sz="1800" dirty="0" smtClean="0">
                <a:latin typeface="Arial Black" pitchFamily="34" charset="0"/>
              </a:rPr>
              <a:t>: </a:t>
            </a:r>
            <a:r>
              <a:rPr lang="ru-RU" sz="1800" i="1" dirty="0" smtClean="0">
                <a:latin typeface="Arial Black" pitchFamily="34" charset="0"/>
              </a:rPr>
              <a:t>вездеход — </a:t>
            </a:r>
            <a:r>
              <a:rPr lang="ru-RU" sz="1800" i="1" dirty="0" err="1" smtClean="0">
                <a:latin typeface="Arial Black" pitchFamily="34" charset="0"/>
              </a:rPr>
              <a:t>вездехо</a:t>
            </a:r>
            <a:r>
              <a:rPr lang="ru-RU" sz="1800" dirty="0" smtClean="0">
                <a:latin typeface="Arial Black" pitchFamily="34" charset="0"/>
              </a:rPr>
              <a:t>[</a:t>
            </a:r>
            <a:r>
              <a:rPr lang="ru-RU" sz="1800" dirty="0" smtClean="0">
                <a:solidFill>
                  <a:srgbClr val="FF0000"/>
                </a:solidFill>
                <a:latin typeface="Arial Black" pitchFamily="34" charset="0"/>
              </a:rPr>
              <a:t>т</a:t>
            </a:r>
            <a:r>
              <a:rPr lang="ru-RU" sz="1800" dirty="0" smtClean="0">
                <a:latin typeface="Arial Black" pitchFamily="34" charset="0"/>
              </a:rPr>
              <a:t>], </a:t>
            </a:r>
            <a:r>
              <a:rPr lang="ru-RU" sz="1800" i="1" dirty="0" smtClean="0">
                <a:latin typeface="Arial Black" pitchFamily="34" charset="0"/>
              </a:rPr>
              <a:t>рассказ — </a:t>
            </a:r>
            <a:r>
              <a:rPr lang="ru-RU" sz="1800" i="1" dirty="0" err="1" smtClean="0">
                <a:latin typeface="Arial Black" pitchFamily="34" charset="0"/>
              </a:rPr>
              <a:t>расска</a:t>
            </a:r>
            <a:r>
              <a:rPr lang="ru-RU" sz="1800" dirty="0" smtClean="0">
                <a:latin typeface="Arial Black" pitchFamily="34" charset="0"/>
              </a:rPr>
              <a:t>[</a:t>
            </a:r>
            <a:r>
              <a:rPr lang="ru-RU" sz="1800" dirty="0" smtClean="0">
                <a:solidFill>
                  <a:srgbClr val="FF0000"/>
                </a:solidFill>
                <a:latin typeface="Arial Black" pitchFamily="34" charset="0"/>
              </a:rPr>
              <a:t>с</a:t>
            </a:r>
            <a:r>
              <a:rPr lang="ru-RU" sz="1800" dirty="0" smtClean="0">
                <a:latin typeface="Arial Black" pitchFamily="34" charset="0"/>
              </a:rPr>
              <a:t>].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400" b="1" u="sng" dirty="0" smtClean="0">
                <a:solidFill>
                  <a:srgbClr val="FF0000"/>
                </a:solidFill>
              </a:rPr>
              <a:t>Помните это, когда будете выполнять следующие задания: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400" dirty="0" smtClean="0"/>
              <a:t>В каком слове при произношении происходит озвончение согласного звука?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400" dirty="0" smtClean="0"/>
              <a:t>В каком слове при произношении происходит оглушение согласного звука?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400" dirty="0" smtClean="0"/>
              <a:t>В каком слове все согласные глухие?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400" dirty="0" smtClean="0"/>
              <a:t>В каком слове все согласные звонкие?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400" dirty="0" smtClean="0"/>
              <a:t>В каком слове произносится звук [</a:t>
            </a:r>
            <a:r>
              <a:rPr lang="ru-RU" sz="2400" i="1" dirty="0" smtClean="0"/>
              <a:t>указан</a:t>
            </a:r>
            <a:r>
              <a:rPr lang="ru-RU" sz="2400" dirty="0" smtClean="0"/>
              <a:t>]?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/>
          </p:cNvSpPr>
          <p:nvPr>
            <p:ph type="title"/>
          </p:nvPr>
        </p:nvSpPr>
        <p:spPr>
          <a:xfrm>
            <a:off x="1571625" y="642938"/>
            <a:ext cx="7115175" cy="7747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5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Обратите внимание!</a:t>
            </a:r>
          </a:p>
        </p:txBody>
      </p:sp>
      <p:sp>
        <p:nvSpPr>
          <p:cNvPr id="11267" name="Rectangle 3"/>
          <p:cNvSpPr>
            <a:spLocks noGrp="1"/>
          </p:cNvSpPr>
          <p:nvPr>
            <p:ph type="body" idx="1"/>
          </p:nvPr>
        </p:nvSpPr>
        <p:spPr>
          <a:xfrm>
            <a:off x="1071563" y="1857375"/>
            <a:ext cx="8072437" cy="5000625"/>
          </a:xfrm>
          <a:solidFill>
            <a:srgbClr val="FFCCFF"/>
          </a:solidFill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1400" smtClean="0"/>
              <a:t>	</a:t>
            </a:r>
            <a:r>
              <a:rPr lang="ru-RU" sz="1800" smtClean="0">
                <a:latin typeface="Arial Black" pitchFamily="34" charset="0"/>
              </a:rPr>
              <a:t>Буквы </a:t>
            </a:r>
            <a:r>
              <a:rPr lang="ru-RU" sz="1800" smtClean="0">
                <a:solidFill>
                  <a:srgbClr val="000066"/>
                </a:solidFill>
                <a:latin typeface="Arial Black" pitchFamily="34" charset="0"/>
              </a:rPr>
              <a:t>Е, Ё, Ю, Я</a:t>
            </a:r>
            <a:r>
              <a:rPr lang="ru-RU" sz="1800" smtClean="0">
                <a:latin typeface="Arial Black" pitchFamily="34" charset="0"/>
              </a:rPr>
              <a:t> передают звуки </a:t>
            </a:r>
            <a:r>
              <a:rPr lang="ru-RU" sz="1800" smtClean="0">
                <a:solidFill>
                  <a:srgbClr val="000066"/>
                </a:solidFill>
                <a:latin typeface="Arial Black" pitchFamily="34" charset="0"/>
              </a:rPr>
              <a:t>[э], [о], [у],[а],</a:t>
            </a:r>
            <a:r>
              <a:rPr lang="ru-RU" sz="1800" smtClean="0">
                <a:latin typeface="Arial Black" pitchFamily="34" charset="0"/>
              </a:rPr>
              <a:t> если употребляются после мягкого согласного (</a:t>
            </a:r>
            <a:r>
              <a:rPr lang="ru-RU" sz="1800" i="1" smtClean="0">
                <a:latin typeface="Arial Black" pitchFamily="34" charset="0"/>
              </a:rPr>
              <a:t>см. предыдущий слайд</a:t>
            </a:r>
            <a:r>
              <a:rPr lang="ru-RU" sz="1800" smtClean="0">
                <a:latin typeface="Arial Black" pitchFamily="34" charset="0"/>
              </a:rPr>
              <a:t>).</a:t>
            </a:r>
            <a:endParaRPr lang="ru-RU" sz="1800" smtClean="0">
              <a:latin typeface="Arial Black" pitchFamily="34" charset="0"/>
              <a:sym typeface="Symbol" pitchFamily="18" charset="2"/>
            </a:endParaRPr>
          </a:p>
          <a:p>
            <a:pPr>
              <a:lnSpc>
                <a:spcPct val="80000"/>
              </a:lnSpc>
            </a:pPr>
            <a:r>
              <a:rPr lang="ru-RU" sz="1800" smtClean="0">
                <a:latin typeface="Arial Black" pitchFamily="34" charset="0"/>
              </a:rPr>
              <a:t>	</a:t>
            </a:r>
            <a:r>
              <a:rPr lang="ru-RU" sz="1800" smtClean="0">
                <a:solidFill>
                  <a:srgbClr val="FF0000"/>
                </a:solidFill>
                <a:latin typeface="Arial Black" pitchFamily="34" charset="0"/>
              </a:rPr>
              <a:t>Два звука</a:t>
            </a:r>
            <a:r>
              <a:rPr lang="ru-RU" sz="1800" b="1" i="1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ru-RU" sz="1800" smtClean="0">
                <a:solidFill>
                  <a:srgbClr val="FF0000"/>
                </a:solidFill>
                <a:latin typeface="Arial Black" pitchFamily="34" charset="0"/>
              </a:rPr>
              <a:t>эти буквы передают:</a:t>
            </a:r>
          </a:p>
          <a:p>
            <a:pPr>
              <a:lnSpc>
                <a:spcPct val="80000"/>
              </a:lnSpc>
            </a:pPr>
            <a:r>
              <a:rPr lang="ru-RU" sz="1800" smtClean="0">
                <a:solidFill>
                  <a:srgbClr val="FF0000"/>
                </a:solidFill>
                <a:latin typeface="Arial Black" pitchFamily="34" charset="0"/>
              </a:rPr>
              <a:t>В начале слова</a:t>
            </a:r>
            <a:r>
              <a:rPr lang="ru-RU" sz="1800" smtClean="0">
                <a:latin typeface="Arial Black" pitchFamily="34" charset="0"/>
              </a:rPr>
              <a:t>: </a:t>
            </a:r>
            <a:r>
              <a:rPr lang="ru-RU" sz="1800" i="1" smtClean="0">
                <a:latin typeface="Arial Black" pitchFamily="34" charset="0"/>
              </a:rPr>
              <a:t>ест</a:t>
            </a:r>
            <a:r>
              <a:rPr lang="ru-RU" sz="1800" smtClean="0">
                <a:latin typeface="Arial Black" pitchFamily="34" charset="0"/>
              </a:rPr>
              <a:t> — </a:t>
            </a:r>
            <a:r>
              <a:rPr lang="ru-RU" sz="1800" b="1" smtClean="0">
                <a:latin typeface="Arial Black" pitchFamily="34" charset="0"/>
              </a:rPr>
              <a:t>[ </a:t>
            </a:r>
            <a:r>
              <a:rPr lang="ru-RU" sz="1800" b="1" smtClean="0">
                <a:solidFill>
                  <a:srgbClr val="FF0000"/>
                </a:solidFill>
                <a:latin typeface="Arial Black" pitchFamily="34" charset="0"/>
              </a:rPr>
              <a:t>ЙЭ</a:t>
            </a:r>
            <a:r>
              <a:rPr lang="ru-RU" sz="1800" smtClean="0">
                <a:latin typeface="Arial Black" pitchFamily="34" charset="0"/>
              </a:rPr>
              <a:t>ст</a:t>
            </a:r>
            <a:r>
              <a:rPr lang="ru-RU" sz="1800" b="1" smtClean="0">
                <a:latin typeface="Arial Black" pitchFamily="34" charset="0"/>
              </a:rPr>
              <a:t>]; </a:t>
            </a:r>
            <a:r>
              <a:rPr lang="ru-RU" sz="1800" i="1" smtClean="0">
                <a:latin typeface="Arial Black" pitchFamily="34" charset="0"/>
              </a:rPr>
              <a:t>юноша </a:t>
            </a:r>
            <a:r>
              <a:rPr lang="ru-RU" sz="1800" smtClean="0">
                <a:latin typeface="Arial Black" pitchFamily="34" charset="0"/>
              </a:rPr>
              <a:t>— </a:t>
            </a:r>
            <a:r>
              <a:rPr lang="ru-RU" sz="1800" b="1" smtClean="0">
                <a:latin typeface="Arial Black" pitchFamily="34" charset="0"/>
              </a:rPr>
              <a:t>[</a:t>
            </a:r>
            <a:r>
              <a:rPr lang="ru-RU" sz="1800" b="1" smtClean="0">
                <a:solidFill>
                  <a:srgbClr val="FF0000"/>
                </a:solidFill>
                <a:latin typeface="Arial Black" pitchFamily="34" charset="0"/>
              </a:rPr>
              <a:t>ЙУ</a:t>
            </a:r>
            <a:r>
              <a:rPr lang="ru-RU" sz="1800" smtClean="0">
                <a:latin typeface="Arial Black" pitchFamily="34" charset="0"/>
              </a:rPr>
              <a:t>ноша</a:t>
            </a:r>
            <a:r>
              <a:rPr lang="ru-RU" sz="1800" b="1" smtClean="0">
                <a:latin typeface="Arial Black" pitchFamily="34" charset="0"/>
              </a:rPr>
              <a:t>].</a:t>
            </a:r>
            <a:endParaRPr lang="ru-RU" sz="1800" smtClean="0">
              <a:latin typeface="Arial Black" pitchFamily="34" charset="0"/>
            </a:endParaRPr>
          </a:p>
          <a:p>
            <a:pPr>
              <a:lnSpc>
                <a:spcPct val="80000"/>
              </a:lnSpc>
            </a:pPr>
            <a:r>
              <a:rPr lang="ru-RU" sz="1800" smtClean="0">
                <a:solidFill>
                  <a:srgbClr val="FF0000"/>
                </a:solidFill>
                <a:latin typeface="Arial Black" pitchFamily="34" charset="0"/>
              </a:rPr>
              <a:t>После Ъ и Ь</a:t>
            </a:r>
            <a:r>
              <a:rPr lang="ru-RU" sz="1800" smtClean="0">
                <a:latin typeface="Arial Black" pitchFamily="34" charset="0"/>
              </a:rPr>
              <a:t>: вьюга — </a:t>
            </a:r>
            <a:r>
              <a:rPr lang="ru-RU" sz="1800" b="1" smtClean="0">
                <a:latin typeface="Arial Black" pitchFamily="34" charset="0"/>
              </a:rPr>
              <a:t>[</a:t>
            </a:r>
            <a:r>
              <a:rPr lang="ru-RU" sz="1800" smtClean="0">
                <a:latin typeface="Arial Black" pitchFamily="34" charset="0"/>
              </a:rPr>
              <a:t>в’</a:t>
            </a:r>
            <a:r>
              <a:rPr lang="ru-RU" sz="1800" b="1" smtClean="0">
                <a:solidFill>
                  <a:srgbClr val="FF0000"/>
                </a:solidFill>
                <a:latin typeface="Arial Black" pitchFamily="34" charset="0"/>
              </a:rPr>
              <a:t>ЙУ</a:t>
            </a:r>
            <a:r>
              <a:rPr lang="ru-RU" sz="1800" smtClean="0">
                <a:latin typeface="Arial Black" pitchFamily="34" charset="0"/>
              </a:rPr>
              <a:t>га</a:t>
            </a:r>
            <a:r>
              <a:rPr lang="ru-RU" sz="1800" b="1" smtClean="0">
                <a:latin typeface="Arial Black" pitchFamily="34" charset="0"/>
              </a:rPr>
              <a:t>].</a:t>
            </a:r>
            <a:endParaRPr lang="ru-RU" sz="1800" smtClean="0">
              <a:latin typeface="Arial Black" pitchFamily="34" charset="0"/>
            </a:endParaRPr>
          </a:p>
          <a:p>
            <a:pPr>
              <a:lnSpc>
                <a:spcPct val="80000"/>
              </a:lnSpc>
            </a:pPr>
            <a:r>
              <a:rPr lang="ru-RU" sz="1800" smtClean="0">
                <a:solidFill>
                  <a:srgbClr val="FF0000"/>
                </a:solidFill>
                <a:latin typeface="Arial Black" pitchFamily="34" charset="0"/>
              </a:rPr>
              <a:t>После гласного звука</a:t>
            </a:r>
            <a:r>
              <a:rPr lang="ru-RU" sz="1800" smtClean="0">
                <a:latin typeface="Arial Black" pitchFamily="34" charset="0"/>
              </a:rPr>
              <a:t>: </a:t>
            </a:r>
            <a:r>
              <a:rPr lang="ru-RU" sz="1800" i="1" smtClean="0">
                <a:latin typeface="Arial Black" pitchFamily="34" charset="0"/>
              </a:rPr>
              <a:t>приехал </a:t>
            </a:r>
            <a:r>
              <a:rPr lang="ru-RU" sz="1800" smtClean="0">
                <a:latin typeface="Arial Black" pitchFamily="34" charset="0"/>
              </a:rPr>
              <a:t>—</a:t>
            </a:r>
            <a:r>
              <a:rPr lang="ru-RU" sz="1800" b="1" smtClean="0">
                <a:latin typeface="Arial Black" pitchFamily="34" charset="0"/>
              </a:rPr>
              <a:t> [</a:t>
            </a:r>
            <a:r>
              <a:rPr lang="ru-RU" sz="1800" smtClean="0">
                <a:latin typeface="Arial Black" pitchFamily="34" charset="0"/>
              </a:rPr>
              <a:t>пр’и</a:t>
            </a:r>
            <a:r>
              <a:rPr lang="ru-RU" sz="1800" b="1" smtClean="0">
                <a:solidFill>
                  <a:srgbClr val="FF0000"/>
                </a:solidFill>
                <a:latin typeface="Arial Black" pitchFamily="34" charset="0"/>
              </a:rPr>
              <a:t>ЙЭ</a:t>
            </a:r>
            <a:r>
              <a:rPr lang="ru-RU" sz="1800" smtClean="0">
                <a:latin typeface="Arial Black" pitchFamily="34" charset="0"/>
              </a:rPr>
              <a:t>хал</a:t>
            </a:r>
            <a:r>
              <a:rPr lang="ru-RU" sz="1800" b="1" smtClean="0">
                <a:latin typeface="Arial Black" pitchFamily="34" charset="0"/>
              </a:rPr>
              <a:t>].</a:t>
            </a:r>
            <a:endParaRPr lang="ru-RU" sz="1800" smtClean="0">
              <a:latin typeface="Arial Black" pitchFamily="34" charset="0"/>
            </a:endParaRP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2400" b="1" u="sng" smtClean="0">
                <a:solidFill>
                  <a:srgbClr val="660066"/>
                </a:solidFill>
              </a:rPr>
              <a:t>Учтите это, когда будете выполнять задания:</a:t>
            </a:r>
          </a:p>
          <a:p>
            <a:pPr>
              <a:lnSpc>
                <a:spcPct val="80000"/>
              </a:lnSpc>
            </a:pPr>
            <a:r>
              <a:rPr lang="ru-RU" sz="2400" b="1" smtClean="0"/>
              <a:t>В каком слове количество букв и звуков совпадает?</a:t>
            </a:r>
          </a:p>
          <a:p>
            <a:pPr>
              <a:lnSpc>
                <a:spcPct val="80000"/>
              </a:lnSpc>
            </a:pPr>
            <a:r>
              <a:rPr lang="ru-RU" sz="2400" b="1" smtClean="0"/>
              <a:t>В каком слове букв больше, чем звуков?</a:t>
            </a:r>
          </a:p>
          <a:p>
            <a:pPr>
              <a:lnSpc>
                <a:spcPct val="80000"/>
              </a:lnSpc>
            </a:pPr>
            <a:r>
              <a:rPr lang="ru-RU" sz="2400" b="1" smtClean="0"/>
              <a:t>В каком слове звуков больше, чем букв?</a:t>
            </a:r>
          </a:p>
          <a:p>
            <a:pPr>
              <a:lnSpc>
                <a:spcPct val="80000"/>
              </a:lnSpc>
            </a:pPr>
            <a:r>
              <a:rPr lang="ru-RU" sz="2400" b="1" smtClean="0"/>
              <a:t>В каком слове (количество указано) звуков?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2400" b="1" smtClean="0">
                <a:solidFill>
                  <a:srgbClr val="FF0000"/>
                </a:solidFill>
              </a:rPr>
              <a:t>Не забывайте при этом, что</a:t>
            </a:r>
            <a:r>
              <a:rPr lang="ru-RU" sz="2400" b="1" i="1" smtClean="0">
                <a:solidFill>
                  <a:srgbClr val="FF0000"/>
                </a:solidFill>
              </a:rPr>
              <a:t> </a:t>
            </a:r>
            <a:r>
              <a:rPr lang="ru-RU" sz="2400" b="1" smtClean="0">
                <a:solidFill>
                  <a:srgbClr val="FF0000"/>
                </a:solidFill>
              </a:rPr>
              <a:t>Ъ и Ь звуков речи не обозначают!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57313" y="2643188"/>
            <a:ext cx="3000375" cy="3638550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каком слове звуков больше, чем букв?</a:t>
            </a:r>
            <a:endParaRPr lang="ru-RU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ru-RU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1) окрестность</a:t>
            </a:r>
          </a:p>
          <a:p>
            <a:pPr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ru-RU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2) яблочный</a:t>
            </a:r>
          </a:p>
          <a:p>
            <a:pPr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ru-RU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3) разъезд</a:t>
            </a:r>
          </a:p>
          <a:p>
            <a:pPr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ru-RU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4) городской</a:t>
            </a:r>
          </a:p>
        </p:txBody>
      </p:sp>
      <p:sp>
        <p:nvSpPr>
          <p:cNvPr id="12291" name="Прямоугольник 2"/>
          <p:cNvSpPr>
            <a:spLocks noChangeArrowheads="1"/>
          </p:cNvSpPr>
          <p:nvPr/>
        </p:nvSpPr>
        <p:spPr bwMode="auto">
          <a:xfrm>
            <a:off x="4357688" y="1571625"/>
            <a:ext cx="4214812" cy="552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90000"/>
              </a:lnSpc>
              <a:buFont typeface="Arial" charset="0"/>
              <a:buNone/>
            </a:pPr>
            <a:r>
              <a:rPr lang="en-US" sz="28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Большее количество звуков в словах могут давать буквы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Е, Ё, Ю, Я, если стоят в начале слова или после гласной.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Такое слово одно — </a:t>
            </a:r>
            <a:r>
              <a:rPr lang="ru-RU" sz="2800" i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яблочный</a:t>
            </a:r>
            <a:r>
              <a:rPr lang="ru-RU" sz="28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— 9 звуков, 8 букв.</a:t>
            </a:r>
            <a:r>
              <a:rPr lang="ru-RU" sz="2800" i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i="1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 typeface="Arial" charset="0"/>
              <a:buNone/>
            </a:pPr>
            <a:r>
              <a:rPr lang="en-US" sz="28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8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В слове </a:t>
            </a:r>
            <a:r>
              <a:rPr lang="ru-RU" sz="2800" i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разъезд</a:t>
            </a:r>
            <a:r>
              <a:rPr lang="ru-RU" sz="28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после Ъ буква Е также дает два звука, но звука не обозначает Ъ, поэтому в этом слове 7 букв и столько же звуков. </a:t>
            </a:r>
            <a:r>
              <a:rPr lang="ru-RU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Правильный ответ — 2.</a:t>
            </a:r>
            <a:endParaRPr lang="ru-RU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643063" y="714375"/>
            <a:ext cx="8358187" cy="85725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2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Фонетические задачи</a:t>
            </a:r>
            <a:br>
              <a:rPr lang="ru-RU" sz="32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u="sng" dirty="0" smtClean="0">
                <a:latin typeface="Times New Roman" pitchFamily="18" charset="0"/>
                <a:cs typeface="Times New Roman" pitchFamily="18" charset="0"/>
              </a:rPr>
              <a:t>2 группа (</a:t>
            </a:r>
            <a:r>
              <a:rPr lang="ru-RU" sz="2000" b="0" i="1" dirty="0" smtClean="0">
                <a:latin typeface="Times New Roman" pitchFamily="18" charset="0"/>
                <a:cs typeface="Times New Roman" pitchFamily="18" charset="0"/>
              </a:rPr>
              <a:t>анализ примеров</a:t>
            </a:r>
            <a:r>
              <a:rPr lang="ru-RU" sz="2400" u="sng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24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S102425414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190A7039-EA11-4399-A65B-6A189471C65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TS102425414</Template>
  <TotalTime>335</TotalTime>
  <Words>1147</Words>
  <Application>Microsoft Office PowerPoint</Application>
  <PresentationFormat>Экран (4:3)</PresentationFormat>
  <Paragraphs>175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30" baseType="lpstr">
      <vt:lpstr>Century Gothic</vt:lpstr>
      <vt:lpstr>Arial</vt:lpstr>
      <vt:lpstr>Calibri</vt:lpstr>
      <vt:lpstr>Times New Roman</vt:lpstr>
      <vt:lpstr>Arial Black</vt:lpstr>
      <vt:lpstr>Comic Sans MS</vt:lpstr>
      <vt:lpstr>Symbol</vt:lpstr>
      <vt:lpstr>TS102425414</vt:lpstr>
      <vt:lpstr>Повторительно-обобщающий урок в 11 классе / 2 часа/ Фонетика. Орфоэпия. Орфоэпические нормы современного русского языка  урок  разработала и провела  учитель русского языка и литературы  МБОУ «Самофаловская сош» Науменко Людмила Ивановна</vt:lpstr>
      <vt:lpstr>*обобщить и систематизировать знания учащихся о фонетике и орфоэпии как разделах лингвистики, о системе гласных и согласных звуков русского языка, о способах их обозначения на письме, показать соотношение  звукового и буквенного (орфографического) облика слова; повторить основные правила произношения гласных и согласных звуков, нормы ударения в современном русском языке.  *совершенствовать умения находить в слове  основные звуковые процессы ,  производить фонетический разбор слова и транскрибировать слово; оценивать свою и чужую речь с точки зрения соблюдения орфоэпических норм современного русского языка; совершенствовать навыки работы с различными видами словарей и учить извлекать необходимую информацию из справочной литературы и современных  источников информации.  * воспитывать в детях чувство любви к русскому языку, чувство глубокой ответственности за чистоту и правильность русской речи. </vt:lpstr>
      <vt:lpstr>Слайд 3</vt:lpstr>
      <vt:lpstr>Слайд 4</vt:lpstr>
      <vt:lpstr>Слайд 5</vt:lpstr>
      <vt:lpstr>Согласные звуки </vt:lpstr>
      <vt:lpstr> Обратите внимание!</vt:lpstr>
      <vt:lpstr>Обратите внимание!</vt:lpstr>
      <vt:lpstr>Фонетические задачи 2 группа (анализ примеров)</vt:lpstr>
      <vt:lpstr>Слайд 10</vt:lpstr>
      <vt:lpstr>Слайд 11</vt:lpstr>
      <vt:lpstr>Слайд 12</vt:lpstr>
      <vt:lpstr>Слайд 13</vt:lpstr>
      <vt:lpstr>Слайд 14</vt:lpstr>
      <vt:lpstr>Тренировочные упражнения</vt:lpstr>
      <vt:lpstr>Тренировочные упражнения</vt:lpstr>
      <vt:lpstr>Тренировочные упражнения</vt:lpstr>
      <vt:lpstr>Итоги урока </vt:lpstr>
      <vt:lpstr>Слайд 19</vt:lpstr>
      <vt:lpstr>  Дифференцированное домашнее   задание</vt:lpstr>
      <vt:lpstr>Слайд 21</vt:lpstr>
      <vt:lpstr>Информационные источники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Творческий отчет  учителя русского языка и литературы Науменко Людмилы Ивановны  2012-2013 уч.год</dc:title>
  <dc:creator>111</dc:creator>
  <cp:lastModifiedBy>revaz</cp:lastModifiedBy>
  <cp:revision>38</cp:revision>
  <dcterms:created xsi:type="dcterms:W3CDTF">2012-12-02T11:56:10Z</dcterms:created>
  <dcterms:modified xsi:type="dcterms:W3CDTF">2013-02-28T15:29:53Z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TC024254149991</vt:lpwstr>
  </property>
</Properties>
</file>