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72" r:id="rId8"/>
    <p:sldId id="263" r:id="rId9"/>
    <p:sldId id="273" r:id="rId10"/>
    <p:sldId id="264" r:id="rId11"/>
    <p:sldId id="274" r:id="rId12"/>
    <p:sldId id="265" r:id="rId13"/>
    <p:sldId id="275" r:id="rId14"/>
    <p:sldId id="266" r:id="rId15"/>
    <p:sldId id="267" r:id="rId16"/>
    <p:sldId id="268" r:id="rId17"/>
    <p:sldId id="270" r:id="rId18"/>
    <p:sldId id="269" r:id="rId19"/>
    <p:sldId id="271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843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8436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37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38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39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0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441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2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44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844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445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844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8447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80756CD-D7C2-4878-85F1-72B6799D65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C50A891-56F1-4093-A03C-4436275A06D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9A408B-A02C-4982-A190-E77939CACC6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E3C0C18-5078-417C-A0C6-99181749047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535E6E1-8F89-42B8-A5E2-361694C2FD9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60B63AD-96AB-4295-9D66-74125BEA037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269A24-F039-4218-8C99-75BE6ABA6B3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C5D6C3-8C4C-463F-80CC-5FC575D1E11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1C950A-3A94-4AC6-99C9-1E090ECFFA0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C732619-AD6E-49BF-A743-5E380C93C8B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FE8040-AED7-4A83-8FCE-BE252BAACD4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044D11-AEBC-4D81-B8B7-C192730EA5E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1731822-F8D0-4D95-8CAD-AFCB8615504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A4290DCE-D683-4FFB-B2BA-0876F0FFE634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741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741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41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2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2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42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742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92150"/>
            <a:ext cx="8207375" cy="3384550"/>
          </a:xfrm>
        </p:spPr>
        <p:txBody>
          <a:bodyPr/>
          <a:lstStyle/>
          <a:p>
            <a:r>
              <a:rPr lang="ru-RU" sz="4400"/>
              <a:t>Арифметическая и геометрическая прогрессии</a:t>
            </a:r>
            <a:br>
              <a:rPr lang="ru-RU" sz="4400"/>
            </a:br>
            <a:r>
              <a:rPr lang="ru-RU" sz="4400"/>
              <a:t> </a:t>
            </a:r>
            <a:r>
              <a:rPr lang="ru-RU" sz="4000"/>
              <a:t>Сумма </a:t>
            </a:r>
            <a:r>
              <a:rPr lang="en-US" sz="4000"/>
              <a:t>n</a:t>
            </a:r>
            <a:r>
              <a:rPr lang="ru-RU" sz="4000"/>
              <a:t>-членов прогрессии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 sz="2800"/>
          </a:p>
          <a:p>
            <a:r>
              <a:rPr lang="ru-RU" sz="2800"/>
              <a:t>Васянина Л.Н. учитель математики ГОУ КШИ им.Лебедя А.И. г. Красноярск</a:t>
            </a:r>
          </a:p>
          <a:p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3 вариант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/>
              <a:t>1. Дана  ÷ ÷  (), известно, что  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</a:t>
            </a:r>
            <a:r>
              <a:rPr lang="en-US" b="1"/>
              <a:t>B</a:t>
            </a:r>
            <a:r>
              <a:rPr lang="ru-RU" b="1"/>
              <a:t>7=192 и q=2. Найти </a:t>
            </a:r>
            <a:r>
              <a:rPr lang="en-US" b="1"/>
              <a:t>B</a:t>
            </a:r>
            <a:r>
              <a:rPr lang="ru-RU" b="1"/>
              <a:t>1  </a:t>
            </a:r>
            <a:endParaRPr lang="en-US" b="1"/>
          </a:p>
          <a:p>
            <a:pPr>
              <a:buFont typeface="Wingdings" pitchFamily="2" charset="2"/>
              <a:buNone/>
            </a:pPr>
            <a:r>
              <a:rPr lang="ru-RU" b="1"/>
              <a:t>                                              </a:t>
            </a:r>
          </a:p>
          <a:p>
            <a:r>
              <a:rPr lang="ru-RU" b="1"/>
              <a:t>2. Найти S20 первых членов ÷ (), если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A1=5  и  A16=65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  3 вариант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00200"/>
            <a:ext cx="8218487" cy="1612900"/>
          </a:xfrm>
        </p:spPr>
        <p:txBody>
          <a:bodyPr/>
          <a:lstStyle/>
          <a:p>
            <a:r>
              <a:rPr lang="ru-RU"/>
              <a:t>3</a:t>
            </a:r>
          </a:p>
          <a:p>
            <a:r>
              <a:rPr lang="ru-RU"/>
              <a:t>860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4 вариант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ru-RU"/>
              <a:t> </a:t>
            </a:r>
            <a:r>
              <a:rPr lang="ru-RU" b="1"/>
              <a:t>1. Дана  ÷ ÷  (), известно, что            </a:t>
            </a:r>
            <a:r>
              <a:rPr lang="en-US" b="1"/>
              <a:t>    B</a:t>
            </a:r>
            <a:r>
              <a:rPr lang="ru-RU" b="1"/>
              <a:t>9=1/4 и q=1/2. Найти </a:t>
            </a:r>
            <a:r>
              <a:rPr lang="en-US" b="1"/>
              <a:t>B</a:t>
            </a:r>
            <a:r>
              <a:rPr lang="ru-RU" b="1"/>
              <a:t>1      </a:t>
            </a:r>
            <a:endParaRPr lang="en-US" b="1"/>
          </a:p>
          <a:p>
            <a:pPr>
              <a:buFont typeface="Wingdings" pitchFamily="2" charset="2"/>
              <a:buNone/>
            </a:pPr>
            <a:r>
              <a:rPr lang="ru-RU" b="1"/>
              <a:t>                                          </a:t>
            </a:r>
          </a:p>
          <a:p>
            <a:r>
              <a:rPr lang="ru-RU" b="1"/>
              <a:t>  2. Найти S15 первых членов ÷ (),     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    если  A1=7  и  A17=87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 4 вариант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00200"/>
            <a:ext cx="8291512" cy="1612900"/>
          </a:xfrm>
        </p:spPr>
        <p:txBody>
          <a:bodyPr/>
          <a:lstStyle/>
          <a:p>
            <a:r>
              <a:rPr lang="ru-RU"/>
              <a:t>64</a:t>
            </a:r>
          </a:p>
          <a:p>
            <a:r>
              <a:rPr lang="ru-RU"/>
              <a:t>630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 </a:t>
            </a:r>
            <a:r>
              <a:rPr lang="ru-RU"/>
              <a:t>и 3 варианты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/>
              <a:t>Найти сумму членов арифметической прогрессии с тридцатого по сороковой включительно, если An=3*n + 5</a:t>
            </a:r>
            <a:r>
              <a:rPr lang="ru-RU"/>
              <a:t> </a:t>
            </a:r>
          </a:p>
          <a:p>
            <a:r>
              <a:rPr lang="ru-RU"/>
              <a:t>Ответ: 1210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2 и 4 вариант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ru-RU" b="1"/>
              <a:t>Найти сумму членов арифметической прогрессии с двадцать пятого по тридцать пятый  включительно, если An=4*n + 2</a:t>
            </a:r>
            <a:r>
              <a:rPr lang="ru-RU"/>
              <a:t> </a:t>
            </a:r>
          </a:p>
          <a:p>
            <a:r>
              <a:rPr lang="ru-RU"/>
              <a:t>Ответ: 1342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/>
              <a:t>Арифметическая  прогрессия</a:t>
            </a:r>
            <a:r>
              <a:rPr lang="ru-RU"/>
              <a:t>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/>
              <a:t>1.  </a:t>
            </a:r>
            <a:r>
              <a:rPr lang="ru-RU" sz="2800" b="1"/>
              <a:t>Дана</a:t>
            </a:r>
            <a:r>
              <a:rPr lang="en-US" sz="2800" b="1"/>
              <a:t> ÷  A1,A2,…,An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    </a:t>
            </a:r>
            <a:r>
              <a:rPr lang="en-US" sz="2800" b="1"/>
              <a:t>     </a:t>
            </a:r>
            <a:r>
              <a:rPr lang="ru-RU" sz="2800" b="1"/>
              <a:t>Известно</a:t>
            </a:r>
            <a:r>
              <a:rPr lang="en-US" sz="2800" b="1"/>
              <a:t>, </a:t>
            </a:r>
            <a:r>
              <a:rPr lang="ru-RU" sz="2800" b="1"/>
              <a:t>что</a:t>
            </a:r>
            <a:r>
              <a:rPr lang="en-US" sz="2800" b="1"/>
              <a:t>    A1=3, d=-2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    </a:t>
            </a:r>
            <a:r>
              <a:rPr lang="en-US" sz="2800" b="1"/>
              <a:t>     </a:t>
            </a:r>
            <a:r>
              <a:rPr lang="ru-RU" sz="2800" b="1"/>
              <a:t>Найти</a:t>
            </a:r>
            <a:r>
              <a:rPr lang="en-US" sz="2800" b="1"/>
              <a:t>    A1,A3,A40   </a:t>
            </a:r>
            <a:endParaRPr lang="ru-RU" sz="2800" b="1"/>
          </a:p>
          <a:p>
            <a:pPr>
              <a:lnSpc>
                <a:spcPct val="90000"/>
              </a:lnSpc>
            </a:pPr>
            <a:r>
              <a:rPr lang="ru-RU" sz="2800" b="1"/>
              <a:t>2.   Дана ÷  </a:t>
            </a:r>
            <a:r>
              <a:rPr lang="en-US" sz="2800" b="1"/>
              <a:t>X</a:t>
            </a:r>
            <a:r>
              <a:rPr lang="ru-RU" sz="2800" b="1"/>
              <a:t>1,</a:t>
            </a:r>
            <a:r>
              <a:rPr lang="en-US" sz="2800" b="1"/>
              <a:t>X</a:t>
            </a:r>
            <a:r>
              <a:rPr lang="ru-RU" sz="2800" b="1"/>
              <a:t>2,…,</a:t>
            </a:r>
            <a:r>
              <a:rPr lang="en-US" sz="2800" b="1"/>
              <a:t>Xn</a:t>
            </a:r>
            <a:endParaRPr lang="ru-RU" sz="28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          Известно, что    </a:t>
            </a:r>
            <a:r>
              <a:rPr lang="en-US" sz="2800" b="1"/>
              <a:t>X</a:t>
            </a:r>
            <a:r>
              <a:rPr lang="ru-RU" sz="2800" b="1"/>
              <a:t>1=1/2, </a:t>
            </a:r>
            <a:r>
              <a:rPr lang="en-US" sz="2800" b="1"/>
              <a:t>d</a:t>
            </a:r>
            <a:r>
              <a:rPr lang="ru-RU" sz="2800" b="1"/>
              <a:t>=1/2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          Найти    </a:t>
            </a:r>
            <a:r>
              <a:rPr lang="en-US" sz="2800" b="1"/>
              <a:t>X33</a:t>
            </a:r>
            <a:r>
              <a:rPr lang="ru-RU" sz="2800" b="1"/>
              <a:t>   </a:t>
            </a:r>
          </a:p>
          <a:p>
            <a:pPr>
              <a:lnSpc>
                <a:spcPct val="90000"/>
              </a:lnSpc>
            </a:pPr>
            <a:r>
              <a:rPr lang="ru-RU" sz="2800" b="1"/>
              <a:t>3.   Дана ÷  4,8,…</a:t>
            </a:r>
            <a:r>
              <a:rPr lang="en-US" sz="2800" b="1"/>
              <a:t> </a:t>
            </a:r>
            <a:r>
              <a:rPr lang="ru-RU" sz="2800" b="1"/>
              <a:t>  Найти</a:t>
            </a:r>
            <a:r>
              <a:rPr lang="en-US" sz="2800" b="1"/>
              <a:t> X8</a:t>
            </a:r>
            <a:r>
              <a:rPr lang="ru-RU" sz="2800" b="1"/>
              <a:t>  </a:t>
            </a:r>
          </a:p>
          <a:p>
            <a:pPr>
              <a:lnSpc>
                <a:spcPct val="90000"/>
              </a:lnSpc>
            </a:pPr>
            <a:r>
              <a:rPr lang="ru-RU" sz="2800" b="1"/>
              <a:t>4.    Известно, что    </a:t>
            </a:r>
            <a:r>
              <a:rPr lang="en-US" sz="2800" b="1"/>
              <a:t>X</a:t>
            </a:r>
            <a:r>
              <a:rPr lang="ru-RU" sz="2800" b="1"/>
              <a:t>5=6,</a:t>
            </a:r>
            <a:r>
              <a:rPr lang="en-US" sz="2800" b="1"/>
              <a:t>X</a:t>
            </a:r>
            <a:r>
              <a:rPr lang="ru-RU" sz="2800" b="1"/>
              <a:t>8=8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           Найти    </a:t>
            </a:r>
            <a:r>
              <a:rPr lang="en-US" sz="2800" b="1"/>
              <a:t>X</a:t>
            </a:r>
            <a:r>
              <a:rPr lang="ru-RU" sz="2800" b="1"/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i="1" u="sng"/>
              <a:t>Дополнительно: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 b="1"/>
          </a:p>
          <a:p>
            <a:r>
              <a:rPr lang="ru-RU" b="1"/>
              <a:t>Составьте формулу n-го члена арифметической прогрессии</a:t>
            </a:r>
          </a:p>
          <a:p>
            <a:r>
              <a:rPr lang="ru-RU" b="1"/>
              <a:t>а) 4, -2, -8, -14, -20,…</a:t>
            </a:r>
          </a:p>
          <a:p>
            <a:r>
              <a:rPr lang="ru-RU" b="1"/>
              <a:t>б) -2, -1,5,-1,-0,5, 0,…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/>
              <a:t>Геометрическая прогрессия</a:t>
            </a:r>
            <a:r>
              <a:rPr lang="ru-RU"/>
              <a:t>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ru-RU" sz="2800" b="1"/>
              <a:t>      1.   Дана ÷ ÷  </a:t>
            </a:r>
            <a:r>
              <a:rPr lang="en-US" sz="2800" b="1"/>
              <a:t>B</a:t>
            </a:r>
            <a:r>
              <a:rPr lang="ru-RU" sz="2800" b="1"/>
              <a:t>1,</a:t>
            </a:r>
            <a:r>
              <a:rPr lang="en-US" sz="2800" b="1"/>
              <a:t>B</a:t>
            </a:r>
            <a:r>
              <a:rPr lang="ru-RU" sz="2800" b="1"/>
              <a:t>2,…,</a:t>
            </a:r>
            <a:r>
              <a:rPr lang="en-US" sz="2800" b="1"/>
              <a:t>Bn</a:t>
            </a:r>
            <a:endParaRPr lang="ru-RU" sz="280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                  Известно, что  </a:t>
            </a:r>
            <a:r>
              <a:rPr lang="en-US" sz="2800" b="1"/>
              <a:t>B</a:t>
            </a:r>
            <a:r>
              <a:rPr lang="ru-RU" sz="2800" b="1"/>
              <a:t>1=2, </a:t>
            </a:r>
            <a:r>
              <a:rPr lang="en-US" sz="2800" b="1"/>
              <a:t>q</a:t>
            </a:r>
            <a:r>
              <a:rPr lang="ru-RU" sz="2800" b="1"/>
              <a:t>=-1/2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                  Найти    </a:t>
            </a:r>
            <a:r>
              <a:rPr lang="en-US" sz="2800" b="1"/>
              <a:t>B</a:t>
            </a:r>
            <a:r>
              <a:rPr lang="ru-RU" sz="2800" b="1"/>
              <a:t>2,</a:t>
            </a:r>
            <a:r>
              <a:rPr lang="en-US" sz="2800" b="1"/>
              <a:t>B</a:t>
            </a:r>
            <a:r>
              <a:rPr lang="ru-RU" sz="2800" b="1"/>
              <a:t>3,</a:t>
            </a:r>
            <a:r>
              <a:rPr lang="en-US" sz="2800" b="1"/>
              <a:t>B</a:t>
            </a:r>
            <a:r>
              <a:rPr lang="ru-RU" sz="2800" b="1"/>
              <a:t>50 </a:t>
            </a:r>
          </a:p>
          <a:p>
            <a:pPr marL="609600" indent="-609600">
              <a:lnSpc>
                <a:spcPct val="90000"/>
              </a:lnSpc>
            </a:pPr>
            <a:r>
              <a:rPr lang="ru-RU" sz="2800" b="1"/>
              <a:t>      2.   Дана ÷ ÷ </a:t>
            </a:r>
            <a:r>
              <a:rPr lang="en-US" sz="2800" b="1"/>
              <a:t>Y</a:t>
            </a:r>
            <a:r>
              <a:rPr lang="ru-RU" sz="2800" b="1"/>
              <a:t>1,</a:t>
            </a:r>
            <a:r>
              <a:rPr lang="en-US" sz="2800" b="1"/>
              <a:t>Y</a:t>
            </a:r>
            <a:r>
              <a:rPr lang="ru-RU" sz="2800" b="1"/>
              <a:t>2,…,</a:t>
            </a:r>
            <a:r>
              <a:rPr lang="en-US" sz="2800" b="1"/>
              <a:t>Yn</a:t>
            </a:r>
            <a:endParaRPr lang="ru-RU" sz="2800" b="1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                   Известно, что    </a:t>
            </a:r>
            <a:r>
              <a:rPr lang="en-US" sz="2800" b="1"/>
              <a:t>Y</a:t>
            </a:r>
            <a:r>
              <a:rPr lang="ru-RU" sz="2800" b="1"/>
              <a:t>1=3, </a:t>
            </a:r>
            <a:r>
              <a:rPr lang="en-US" sz="2800" b="1"/>
              <a:t>q</a:t>
            </a:r>
            <a:r>
              <a:rPr lang="ru-RU" sz="2800" b="1"/>
              <a:t>=2 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                   Найти    </a:t>
            </a:r>
            <a:r>
              <a:rPr lang="en-US" sz="2800" b="1"/>
              <a:t>Y1</a:t>
            </a:r>
            <a:r>
              <a:rPr lang="ru-RU" sz="2800" b="1"/>
              <a:t>0</a:t>
            </a:r>
            <a:endParaRPr lang="en-US" sz="2800" b="1"/>
          </a:p>
          <a:p>
            <a:pPr marL="609600" indent="-609600">
              <a:lnSpc>
                <a:spcPct val="90000"/>
              </a:lnSpc>
            </a:pPr>
            <a:r>
              <a:rPr lang="en-US" sz="2800" b="1"/>
              <a:t>      3.  </a:t>
            </a:r>
            <a:r>
              <a:rPr lang="ru-RU" sz="2800" b="1"/>
              <a:t>Дана ÷ ÷ </a:t>
            </a:r>
            <a:r>
              <a:rPr lang="en-US" sz="2800" b="1"/>
              <a:t>1, ½,…</a:t>
            </a:r>
            <a:r>
              <a:rPr lang="ru-RU" sz="2800" b="1"/>
              <a:t>   Найти    </a:t>
            </a:r>
            <a:r>
              <a:rPr lang="en-US" sz="2800" b="1"/>
              <a:t>Y6</a:t>
            </a:r>
            <a:endParaRPr lang="ru-RU" sz="2800" b="1"/>
          </a:p>
          <a:p>
            <a:pPr marL="609600" indent="-609600">
              <a:lnSpc>
                <a:spcPct val="90000"/>
              </a:lnSpc>
            </a:pPr>
            <a:r>
              <a:rPr lang="ru-RU" sz="2800" b="1"/>
              <a:t>      4.  Известно, что    </a:t>
            </a:r>
            <a:r>
              <a:rPr lang="en-US" sz="2800" b="1"/>
              <a:t>Y4</a:t>
            </a:r>
            <a:r>
              <a:rPr lang="ru-RU" sz="2800" b="1"/>
              <a:t>=</a:t>
            </a:r>
            <a:r>
              <a:rPr lang="en-US" sz="2800" b="1"/>
              <a:t>2</a:t>
            </a:r>
            <a:r>
              <a:rPr lang="ru-RU" sz="2800" b="1"/>
              <a:t>,  </a:t>
            </a:r>
            <a:r>
              <a:rPr lang="en-US" sz="2800" b="1"/>
              <a:t>Y7=6</a:t>
            </a:r>
            <a:endParaRPr lang="ru-RU" sz="2800" b="1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                  Найти    </a:t>
            </a:r>
            <a:r>
              <a:rPr lang="en-US" sz="2800" b="1"/>
              <a:t>Y</a:t>
            </a:r>
            <a:r>
              <a:rPr lang="ru-RU" sz="2800" b="1"/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i="1" u="sng"/>
              <a:t>Дополнительно: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800"/>
              <a:t> </a:t>
            </a:r>
            <a:r>
              <a:rPr lang="ru-RU" sz="2800" b="1"/>
              <a:t>Составьте формулу n-го члена геометрической прогрессии</a:t>
            </a:r>
          </a:p>
          <a:p>
            <a:r>
              <a:rPr lang="ru-RU" sz="2800" b="1"/>
              <a:t>а) -1/4, 1/16, -1/64,…</a:t>
            </a:r>
          </a:p>
          <a:p>
            <a:r>
              <a:rPr lang="ru-RU" sz="2800" b="1"/>
              <a:t>б) 5, 25. 125, 625,…</a:t>
            </a:r>
            <a:endParaRPr lang="ru-RU" sz="2800"/>
          </a:p>
        </p:txBody>
      </p:sp>
      <p:graphicFrame>
        <p:nvGraphicFramePr>
          <p:cNvPr id="41991" name="Object 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546850" y="2584450"/>
          <a:ext cx="241300" cy="215900"/>
        </p:xfrm>
        <a:graphic>
          <a:graphicData uri="http://schemas.openxmlformats.org/presentationml/2006/ole">
            <p:oleObj spid="_x0000_s41991" name="Формула" r:id="rId3" imgW="241200" imgH="215640" progId="Equation.3">
              <p:embed/>
            </p:oleObj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>
            <p:ph sz="quarter" idx="3"/>
          </p:nvPr>
        </p:nvGraphicFramePr>
        <p:xfrm>
          <a:off x="6546850" y="4924425"/>
          <a:ext cx="241300" cy="215900"/>
        </p:xfrm>
        <a:graphic>
          <a:graphicData uri="http://schemas.openxmlformats.org/presentationml/2006/ole">
            <p:oleObj spid="_x0000_s41992" name="Формула" r:id="rId4" imgW="24120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z="400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859713" cy="2549525"/>
          </a:xfrm>
        </p:spPr>
        <p:txBody>
          <a:bodyPr/>
          <a:lstStyle/>
          <a:p>
            <a:r>
              <a:rPr lang="ru-RU" sz="2400" u="sng"/>
              <a:t>Цель</a:t>
            </a:r>
            <a:r>
              <a:rPr lang="ru-RU" sz="2400"/>
              <a:t>:   </a:t>
            </a:r>
            <a:r>
              <a:rPr lang="ru-RU" sz="2400" b="1" i="1"/>
              <a:t>вывести формулы n-го члена арифметической  и геометрической прогрессии ;</a:t>
            </a:r>
          </a:p>
          <a:p>
            <a:r>
              <a:rPr lang="ru-RU" sz="2400" b="1" i="1"/>
              <a:t>Суммы n-го членов арифметической  и геометрической прогрессии ;</a:t>
            </a:r>
          </a:p>
          <a:p>
            <a:r>
              <a:rPr lang="ru-RU" sz="2400" b="1" i="1"/>
              <a:t>провести сравнение в этих доказательствах; </a:t>
            </a:r>
          </a:p>
          <a:p>
            <a:r>
              <a:rPr lang="ru-RU" sz="2400" b="1" i="1"/>
              <a:t>решить задачи на применение  этих формул.</a:t>
            </a:r>
          </a:p>
        </p:txBody>
      </p:sp>
      <p:pic>
        <p:nvPicPr>
          <p:cNvPr id="4101" name="Picture 5" descr="j0217698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72000" y="4221163"/>
            <a:ext cx="2308225" cy="223678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u="sng"/>
              <a:t>Сумма </a:t>
            </a:r>
            <a:r>
              <a:rPr lang="en-US" sz="2400" u="sng"/>
              <a:t>n</a:t>
            </a:r>
            <a:r>
              <a:rPr lang="ru-RU" sz="2400" u="sng"/>
              <a:t> членов арифметической и геометрической прогрессии (урок №1)</a:t>
            </a:r>
            <a:r>
              <a:rPr lang="ru-RU"/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600" b="1" u="sng"/>
              <a:t>Устно: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 b="1"/>
              <a:t>Дано ÷ (</a:t>
            </a:r>
            <a:r>
              <a:rPr lang="en-US" sz="1600" b="1"/>
              <a:t>An)</a:t>
            </a:r>
            <a:r>
              <a:rPr lang="ru-RU" sz="1600" b="1"/>
              <a:t>   </a:t>
            </a:r>
            <a:r>
              <a:rPr lang="en-US" sz="1600" b="1"/>
              <a:t>A1</a:t>
            </a:r>
            <a:r>
              <a:rPr lang="ru-RU" sz="1600" b="1"/>
              <a:t>=</a:t>
            </a:r>
            <a:r>
              <a:rPr lang="en-US" sz="1600" b="1"/>
              <a:t> </a:t>
            </a:r>
            <a:r>
              <a:rPr lang="ru-RU" sz="1600" b="1"/>
              <a:t>2, </a:t>
            </a:r>
            <a:r>
              <a:rPr lang="en-US" sz="1600" b="1"/>
              <a:t>d </a:t>
            </a:r>
            <a:r>
              <a:rPr lang="ru-RU" sz="1600" b="1"/>
              <a:t>=</a:t>
            </a:r>
            <a:r>
              <a:rPr lang="en-US" sz="1600" b="1"/>
              <a:t> </a:t>
            </a:r>
            <a:r>
              <a:rPr lang="ru-RU" sz="1600" b="1"/>
              <a:t>-2. Записать арифметическую прогрессию.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 b="1"/>
              <a:t>Дано ÷ (</a:t>
            </a:r>
            <a:r>
              <a:rPr lang="en-US" sz="1600" b="1"/>
              <a:t>Bn</a:t>
            </a:r>
            <a:r>
              <a:rPr lang="ru-RU" sz="1600" b="1"/>
              <a:t>)   </a:t>
            </a:r>
            <a:r>
              <a:rPr lang="en-US" sz="1600" b="1"/>
              <a:t>B1</a:t>
            </a:r>
            <a:r>
              <a:rPr lang="ru-RU" sz="1600" b="1"/>
              <a:t>=</a:t>
            </a:r>
            <a:r>
              <a:rPr lang="en-US" sz="1600" b="1"/>
              <a:t> </a:t>
            </a:r>
            <a:r>
              <a:rPr lang="ru-RU" sz="1600" b="1"/>
              <a:t>1/3, </a:t>
            </a:r>
            <a:r>
              <a:rPr lang="en-US" sz="1600" b="1"/>
              <a:t>q</a:t>
            </a:r>
            <a:r>
              <a:rPr lang="ru-RU" sz="1600" b="1"/>
              <a:t>=</a:t>
            </a:r>
            <a:r>
              <a:rPr lang="en-US" sz="1600" b="1"/>
              <a:t> </a:t>
            </a:r>
            <a:r>
              <a:rPr lang="ru-RU" sz="1600" b="1"/>
              <a:t>-1/2.Записать геометрическую прогрессию.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 b="1"/>
              <a:t>Дано ÷ (</a:t>
            </a:r>
            <a:r>
              <a:rPr lang="en-US" sz="1600" b="1"/>
              <a:t>An)</a:t>
            </a:r>
            <a:r>
              <a:rPr lang="ru-RU" sz="1600" b="1"/>
              <a:t> </a:t>
            </a:r>
            <a:r>
              <a:rPr lang="en-US" sz="1600" b="1"/>
              <a:t>  A7</a:t>
            </a:r>
            <a:r>
              <a:rPr lang="ru-RU" sz="1600" b="1"/>
              <a:t> =</a:t>
            </a:r>
            <a:r>
              <a:rPr lang="en-US" sz="1600" b="1"/>
              <a:t> </a:t>
            </a:r>
            <a:r>
              <a:rPr lang="ru-RU" sz="1600" b="1"/>
              <a:t>0,5; d=</a:t>
            </a:r>
            <a:r>
              <a:rPr lang="en-US" sz="1600" b="1"/>
              <a:t> </a:t>
            </a:r>
            <a:r>
              <a:rPr lang="ru-RU" sz="1600" b="1"/>
              <a:t>0,</a:t>
            </a:r>
            <a:r>
              <a:rPr lang="en-US" sz="1600" b="1"/>
              <a:t>2</a:t>
            </a:r>
            <a:r>
              <a:rPr lang="ru-RU" sz="1600" b="1"/>
              <a:t>.</a:t>
            </a:r>
            <a:r>
              <a:rPr lang="en-US" sz="1600" b="1"/>
              <a:t> Найти  A6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 b="1"/>
              <a:t>Дано ÷ (</a:t>
            </a:r>
            <a:r>
              <a:rPr lang="en-US" sz="1600" b="1"/>
              <a:t>Bn</a:t>
            </a:r>
            <a:r>
              <a:rPr lang="ru-RU" sz="1600" b="1"/>
              <a:t>)   </a:t>
            </a:r>
            <a:r>
              <a:rPr lang="en-US" sz="1600" b="1"/>
              <a:t>B6=8, B5=1/2. </a:t>
            </a:r>
            <a:r>
              <a:rPr lang="ru-RU" sz="1600" b="1"/>
              <a:t>Найти </a:t>
            </a:r>
            <a:r>
              <a:rPr lang="en-US" sz="1600" b="1"/>
              <a:t>q 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 b="1"/>
              <a:t>Дана ÷    -2, -, 0, , 2,…</a:t>
            </a:r>
            <a:r>
              <a:rPr lang="en-US" sz="1600" b="1"/>
              <a:t>         </a:t>
            </a:r>
            <a:r>
              <a:rPr lang="ru-RU" sz="1600" b="1"/>
              <a:t> </a:t>
            </a:r>
            <a:r>
              <a:rPr lang="en-US" sz="1600" b="1"/>
              <a:t>A1</a:t>
            </a:r>
            <a:r>
              <a:rPr lang="ru-RU" sz="1600" b="1"/>
              <a:t>=? </a:t>
            </a:r>
            <a:r>
              <a:rPr lang="en-US" sz="1600" b="1"/>
              <a:t>d</a:t>
            </a:r>
            <a:r>
              <a:rPr lang="ru-RU" sz="1600" b="1"/>
              <a:t>=?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 b="1"/>
              <a:t>Дана ÷    </a:t>
            </a:r>
            <a:r>
              <a:rPr lang="en-US" sz="1600" b="1"/>
              <a:t>, 2, 2,…                  B1 =? q</a:t>
            </a:r>
            <a:r>
              <a:rPr lang="ru-RU" sz="1600" b="1"/>
              <a:t>=?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 b="1"/>
              <a:t>Последовательность задана рекуррентным способом: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en-US" sz="1600" b="1"/>
              <a:t> </a:t>
            </a:r>
            <a:r>
              <a:rPr lang="ru-RU" sz="1600" b="1"/>
              <a:t>    </a:t>
            </a:r>
            <a:r>
              <a:rPr lang="en-US" sz="1600" b="1"/>
              <a:t>A1</a:t>
            </a:r>
            <a:r>
              <a:rPr lang="ru-RU" sz="1600" b="1"/>
              <a:t> =3, </a:t>
            </a:r>
            <a:r>
              <a:rPr lang="en-US" sz="1600" b="1"/>
              <a:t>   An+1 </a:t>
            </a:r>
            <a:r>
              <a:rPr lang="ru-RU" sz="1600" b="1"/>
              <a:t>=</a:t>
            </a:r>
            <a:r>
              <a:rPr lang="en-US" sz="1600" b="1"/>
              <a:t>An</a:t>
            </a:r>
            <a:r>
              <a:rPr lang="ru-RU" sz="1600" b="1"/>
              <a:t>+7</a:t>
            </a:r>
          </a:p>
          <a:p>
            <a:pPr>
              <a:lnSpc>
                <a:spcPct val="80000"/>
              </a:lnSpc>
            </a:pPr>
            <a:r>
              <a:rPr lang="en-US" sz="1600" b="1"/>
              <a:t> </a:t>
            </a:r>
            <a:r>
              <a:rPr lang="ru-RU" sz="1600" b="1"/>
              <a:t>    </a:t>
            </a:r>
            <a:r>
              <a:rPr lang="en-US" sz="1600" b="1"/>
              <a:t>B1</a:t>
            </a:r>
            <a:r>
              <a:rPr lang="ru-RU" sz="1600" b="1"/>
              <a:t>=3, </a:t>
            </a:r>
            <a:r>
              <a:rPr lang="en-US" sz="1600" b="1"/>
              <a:t>    Bn+1=Bn</a:t>
            </a:r>
            <a:r>
              <a:rPr lang="ru-RU" sz="1600" b="1"/>
              <a:t>*7</a:t>
            </a:r>
          </a:p>
          <a:p>
            <a:pPr>
              <a:lnSpc>
                <a:spcPct val="80000"/>
              </a:lnSpc>
            </a:pPr>
            <a:r>
              <a:rPr lang="ru-RU" sz="1600" b="1"/>
              <a:t>Какая из этих последовательностей является:</a:t>
            </a:r>
          </a:p>
          <a:p>
            <a:pPr>
              <a:lnSpc>
                <a:spcPct val="80000"/>
              </a:lnSpc>
            </a:pPr>
            <a:r>
              <a:rPr lang="ru-RU" sz="1600" b="1"/>
              <a:t>а) Арифметической прогрессией (укажите её разность);</a:t>
            </a:r>
          </a:p>
          <a:p>
            <a:pPr>
              <a:lnSpc>
                <a:spcPct val="80000"/>
              </a:lnSpc>
            </a:pPr>
            <a:r>
              <a:rPr lang="ru-RU" sz="1600" b="1"/>
              <a:t>б) Геометрической прогрессии (укажите её знаменатель)?</a:t>
            </a:r>
            <a:endParaRPr lang="ru-RU" sz="1600" b="1" u="sng"/>
          </a:p>
          <a:p>
            <a:pPr>
              <a:lnSpc>
                <a:spcPct val="80000"/>
              </a:lnSpc>
            </a:pPr>
            <a:r>
              <a:rPr lang="ru-RU" sz="1600" b="1" u="sng"/>
              <a:t>Вычислите, исползуя формулы:</a:t>
            </a:r>
            <a:endParaRPr lang="ru-RU" sz="1600" b="1"/>
          </a:p>
          <a:p>
            <a:pPr>
              <a:lnSpc>
                <a:spcPct val="80000"/>
              </a:lnSpc>
            </a:pPr>
            <a:r>
              <a:rPr lang="ru-RU" sz="1600" b="1"/>
              <a:t>÷ (</a:t>
            </a:r>
            <a:r>
              <a:rPr lang="en-US" sz="1600" b="1"/>
              <a:t>An</a:t>
            </a:r>
            <a:r>
              <a:rPr lang="ru-RU" sz="1600" b="1"/>
              <a:t>)                                                                   ÷ (</a:t>
            </a:r>
            <a:r>
              <a:rPr lang="en-US" sz="1600" b="1"/>
              <a:t>Bn</a:t>
            </a:r>
            <a:r>
              <a:rPr lang="ru-RU" sz="1600" b="1"/>
              <a:t>)   </a:t>
            </a:r>
          </a:p>
          <a:p>
            <a:pPr>
              <a:lnSpc>
                <a:spcPct val="80000"/>
              </a:lnSpc>
            </a:pPr>
            <a:r>
              <a:rPr lang="en-US" sz="1600" b="1"/>
              <a:t>A1</a:t>
            </a:r>
            <a:r>
              <a:rPr lang="ru-RU" sz="1600" b="1"/>
              <a:t>=</a:t>
            </a:r>
            <a:r>
              <a:rPr lang="en-US" sz="1600" b="1"/>
              <a:t> </a:t>
            </a:r>
            <a:r>
              <a:rPr lang="ru-RU" sz="1600" b="1"/>
              <a:t>-2,5;  </a:t>
            </a:r>
            <a:r>
              <a:rPr lang="en-US" sz="1600" b="1"/>
              <a:t>d</a:t>
            </a:r>
            <a:r>
              <a:rPr lang="ru-RU" sz="1600" b="1"/>
              <a:t>=-0,5; </a:t>
            </a:r>
            <a:r>
              <a:rPr lang="en-US" sz="1600" b="1"/>
              <a:t>n</a:t>
            </a:r>
            <a:r>
              <a:rPr lang="ru-RU" sz="1600" b="1"/>
              <a:t>=40. Найти  </a:t>
            </a:r>
            <a:r>
              <a:rPr lang="en-US" sz="1600" b="1"/>
              <a:t>Sn</a:t>
            </a:r>
            <a:r>
              <a:rPr lang="ru-RU" sz="1600" b="1"/>
              <a:t>                  </a:t>
            </a:r>
            <a:r>
              <a:rPr lang="en-US" sz="1600" b="1"/>
              <a:t>B1</a:t>
            </a:r>
            <a:r>
              <a:rPr lang="ru-RU" sz="1600" b="1"/>
              <a:t> =</a:t>
            </a:r>
            <a:r>
              <a:rPr lang="en-US" sz="1600" b="1"/>
              <a:t> </a:t>
            </a:r>
            <a:r>
              <a:rPr lang="ru-RU" sz="1600" b="1"/>
              <a:t>-12, </a:t>
            </a:r>
            <a:r>
              <a:rPr lang="en-US" sz="1600" b="1"/>
              <a:t>q</a:t>
            </a:r>
            <a:r>
              <a:rPr lang="ru-RU" sz="1600" b="1"/>
              <a:t>=-1/2. Найти </a:t>
            </a:r>
            <a:r>
              <a:rPr lang="en-US" sz="1600" b="1"/>
              <a:t> S6</a:t>
            </a:r>
            <a:r>
              <a:rPr lang="ru-RU" sz="1600" b="1"/>
              <a:t>                                    </a:t>
            </a:r>
          </a:p>
          <a:p>
            <a:pPr>
              <a:lnSpc>
                <a:spcPct val="80000"/>
              </a:lnSpc>
            </a:pPr>
            <a:r>
              <a:rPr lang="ru-RU" sz="1600" b="1"/>
              <a:t>                                        Дополнительно:</a:t>
            </a:r>
          </a:p>
          <a:p>
            <a:pPr>
              <a:lnSpc>
                <a:spcPct val="80000"/>
              </a:lnSpc>
            </a:pPr>
            <a:r>
              <a:rPr lang="en-US" sz="1600" b="1"/>
              <a:t>A1</a:t>
            </a:r>
            <a:r>
              <a:rPr lang="ru-RU" sz="1600" b="1"/>
              <a:t>=-1;  </a:t>
            </a:r>
            <a:r>
              <a:rPr lang="en-US" sz="1600" b="1"/>
              <a:t>A30</a:t>
            </a:r>
            <a:r>
              <a:rPr lang="ru-RU" sz="1600" b="1"/>
              <a:t>=86. Найти </a:t>
            </a:r>
            <a:r>
              <a:rPr lang="en-US" sz="1600" b="1"/>
              <a:t>   S30                             3, 6, 12,… Найти</a:t>
            </a:r>
            <a:r>
              <a:rPr lang="en-US" sz="1600"/>
              <a:t>  S5</a:t>
            </a:r>
            <a:endParaRPr lang="ru-RU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u="sng"/>
              <a:t>Сумма </a:t>
            </a:r>
            <a:r>
              <a:rPr lang="en-US" sz="2400" u="sng"/>
              <a:t>n</a:t>
            </a:r>
            <a:r>
              <a:rPr lang="ru-RU" sz="2400" u="sng"/>
              <a:t> членов арифметической и геометрической прогрессии</a:t>
            </a:r>
            <a:r>
              <a:rPr lang="ru-RU"/>
              <a:t> </a:t>
            </a:r>
            <a:r>
              <a:rPr lang="en-US" sz="2000"/>
              <a:t>(</a:t>
            </a:r>
            <a:r>
              <a:rPr lang="ru-RU" sz="2000"/>
              <a:t>урок № 2</a:t>
            </a:r>
            <a:r>
              <a:rPr lang="en-US" sz="2000"/>
              <a:t>)</a:t>
            </a:r>
            <a:endParaRPr lang="ru-RU" sz="200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600" b="1" u="sng"/>
              <a:t>Устно: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 b="1"/>
              <a:t>Укажите наименьшее натуральное число, удовлетворяющее неравенству: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 b="1"/>
              <a:t>а)   7n ≥ 56;                                      б)   10</a:t>
            </a:r>
            <a:r>
              <a:rPr lang="en-US" sz="1600" b="1"/>
              <a:t>n</a:t>
            </a:r>
            <a:r>
              <a:rPr lang="ru-RU" sz="1600" b="1"/>
              <a:t>  ›  80.</a:t>
            </a:r>
          </a:p>
          <a:p>
            <a:pPr>
              <a:lnSpc>
                <a:spcPct val="80000"/>
              </a:lnSpc>
            </a:pPr>
            <a:r>
              <a:rPr lang="ru-RU" sz="1600" b="1"/>
              <a:t>      2.   Укажите наибольшее натуральное число, удовлетворяющее неравенству   </a:t>
            </a:r>
            <a:endParaRPr lang="en-US" sz="1600" b="1"/>
          </a:p>
          <a:p>
            <a:pPr>
              <a:lnSpc>
                <a:spcPct val="80000"/>
              </a:lnSpc>
            </a:pPr>
            <a:r>
              <a:rPr lang="en-US" sz="1600" b="1"/>
              <a:t>             </a:t>
            </a:r>
            <a:r>
              <a:rPr lang="ru-RU" sz="1600" b="1"/>
              <a:t>2</a:t>
            </a:r>
            <a:r>
              <a:rPr lang="en-US" sz="1600" b="1"/>
              <a:t>n </a:t>
            </a:r>
            <a:r>
              <a:rPr lang="ru-RU" sz="1600" b="1"/>
              <a:t>‹</a:t>
            </a:r>
            <a:r>
              <a:rPr lang="en-US" sz="1600" b="1"/>
              <a:t> </a:t>
            </a:r>
            <a:r>
              <a:rPr lang="ru-RU" sz="1600" b="1"/>
              <a:t>37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 b="1"/>
              <a:t>Подберите формулу </a:t>
            </a:r>
            <a:r>
              <a:rPr lang="en-US" sz="1600" b="1"/>
              <a:t>n</a:t>
            </a:r>
            <a:r>
              <a:rPr lang="ru-RU" sz="1600" b="1"/>
              <a:t>-го члена конечной последовательности  (</a:t>
            </a:r>
            <a:r>
              <a:rPr lang="en-US" sz="1600" b="1"/>
              <a:t>An</a:t>
            </a:r>
            <a:r>
              <a:rPr lang="ru-RU" sz="1600" b="1"/>
              <a:t>) :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 b="1"/>
              <a:t>а</a:t>
            </a:r>
            <a:r>
              <a:rPr lang="en-US" sz="1600" b="1"/>
              <a:t>)</a:t>
            </a:r>
            <a:r>
              <a:rPr lang="ru-RU" sz="1600" b="1"/>
              <a:t> 1;  ½ ; 1/3 ; ¼; 1/5; 1/6</a:t>
            </a:r>
          </a:p>
          <a:p>
            <a:pPr>
              <a:lnSpc>
                <a:spcPct val="80000"/>
              </a:lnSpc>
            </a:pPr>
            <a:r>
              <a:rPr lang="ru-RU" sz="1600" b="1"/>
              <a:t>б) 7;  14; 21; 28; 35</a:t>
            </a:r>
          </a:p>
          <a:p>
            <a:pPr>
              <a:lnSpc>
                <a:spcPct val="80000"/>
              </a:lnSpc>
            </a:pPr>
            <a:r>
              <a:rPr lang="ru-RU" sz="1600" b="1"/>
              <a:t>в) 1/2 ; 1/4 ;1/8 ; 1/16; 1/32 ;1/64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 b="1"/>
              <a:t>Последовательность  (</a:t>
            </a:r>
            <a:r>
              <a:rPr lang="en-US" sz="1600" b="1"/>
              <a:t>An</a:t>
            </a:r>
            <a:r>
              <a:rPr lang="ru-RU" sz="1600" b="1"/>
              <a:t>) – арифметическая прогрессия. Известно, что 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 b="1"/>
              <a:t>             </a:t>
            </a:r>
            <a:r>
              <a:rPr lang="en-US" sz="1600" b="1"/>
              <a:t>X2</a:t>
            </a:r>
            <a:r>
              <a:rPr lang="ru-RU" sz="1600" b="1"/>
              <a:t> +</a:t>
            </a:r>
            <a:r>
              <a:rPr lang="en-US" sz="1600" b="1"/>
              <a:t>X14</a:t>
            </a:r>
            <a:r>
              <a:rPr lang="ru-RU" sz="1600" b="1"/>
              <a:t> =19.  Найти  </a:t>
            </a:r>
            <a:r>
              <a:rPr lang="en-US" sz="1600" b="1"/>
              <a:t>S15</a:t>
            </a:r>
            <a:r>
              <a:rPr lang="ru-RU" sz="1600" b="1"/>
              <a:t>.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 b="1"/>
              <a:t>Докажите, что данная последовательность является геометрической прогрес-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 b="1"/>
              <a:t>сией, и укажите её знаменатель:</a:t>
            </a:r>
          </a:p>
          <a:p>
            <a:pPr>
              <a:lnSpc>
                <a:spcPct val="80000"/>
              </a:lnSpc>
            </a:pPr>
            <a:r>
              <a:rPr lang="ru-RU" sz="1600" b="1"/>
              <a:t>а) </a:t>
            </a:r>
            <a:r>
              <a:rPr lang="en-US" sz="1600" b="1"/>
              <a:t>; ; ;</a:t>
            </a:r>
            <a:r>
              <a:rPr lang="ru-RU" sz="1600" b="1"/>
              <a:t>, где</a:t>
            </a:r>
            <a:r>
              <a:rPr lang="en-US" sz="1600" b="1"/>
              <a:t> ≠</a:t>
            </a:r>
            <a:r>
              <a:rPr lang="ru-RU" sz="1600" b="1"/>
              <a:t> 0 ; б) ; ; ; , где ≠ 0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 b="1"/>
              <a:t>Решите систему из уравнений  x+y=12  и   x+3y=16.</a:t>
            </a:r>
            <a:endParaRPr lang="ru-RU" sz="1600"/>
          </a:p>
          <a:p>
            <a:pPr>
              <a:lnSpc>
                <a:spcPct val="80000"/>
              </a:lnSpc>
            </a:pPr>
            <a:endParaRPr lang="ru-RU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/>
              <a:t>II.</a:t>
            </a:r>
            <a:r>
              <a:rPr lang="ru-RU" u="sng"/>
              <a:t>Решение задач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/>
          </a:p>
          <a:p>
            <a:r>
              <a:rPr lang="ru-RU" b="1"/>
              <a:t>Дано ÷ () . Известно, что  A7=18,5 ; </a:t>
            </a:r>
            <a:r>
              <a:rPr lang="en-US" b="1"/>
              <a:t>   </a:t>
            </a:r>
            <a:r>
              <a:rPr lang="ru-RU" b="1"/>
              <a:t>A17=-26,5. Найти </a:t>
            </a:r>
            <a:r>
              <a:rPr lang="en-US" b="1"/>
              <a:t>S</a:t>
            </a:r>
            <a:r>
              <a:rPr lang="ru-RU" b="1"/>
              <a:t>20. </a:t>
            </a:r>
            <a:endParaRPr lang="ru-RU"/>
          </a:p>
          <a:p>
            <a:r>
              <a:rPr lang="ru-RU" b="1"/>
              <a:t>Найти сумму шести первых членов геометрической прогрессии: -32; -16;…</a:t>
            </a:r>
            <a:endParaRPr lang="ru-RU"/>
          </a:p>
          <a:p>
            <a:r>
              <a:rPr lang="ru-RU" b="1"/>
              <a:t>Найдите всех натуральных чисел, кратных 7 и не превосходящих 130.  </a:t>
            </a:r>
            <a:endParaRPr lang="ru-RU"/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/>
              <a:t>III.</a:t>
            </a:r>
            <a:r>
              <a:rPr lang="ru-RU" i="1" u="sng"/>
              <a:t>Самостоятельная работа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 </a:t>
            </a:r>
            <a:r>
              <a:rPr lang="ru-RU" b="1"/>
              <a:t>1 вариант</a:t>
            </a:r>
            <a:endParaRPr lang="en-US" b="1"/>
          </a:p>
          <a:p>
            <a:pPr>
              <a:buFont typeface="Wingdings" pitchFamily="2" charset="2"/>
              <a:buNone/>
            </a:pPr>
            <a:endParaRPr lang="en-US" b="1"/>
          </a:p>
          <a:p>
            <a:r>
              <a:rPr lang="ru-RU" b="1"/>
              <a:t>1. Дана  ÷ ÷  (), известно, что  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</a:t>
            </a:r>
            <a:r>
              <a:rPr lang="en-US" b="1"/>
              <a:t>B</a:t>
            </a:r>
            <a:r>
              <a:rPr lang="ru-RU" b="1"/>
              <a:t>8=0,375 и q=2. Найти </a:t>
            </a:r>
            <a:r>
              <a:rPr lang="en-US" b="1"/>
              <a:t>B</a:t>
            </a:r>
            <a:r>
              <a:rPr lang="ru-RU" b="1"/>
              <a:t>1    </a:t>
            </a:r>
            <a:endParaRPr lang="en-US" b="1"/>
          </a:p>
          <a:p>
            <a:pPr>
              <a:buFont typeface="Wingdings" pitchFamily="2" charset="2"/>
              <a:buNone/>
            </a:pPr>
            <a:r>
              <a:rPr lang="ru-RU" b="1"/>
              <a:t>                                            </a:t>
            </a:r>
          </a:p>
          <a:p>
            <a:r>
              <a:rPr lang="ru-RU" b="1"/>
              <a:t>2. Найти S20 первых членов ÷ (), если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A1=10  и  A11=25</a:t>
            </a:r>
            <a:r>
              <a:rPr lang="ru-RU"/>
              <a:t> </a:t>
            </a:r>
            <a:r>
              <a:rPr lang="ru-RU" b="1"/>
              <a:t>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  1 вариант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435975" cy="1828800"/>
          </a:xfrm>
        </p:spPr>
        <p:txBody>
          <a:bodyPr/>
          <a:lstStyle/>
          <a:p>
            <a:r>
              <a:rPr lang="ru-RU"/>
              <a:t>3/1024</a:t>
            </a:r>
          </a:p>
          <a:p>
            <a:r>
              <a:rPr lang="ru-RU"/>
              <a:t>485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2 вариант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b="1"/>
              <a:t>1.  </a:t>
            </a:r>
            <a:r>
              <a:rPr lang="ru-RU" b="1"/>
              <a:t>Дана  ÷ ÷  (), известно, что       </a:t>
            </a:r>
            <a:r>
              <a:rPr lang="en-US" b="1"/>
              <a:t>  B</a:t>
            </a:r>
            <a:r>
              <a:rPr lang="ru-RU" b="1"/>
              <a:t>7=0,005 и q=1/2. Найти </a:t>
            </a:r>
            <a:r>
              <a:rPr lang="en-US" b="1"/>
              <a:t>B</a:t>
            </a:r>
            <a:r>
              <a:rPr lang="ru-RU" b="1"/>
              <a:t>1 </a:t>
            </a:r>
            <a:endParaRPr lang="en-US" b="1"/>
          </a:p>
          <a:p>
            <a:pPr marL="609600" indent="-609600">
              <a:buFont typeface="Wingdings" pitchFamily="2" charset="2"/>
              <a:buNone/>
            </a:pPr>
            <a:endParaRPr lang="en-US" b="1"/>
          </a:p>
          <a:p>
            <a:pPr marL="609600" indent="-609600">
              <a:buFont typeface="Wingdings" pitchFamily="2" charset="2"/>
              <a:buNone/>
            </a:pPr>
            <a:r>
              <a:rPr lang="en-US" b="1"/>
              <a:t> </a:t>
            </a:r>
            <a:r>
              <a:rPr lang="ru-RU" b="1"/>
              <a:t>2.   Найти S15 первых членов ÷ (),         если A1=6  и  A21=52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  2 вариант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00200"/>
            <a:ext cx="8291512" cy="1468438"/>
          </a:xfrm>
        </p:spPr>
        <p:txBody>
          <a:bodyPr/>
          <a:lstStyle/>
          <a:p>
            <a:r>
              <a:rPr lang="ru-RU"/>
              <a:t>0,32</a:t>
            </a:r>
          </a:p>
          <a:p>
            <a:r>
              <a:rPr lang="ru-RU"/>
              <a:t>331,5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205</TotalTime>
  <Words>880</Words>
  <Application>Microsoft Office PowerPoint</Application>
  <PresentationFormat>Экран (4:3)</PresentationFormat>
  <Paragraphs>117</Paragraphs>
  <Slides>19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Garamond</vt:lpstr>
      <vt:lpstr>Times New Roman</vt:lpstr>
      <vt:lpstr>Wingdings</vt:lpstr>
      <vt:lpstr>Течение</vt:lpstr>
      <vt:lpstr>Microsoft Equation 3.0</vt:lpstr>
      <vt:lpstr>Арифметическая и геометрическая прогрессии  Сумма n-членов прогрессии</vt:lpstr>
      <vt:lpstr>Слайд 2</vt:lpstr>
      <vt:lpstr>Сумма n членов арифметической и геометрической прогрессии (урок №1) </vt:lpstr>
      <vt:lpstr>Сумма n членов арифметической и геометрической прогрессии (урок № 2)</vt:lpstr>
      <vt:lpstr>II.Решение задач</vt:lpstr>
      <vt:lpstr>III.Самостоятельная работа</vt:lpstr>
      <vt:lpstr>Ответ  1 вариант</vt:lpstr>
      <vt:lpstr> 2 вариант </vt:lpstr>
      <vt:lpstr>Ответ  2 вариант</vt:lpstr>
      <vt:lpstr> 3 вариант </vt:lpstr>
      <vt:lpstr>Ответ  3 вариант</vt:lpstr>
      <vt:lpstr> 4 вариант </vt:lpstr>
      <vt:lpstr>Ответ 4 вариант</vt:lpstr>
      <vt:lpstr>1 и 3 варианты</vt:lpstr>
      <vt:lpstr>2 и 4 вариант</vt:lpstr>
      <vt:lpstr>Арифметическая  прогрессия </vt:lpstr>
      <vt:lpstr>Дополнительно:</vt:lpstr>
      <vt:lpstr>Геометрическая прогрессия </vt:lpstr>
      <vt:lpstr>Дополнительно:</vt:lpstr>
    </vt:vector>
  </TitlesOfParts>
  <Company>*****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revaz</cp:lastModifiedBy>
  <cp:revision>31</cp:revision>
  <dcterms:created xsi:type="dcterms:W3CDTF">2004-04-29T03:34:47Z</dcterms:created>
  <dcterms:modified xsi:type="dcterms:W3CDTF">2013-03-26T17:34:31Z</dcterms:modified>
</cp:coreProperties>
</file>