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emf" ContentType="image/x-emf"/>
  <Default Extension="xls" ContentType="application/vnd.ms-exce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embeddings/oleObject5.bin" ContentType="application/vnd.openxmlformats-officedocument.oleObject"/>
  <Override PartName="/ppt/slideLayouts/slideLayout10.xml" ContentType="application/vnd.openxmlformats-officedocument.presentationml.slideLayout+xml"/>
  <Default Extension="vml" ContentType="application/vnd.openxmlformats-officedocument.vmlDrawing"/>
  <Default Extension="gif" ContentType="image/gif"/>
  <Override PartName="/ppt/embeddings/oleObject3.bin" ContentType="application/vnd.openxmlformats-officedocument.oleObject"/>
  <Override PartName="/ppt/embeddings/oleObject4.bin" ContentType="application/vnd.openxmlformats-officedocument.oleObject"/>
  <Override PartName="/ppt/embeddings/oleObject1.bin" ContentType="application/vnd.openxmlformats-officedocument.oleObject"/>
  <Override PartName="/ppt/embeddings/oleObject2.bin" ContentType="application/vnd.openxmlformats-officedocument.oleObject"/>
  <Override PartName="/ppt/legacyDocTextInfo.bin" ContentType="application/vnd.ms-office.legacyDocTextInfo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Default Extension="bin" ContentType="application/vnd.ms-office.legacyDiagramText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sldIdLst>
    <p:sldId id="256" r:id="rId2"/>
    <p:sldId id="257" r:id="rId3"/>
    <p:sldId id="258" r:id="rId4"/>
    <p:sldId id="275" r:id="rId5"/>
    <p:sldId id="260" r:id="rId6"/>
    <p:sldId id="259" r:id="rId7"/>
    <p:sldId id="278" r:id="rId8"/>
    <p:sldId id="280" r:id="rId9"/>
    <p:sldId id="281" r:id="rId10"/>
    <p:sldId id="282" r:id="rId11"/>
    <p:sldId id="283" r:id="rId12"/>
    <p:sldId id="261" r:id="rId13"/>
    <p:sldId id="284" r:id="rId14"/>
    <p:sldId id="264" r:id="rId15"/>
    <p:sldId id="286" r:id="rId16"/>
    <p:sldId id="287" r:id="rId17"/>
    <p:sldId id="288" r:id="rId18"/>
    <p:sldId id="289" r:id="rId19"/>
    <p:sldId id="290" r:id="rId20"/>
    <p:sldId id="265" r:id="rId21"/>
    <p:sldId id="292" r:id="rId22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0033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242" autoAdjust="0"/>
    <p:restoredTop sz="94660"/>
  </p:normalViewPr>
  <p:slideViewPr>
    <p:cSldViewPr>
      <p:cViewPr varScale="1">
        <p:scale>
          <a:sx n="66" d="100"/>
          <a:sy n="66" d="100"/>
        </p:scale>
        <p:origin x="-804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microsoft.com/office/2006/relationships/legacyDocTextInfo" Target="legacyDocTextInfo.bin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emf"/></Relationships>
</file>

<file path=ppt/drawings/_rels/vmlDrawing2.vml.rels><?xml version="1.0" encoding="UTF-8" standalone="yes"?>
<Relationships xmlns="http://schemas.openxmlformats.org/package/2006/relationships"><Relationship Id="rId3" Type="http://schemas.microsoft.com/office/2006/relationships/legacyDiagramText" Target="legacyDiagramText3.bin"/><Relationship Id="rId7" Type="http://schemas.microsoft.com/office/2006/relationships/legacyDiagramText" Target="legacyDiagramText7.bin"/><Relationship Id="rId2" Type="http://schemas.microsoft.com/office/2006/relationships/legacyDiagramText" Target="legacyDiagramText2.bin"/><Relationship Id="rId1" Type="http://schemas.microsoft.com/office/2006/relationships/legacyDiagramText" Target="legacyDiagramText1.bin"/><Relationship Id="rId6" Type="http://schemas.microsoft.com/office/2006/relationships/legacyDiagramText" Target="legacyDiagramText6.bin"/><Relationship Id="rId5" Type="http://schemas.microsoft.com/office/2006/relationships/legacyDiagramText" Target="legacyDiagramText5.bin"/><Relationship Id="rId4" Type="http://schemas.microsoft.com/office/2006/relationships/legacyDiagramText" Target="legacyDiagramText4.bin"/></Relationships>
</file>

<file path=ppt/drawings/_rels/vmlDrawing3.vml.rels><?xml version="1.0" encoding="UTF-8" standalone="yes"?>
<Relationships xmlns="http://schemas.openxmlformats.org/package/2006/relationships"><Relationship Id="rId3" Type="http://schemas.microsoft.com/office/2006/relationships/legacyDiagramText" Target="legacyDiagramText10.bin"/><Relationship Id="rId2" Type="http://schemas.microsoft.com/office/2006/relationships/legacyDiagramText" Target="legacyDiagramText9.bin"/><Relationship Id="rId1" Type="http://schemas.microsoft.com/office/2006/relationships/legacyDiagramText" Target="legacyDiagramText8.bin"/><Relationship Id="rId6" Type="http://schemas.microsoft.com/office/2006/relationships/legacyDiagramText" Target="legacyDiagramText13.bin"/><Relationship Id="rId5" Type="http://schemas.microsoft.com/office/2006/relationships/legacyDiagramText" Target="legacyDiagramText12.bin"/><Relationship Id="rId4" Type="http://schemas.microsoft.com/office/2006/relationships/legacyDiagramText" Target="legacyDiagramText11.bin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34.e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40.wmf"/><Relationship Id="rId2" Type="http://schemas.openxmlformats.org/officeDocument/2006/relationships/image" Target="../media/image39.wmf"/><Relationship Id="rId1" Type="http://schemas.openxmlformats.org/officeDocument/2006/relationships/image" Target="../media/image38.wmf"/><Relationship Id="rId4" Type="http://schemas.openxmlformats.org/officeDocument/2006/relationships/image" Target="../media/image41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676400"/>
            <a:ext cx="7772400" cy="1828800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11268" name="Rectangle 4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11269" name="Rectangle 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C05259F7-7EAD-4131-B5F6-8AA9F25BBE89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85939CA-6204-4C62-8E38-F4E31CA623C6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381000"/>
            <a:ext cx="2057400" cy="57150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019800" cy="57150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50EAC86-B22F-4B0F-B211-526C0D33A1A1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fad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3716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57200" y="1981200"/>
            <a:ext cx="4038600" cy="4114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038600" cy="4114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391D3B80-0E48-4FA1-8376-6093752528B1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fad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dgm" preserve="1">
  <p:cSld name="Заголовок, схема или организационная диаграмм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3716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SmartArt 2"/>
          <p:cNvSpPr>
            <a:spLocks noGrp="1"/>
          </p:cNvSpPr>
          <p:nvPr>
            <p:ph type="dgm" idx="1"/>
          </p:nvPr>
        </p:nvSpPr>
        <p:spPr>
          <a:xfrm>
            <a:off x="457200" y="1981200"/>
            <a:ext cx="8229600" cy="4114800"/>
          </a:xfrm>
        </p:spPr>
        <p:txBody>
          <a:bodyPr/>
          <a:lstStyle/>
          <a:p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C1FBD361-5EF2-4B66-AEB1-BA69A366A09B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fade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Заголовок, текст и 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3716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57200" y="1981200"/>
            <a:ext cx="4038600" cy="4114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4648200" y="1981200"/>
            <a:ext cx="4038600" cy="1981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3"/>
          </p:nvPr>
        </p:nvSpPr>
        <p:spPr>
          <a:xfrm>
            <a:off x="4648200" y="4114800"/>
            <a:ext cx="4038600" cy="1981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3ED4FF2F-A2E8-462F-91D5-B4596CDC1154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6B716E4-B357-468C-90BB-80FFD6116E80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FE1CCFC-73C3-4353-A323-5F6BC2251B8D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72F996D-3619-4849-94DD-B2FAA5C38852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881EAF9-F615-4C79-AC28-16E9BEFE36AC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63A9A25-7BE7-4B37-8189-CBDCF6F0DAB3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6E9B72D-D6B7-4CE9-9E7D-4350A682F84C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5185675-C423-453A-A216-60604BAF2EA6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AC6E81D-966A-4AE9-A63B-F52C99D33CDF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6" cstate="email">
            <a:duotone>
              <a:schemeClr val="bg1"/>
              <a:srgbClr val="FFFFFF"/>
            </a:duotone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381000"/>
            <a:ext cx="82296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81200"/>
            <a:ext cx="82296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024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endParaRPr lang="ru-RU"/>
          </a:p>
        </p:txBody>
      </p:sp>
      <p:sp>
        <p:nvSpPr>
          <p:cNvPr id="1024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endParaRPr lang="ru-RU"/>
          </a:p>
        </p:txBody>
      </p:sp>
      <p:sp>
        <p:nvSpPr>
          <p:cNvPr id="1024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fld id="{A6FF9A61-BE66-471F-85CA-CCC9E82D9BC7}" type="slidenum">
              <a:rPr lang="ru-RU"/>
              <a:pPr/>
              <a:t>‹#›</a:t>
            </a:fld>
            <a:endParaRPr lang="ru-RU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  <p:sldLayoutId id="2147483662" r:id="rId13"/>
    <p:sldLayoutId id="2147483663" r:id="rId14"/>
  </p:sldLayoutIdLst>
  <p:transition spd="slow">
    <p:fade/>
  </p:transition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jpeg"/><Relationship Id="rId2" Type="http://schemas.openxmlformats.org/officeDocument/2006/relationships/image" Target="../media/image25.jpeg"/><Relationship Id="rId1" Type="http://schemas.openxmlformats.org/officeDocument/2006/relationships/slideLayout" Target="../slideLayouts/slideLayout2.xml"/><Relationship Id="rId4" Type="http://schemas.openxmlformats.org/officeDocument/2006/relationships/slide" Target="slide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" Target="slide6.xml"/><Relationship Id="rId2" Type="http://schemas.openxmlformats.org/officeDocument/2006/relationships/image" Target="../media/image27.gif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2.xml"/><Relationship Id="rId5" Type="http://schemas.openxmlformats.org/officeDocument/2006/relationships/slide" Target="slide4.xml"/><Relationship Id="rId4" Type="http://schemas.openxmlformats.org/officeDocument/2006/relationships/image" Target="../media/image30.gi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jpeg"/><Relationship Id="rId2" Type="http://schemas.openxmlformats.org/officeDocument/2006/relationships/slide" Target="slide14.xml"/><Relationship Id="rId1" Type="http://schemas.openxmlformats.org/officeDocument/2006/relationships/slideLayout" Target="../slideLayouts/slideLayout2.xml"/><Relationship Id="rId4" Type="http://schemas.openxmlformats.org/officeDocument/2006/relationships/slide" Target="slide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" Target="slide21.xml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3.v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wmf"/><Relationship Id="rId2" Type="http://schemas.openxmlformats.org/officeDocument/2006/relationships/image" Target="../media/image32.gif"/><Relationship Id="rId1" Type="http://schemas.openxmlformats.org/officeDocument/2006/relationships/slideLayout" Target="../slideLayouts/slideLayout12.xml"/><Relationship Id="rId4" Type="http://schemas.openxmlformats.org/officeDocument/2006/relationships/slide" Target="slide15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slide" Target="slide15.xml"/><Relationship Id="rId3" Type="http://schemas.openxmlformats.org/officeDocument/2006/relationships/image" Target="../media/image35.jpeg"/><Relationship Id="rId7" Type="http://schemas.openxmlformats.org/officeDocument/2006/relationships/oleObject" Target="../embeddings/oleObject1.bin"/><Relationship Id="rId2" Type="http://schemas.openxmlformats.org/officeDocument/2006/relationships/slideLayout" Target="../slideLayouts/slideLayout14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37.png"/><Relationship Id="rId5" Type="http://schemas.openxmlformats.org/officeDocument/2006/relationships/hyperlink" Target="GenoPro/GenoPro.exe" TargetMode="External"/><Relationship Id="rId4" Type="http://schemas.openxmlformats.org/officeDocument/2006/relationships/image" Target="../media/image36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7" Type="http://schemas.openxmlformats.org/officeDocument/2006/relationships/slide" Target="slide15.xml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5.bin"/><Relationship Id="rId5" Type="http://schemas.openxmlformats.org/officeDocument/2006/relationships/oleObject" Target="../embeddings/oleObject4.bin"/><Relationship Id="rId4" Type="http://schemas.openxmlformats.org/officeDocument/2006/relationships/oleObject" Target="../embeddings/oleObject3.bin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" Target="slide15.xml"/><Relationship Id="rId2" Type="http://schemas.openxmlformats.org/officeDocument/2006/relationships/image" Target="../media/image42.pn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" Target="slide15.xml"/><Relationship Id="rId2" Type="http://schemas.openxmlformats.org/officeDocument/2006/relationships/image" Target="../media/image43.jpeg"/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slide" Target="slide4.xml"/><Relationship Id="rId3" Type="http://schemas.openxmlformats.org/officeDocument/2006/relationships/slide" Target="slide14.xml"/><Relationship Id="rId7" Type="http://schemas.openxmlformats.org/officeDocument/2006/relationships/image" Target="../media/image48.png"/><Relationship Id="rId2" Type="http://schemas.openxmlformats.org/officeDocument/2006/relationships/image" Target="../media/image4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7.png"/><Relationship Id="rId5" Type="http://schemas.openxmlformats.org/officeDocument/2006/relationships/image" Target="../media/image46.png"/><Relationship Id="rId4" Type="http://schemas.openxmlformats.org/officeDocument/2006/relationships/image" Target="../media/image4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4.w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slide" Target="slide8.xml"/><Relationship Id="rId3" Type="http://schemas.openxmlformats.org/officeDocument/2006/relationships/slide" Target="slide5.xml"/><Relationship Id="rId7" Type="http://schemas.openxmlformats.org/officeDocument/2006/relationships/image" Target="../media/image7.wmf"/><Relationship Id="rId12" Type="http://schemas.openxmlformats.org/officeDocument/2006/relationships/image" Target="../media/image9.wmf"/><Relationship Id="rId2" Type="http://schemas.openxmlformats.org/officeDocument/2006/relationships/slide" Target="slide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wmf"/><Relationship Id="rId11" Type="http://schemas.openxmlformats.org/officeDocument/2006/relationships/image" Target="../media/image8.wmf"/><Relationship Id="rId5" Type="http://schemas.openxmlformats.org/officeDocument/2006/relationships/image" Target="../media/image5.wmf"/><Relationship Id="rId10" Type="http://schemas.openxmlformats.org/officeDocument/2006/relationships/slide" Target="slide21.xml"/><Relationship Id="rId4" Type="http://schemas.openxmlformats.org/officeDocument/2006/relationships/slide" Target="slide12.xml"/><Relationship Id="rId9" Type="http://schemas.openxmlformats.org/officeDocument/2006/relationships/slide" Target="slide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__________Microsoft_Office_Excel1.xls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1.vml"/><Relationship Id="rId5" Type="http://schemas.openxmlformats.org/officeDocument/2006/relationships/slide" Target="slide4.xml"/><Relationship Id="rId4" Type="http://schemas.openxmlformats.org/officeDocument/2006/relationships/image" Target="../media/image11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2.vml"/><Relationship Id="rId4" Type="http://schemas.openxmlformats.org/officeDocument/2006/relationships/slide" Target="slide1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slide" Target="slide6.xml"/><Relationship Id="rId3" Type="http://schemas.openxmlformats.org/officeDocument/2006/relationships/image" Target="../media/image13.jpeg"/><Relationship Id="rId7" Type="http://schemas.openxmlformats.org/officeDocument/2006/relationships/image" Target="../media/image17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6.jpeg"/><Relationship Id="rId5" Type="http://schemas.openxmlformats.org/officeDocument/2006/relationships/image" Target="../media/image15.jpeg"/><Relationship Id="rId4" Type="http://schemas.openxmlformats.org/officeDocument/2006/relationships/image" Target="../media/image14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7" Type="http://schemas.openxmlformats.org/officeDocument/2006/relationships/slide" Target="slide6.xml"/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2.wmf"/><Relationship Id="rId5" Type="http://schemas.openxmlformats.org/officeDocument/2006/relationships/image" Target="../media/image21.jpeg"/><Relationship Id="rId4" Type="http://schemas.openxmlformats.org/officeDocument/2006/relationships/image" Target="../media/image20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" Target="slide6.xml"/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39750" y="476250"/>
            <a:ext cx="7772400" cy="1828800"/>
          </a:xfrm>
        </p:spPr>
        <p:txBody>
          <a:bodyPr/>
          <a:lstStyle/>
          <a:p>
            <a:r>
              <a:rPr lang="ru-RU" sz="6600"/>
              <a:t>МОДЕЛИРОВАНИЕ</a:t>
            </a:r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468313" y="2997200"/>
            <a:ext cx="8208962" cy="2808288"/>
          </a:xfrm>
        </p:spPr>
        <p:txBody>
          <a:bodyPr/>
          <a:lstStyle/>
          <a:p>
            <a:r>
              <a:rPr lang="ru-RU" sz="6600"/>
              <a:t>Классификация моделей</a:t>
            </a: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 i="1" u="sng"/>
              <a:t>Классификация по области использования</a:t>
            </a:r>
            <a:r>
              <a:rPr lang="ru-RU" sz="3200" i="1"/>
              <a:t/>
            </a:r>
            <a:br>
              <a:rPr lang="ru-RU" sz="3200" i="1"/>
            </a:br>
            <a:r>
              <a:rPr lang="ru-RU" b="1">
                <a:solidFill>
                  <a:srgbClr val="800000"/>
                </a:solidFill>
                <a:latin typeface="Comic Sans MS" pitchFamily="66" charset="0"/>
              </a:rPr>
              <a:t>Научно - технические</a:t>
            </a:r>
          </a:p>
        </p:txBody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2800"/>
              <a:t>Создаются для  исследования процессов и явлений (ускоритель  электронов,  прибор для получения грозового  сигнала, стенд  для проверки электронной  аппаратуры)</a:t>
            </a:r>
          </a:p>
        </p:txBody>
      </p:sp>
      <p:pic>
        <p:nvPicPr>
          <p:cNvPr id="49156" name="Picture 4" descr="poisk-4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2268538" y="4437063"/>
            <a:ext cx="2419350" cy="1838325"/>
          </a:xfrm>
          <a:prstGeom prst="rect">
            <a:avLst/>
          </a:prstGeom>
          <a:noFill/>
        </p:spPr>
      </p:pic>
      <p:pic>
        <p:nvPicPr>
          <p:cNvPr id="49157" name="Picture 5" descr="Безымянный1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5508625" y="4005263"/>
            <a:ext cx="3055938" cy="2292350"/>
          </a:xfrm>
          <a:prstGeom prst="rect">
            <a:avLst/>
          </a:prstGeom>
          <a:noFill/>
        </p:spPr>
      </p:pic>
      <p:sp>
        <p:nvSpPr>
          <p:cNvPr id="49158" name="AutoShape 6">
            <a:hlinkClick r:id="rId4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75688" y="6381750"/>
            <a:ext cx="468312" cy="476250"/>
          </a:xfrm>
          <a:prstGeom prst="actionButtonBlank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 i="1" u="sng"/>
              <a:t>Классификация по области использования</a:t>
            </a:r>
            <a:r>
              <a:rPr lang="ru-RU" sz="3200" i="1"/>
              <a:t/>
            </a:r>
            <a:br>
              <a:rPr lang="ru-RU" sz="3200" i="1"/>
            </a:br>
            <a:r>
              <a:rPr lang="ru-RU" b="1">
                <a:solidFill>
                  <a:srgbClr val="800000"/>
                </a:solidFill>
                <a:latin typeface="Comic Sans MS" pitchFamily="66" charset="0"/>
              </a:rPr>
              <a:t>ИМИТАЦИОННЫЕ</a:t>
            </a:r>
          </a:p>
        </p:txBody>
      </p:sp>
      <p:sp>
        <p:nvSpPr>
          <p:cNvPr id="50179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ru-RU" sz="2400"/>
              <a:t>не просто отражают реальность с той или  иной  степенью  точности, а имитируют ее. 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 sz="2000"/>
              <a:t>Эксперимент с  моделью  проводят  при разных исходных  данных</a:t>
            </a:r>
            <a:r>
              <a:rPr lang="ru-RU" sz="2400"/>
              <a:t> (</a:t>
            </a:r>
            <a:r>
              <a:rPr lang="ru-RU" sz="2000"/>
              <a:t>на мышах испытывается лекарство, в школах проводятся эксперименты и т.п.) Такой метод моделирования называется</a:t>
            </a:r>
            <a:r>
              <a:rPr lang="ru-RU" sz="2400"/>
              <a:t> </a:t>
            </a:r>
            <a:r>
              <a:rPr lang="ru-RU" sz="2400" i="1"/>
              <a:t>методом проб и ошибок</a:t>
            </a:r>
            <a:endParaRPr lang="ru-RU" sz="2000"/>
          </a:p>
        </p:txBody>
      </p:sp>
      <p:pic>
        <p:nvPicPr>
          <p:cNvPr id="50181" name="Picture 5" descr="КОС"/>
          <p:cNvPicPr>
            <a:picLocks noChangeAspect="1" noChangeArrowheads="1" noCrop="1"/>
          </p:cNvPicPr>
          <p:nvPr>
            <p:ph sz="half" idx="2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4648200" y="2570163"/>
            <a:ext cx="4038600" cy="2936875"/>
          </a:xfrm>
          <a:noFill/>
          <a:ln/>
        </p:spPr>
      </p:pic>
      <p:sp>
        <p:nvSpPr>
          <p:cNvPr id="50182" name="AutoShape 6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75688" y="6381750"/>
            <a:ext cx="468312" cy="476250"/>
          </a:xfrm>
          <a:prstGeom prst="actionButtonBlank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3" name="Picture 5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5940425" y="4005263"/>
            <a:ext cx="3203575" cy="2662237"/>
          </a:xfrm>
          <a:prstGeom prst="rect">
            <a:avLst/>
          </a:prstGeom>
          <a:noFill/>
        </p:spPr>
      </p:pic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81000"/>
            <a:ext cx="6923088" cy="1371600"/>
          </a:xfrm>
        </p:spPr>
        <p:txBody>
          <a:bodyPr/>
          <a:lstStyle/>
          <a:p>
            <a:r>
              <a:rPr lang="ru-RU" sz="4000"/>
              <a:t>Классификация по области знаний 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916113"/>
            <a:ext cx="8229600" cy="4525962"/>
          </a:xfrm>
        </p:spPr>
        <p:txBody>
          <a:bodyPr/>
          <a:lstStyle/>
          <a:p>
            <a:r>
              <a:rPr lang="ru-RU"/>
              <a:t>биологические, </a:t>
            </a:r>
          </a:p>
          <a:p>
            <a:r>
              <a:rPr lang="ru-RU"/>
              <a:t>социологические, </a:t>
            </a:r>
          </a:p>
          <a:p>
            <a:r>
              <a:rPr lang="ru-RU"/>
              <a:t>исторические, </a:t>
            </a:r>
          </a:p>
          <a:p>
            <a:r>
              <a:rPr lang="ru-RU"/>
              <a:t>математические,</a:t>
            </a:r>
          </a:p>
          <a:p>
            <a:r>
              <a:rPr lang="ru-RU"/>
              <a:t>химические </a:t>
            </a:r>
          </a:p>
          <a:p>
            <a:r>
              <a:rPr lang="ru-RU"/>
              <a:t>Физические</a:t>
            </a:r>
          </a:p>
          <a:p>
            <a:r>
              <a:rPr lang="ru-RU"/>
              <a:t>и т. д.</a:t>
            </a:r>
          </a:p>
        </p:txBody>
      </p:sp>
      <p:pic>
        <p:nvPicPr>
          <p:cNvPr id="7172" name="Picture 4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5940425" y="1052513"/>
            <a:ext cx="3203575" cy="3025775"/>
          </a:xfrm>
          <a:prstGeom prst="rect">
            <a:avLst/>
          </a:prstGeom>
          <a:noFill/>
        </p:spPr>
      </p:pic>
      <p:pic>
        <p:nvPicPr>
          <p:cNvPr id="7175" name="Picture 7" descr="м"/>
          <p:cNvPicPr>
            <a:picLocks noChangeAspect="1" noChangeArrowheads="1" noCrop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3348038" y="4292600"/>
            <a:ext cx="2376487" cy="2376488"/>
          </a:xfrm>
          <a:prstGeom prst="rect">
            <a:avLst/>
          </a:prstGeom>
          <a:noFill/>
        </p:spPr>
      </p:pic>
      <p:sp>
        <p:nvSpPr>
          <p:cNvPr id="7176" name="AutoShape 8">
            <a:hlinkClick r:id="rId5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705850" y="6540500"/>
            <a:ext cx="395288" cy="260350"/>
          </a:xfrm>
          <a:prstGeom prst="actionButtonHome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9" name="Webpage"/>
          <p:cNvSpPr>
            <a:spLocks noEditPoints="1" noChangeArrowheads="1"/>
          </p:cNvSpPr>
          <p:nvPr/>
        </p:nvSpPr>
        <p:spPr bwMode="auto">
          <a:xfrm>
            <a:off x="6372225" y="1484313"/>
            <a:ext cx="1152525" cy="1439862"/>
          </a:xfrm>
          <a:custGeom>
            <a:avLst/>
            <a:gdLst>
              <a:gd name="T0" fmla="*/ 5187 w 21600"/>
              <a:gd name="T1" fmla="*/ 21600 h 21600"/>
              <a:gd name="T2" fmla="*/ 0 w 21600"/>
              <a:gd name="T3" fmla="*/ 17509 h 21600"/>
              <a:gd name="T4" fmla="*/ 21600 w 21600"/>
              <a:gd name="T5" fmla="*/ 0 h 21600"/>
              <a:gd name="T6" fmla="*/ 0 w 21600"/>
              <a:gd name="T7" fmla="*/ 0 h 21600"/>
              <a:gd name="T8" fmla="*/ 10800 w 21600"/>
              <a:gd name="T9" fmla="*/ 0 h 21600"/>
              <a:gd name="T10" fmla="*/ 21600 w 21600"/>
              <a:gd name="T11" fmla="*/ 0 h 21600"/>
              <a:gd name="T12" fmla="*/ 21600 w 21600"/>
              <a:gd name="T13" fmla="*/ 10800 h 21600"/>
              <a:gd name="T14" fmla="*/ 21600 w 21600"/>
              <a:gd name="T15" fmla="*/ 21600 h 21600"/>
              <a:gd name="T16" fmla="*/ 10800 w 21600"/>
              <a:gd name="T17" fmla="*/ 21600 h 21600"/>
              <a:gd name="T18" fmla="*/ 0 w 21600"/>
              <a:gd name="T19" fmla="*/ 10800 h 21600"/>
              <a:gd name="T20" fmla="*/ 1955 w 21600"/>
              <a:gd name="T21" fmla="*/ 12829 h 21600"/>
              <a:gd name="T22" fmla="*/ 19814 w 21600"/>
              <a:gd name="T23" fmla="*/ 20749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T20" t="T21" r="T22" b="T23"/>
            <a:pathLst>
              <a:path w="21600" h="21600" extrusionOk="0">
                <a:moveTo>
                  <a:pt x="9184" y="949"/>
                </a:moveTo>
                <a:lnTo>
                  <a:pt x="9758" y="1309"/>
                </a:lnTo>
                <a:lnTo>
                  <a:pt x="11544" y="1292"/>
                </a:lnTo>
                <a:lnTo>
                  <a:pt x="12437" y="1292"/>
                </a:lnTo>
                <a:lnTo>
                  <a:pt x="13414" y="1161"/>
                </a:lnTo>
                <a:lnTo>
                  <a:pt x="13648" y="1243"/>
                </a:lnTo>
                <a:lnTo>
                  <a:pt x="13542" y="1390"/>
                </a:lnTo>
                <a:lnTo>
                  <a:pt x="13967" y="1849"/>
                </a:lnTo>
                <a:lnTo>
                  <a:pt x="14562" y="2520"/>
                </a:lnTo>
                <a:lnTo>
                  <a:pt x="14669" y="3223"/>
                </a:lnTo>
                <a:lnTo>
                  <a:pt x="14796" y="3518"/>
                </a:lnTo>
                <a:lnTo>
                  <a:pt x="15264" y="3665"/>
                </a:lnTo>
                <a:lnTo>
                  <a:pt x="15753" y="3518"/>
                </a:lnTo>
                <a:lnTo>
                  <a:pt x="15902" y="2978"/>
                </a:lnTo>
                <a:lnTo>
                  <a:pt x="16008" y="2323"/>
                </a:lnTo>
                <a:moveTo>
                  <a:pt x="10757" y="21632"/>
                </a:moveTo>
                <a:lnTo>
                  <a:pt x="5187" y="21632"/>
                </a:lnTo>
                <a:lnTo>
                  <a:pt x="85" y="17509"/>
                </a:lnTo>
                <a:lnTo>
                  <a:pt x="85" y="10849"/>
                </a:lnTo>
                <a:lnTo>
                  <a:pt x="85" y="81"/>
                </a:lnTo>
                <a:lnTo>
                  <a:pt x="10757" y="81"/>
                </a:lnTo>
                <a:lnTo>
                  <a:pt x="21706" y="81"/>
                </a:lnTo>
                <a:lnTo>
                  <a:pt x="21706" y="10652"/>
                </a:lnTo>
                <a:lnTo>
                  <a:pt x="21706" y="21632"/>
                </a:lnTo>
                <a:lnTo>
                  <a:pt x="10757" y="21632"/>
                </a:lnTo>
                <a:close/>
              </a:path>
              <a:path w="21600" h="21600" extrusionOk="0">
                <a:moveTo>
                  <a:pt x="85" y="17509"/>
                </a:moveTo>
                <a:lnTo>
                  <a:pt x="5187" y="17509"/>
                </a:lnTo>
                <a:lnTo>
                  <a:pt x="5187" y="21632"/>
                </a:lnTo>
                <a:lnTo>
                  <a:pt x="85" y="17509"/>
                </a:lnTo>
                <a:close/>
              </a:path>
              <a:path w="21600" h="21600" extrusionOk="0">
                <a:moveTo>
                  <a:pt x="5591" y="10620"/>
                </a:moveTo>
                <a:lnTo>
                  <a:pt x="6122" y="10996"/>
                </a:lnTo>
                <a:lnTo>
                  <a:pt x="6696" y="11340"/>
                </a:lnTo>
                <a:lnTo>
                  <a:pt x="7313" y="11618"/>
                </a:lnTo>
                <a:lnTo>
                  <a:pt x="7972" y="11863"/>
                </a:lnTo>
                <a:lnTo>
                  <a:pt x="8652" y="12060"/>
                </a:lnTo>
                <a:lnTo>
                  <a:pt x="9396" y="12190"/>
                </a:lnTo>
                <a:lnTo>
                  <a:pt x="10119" y="12272"/>
                </a:lnTo>
                <a:lnTo>
                  <a:pt x="10906" y="12305"/>
                </a:lnTo>
                <a:lnTo>
                  <a:pt x="11650" y="12272"/>
                </a:lnTo>
                <a:lnTo>
                  <a:pt x="12373" y="12190"/>
                </a:lnTo>
                <a:lnTo>
                  <a:pt x="13117" y="12060"/>
                </a:lnTo>
                <a:lnTo>
                  <a:pt x="13797" y="11863"/>
                </a:lnTo>
                <a:lnTo>
                  <a:pt x="14456" y="11618"/>
                </a:lnTo>
                <a:lnTo>
                  <a:pt x="15073" y="11340"/>
                </a:lnTo>
                <a:lnTo>
                  <a:pt x="15647" y="11029"/>
                </a:lnTo>
                <a:lnTo>
                  <a:pt x="16178" y="10652"/>
                </a:lnTo>
                <a:lnTo>
                  <a:pt x="16667" y="10243"/>
                </a:lnTo>
                <a:lnTo>
                  <a:pt x="17071" y="9801"/>
                </a:lnTo>
                <a:lnTo>
                  <a:pt x="17475" y="9327"/>
                </a:lnTo>
                <a:lnTo>
                  <a:pt x="17815" y="8820"/>
                </a:lnTo>
                <a:lnTo>
                  <a:pt x="18049" y="8296"/>
                </a:lnTo>
                <a:lnTo>
                  <a:pt x="18262" y="7723"/>
                </a:lnTo>
                <a:lnTo>
                  <a:pt x="18347" y="7134"/>
                </a:lnTo>
                <a:lnTo>
                  <a:pt x="18389" y="6561"/>
                </a:lnTo>
                <a:lnTo>
                  <a:pt x="18347" y="5956"/>
                </a:lnTo>
                <a:lnTo>
                  <a:pt x="18262" y="5400"/>
                </a:lnTo>
                <a:lnTo>
                  <a:pt x="18049" y="4827"/>
                </a:lnTo>
                <a:lnTo>
                  <a:pt x="17815" y="4303"/>
                </a:lnTo>
                <a:lnTo>
                  <a:pt x="17475" y="3796"/>
                </a:lnTo>
                <a:lnTo>
                  <a:pt x="17114" y="3321"/>
                </a:lnTo>
                <a:lnTo>
                  <a:pt x="16710" y="2880"/>
                </a:lnTo>
                <a:lnTo>
                  <a:pt x="16221" y="2470"/>
                </a:lnTo>
                <a:lnTo>
                  <a:pt x="15689" y="2094"/>
                </a:lnTo>
                <a:lnTo>
                  <a:pt x="15115" y="1750"/>
                </a:lnTo>
                <a:lnTo>
                  <a:pt x="14499" y="1472"/>
                </a:lnTo>
                <a:lnTo>
                  <a:pt x="13797" y="1227"/>
                </a:lnTo>
                <a:lnTo>
                  <a:pt x="13117" y="1030"/>
                </a:lnTo>
                <a:lnTo>
                  <a:pt x="12415" y="883"/>
                </a:lnTo>
                <a:lnTo>
                  <a:pt x="11650" y="818"/>
                </a:lnTo>
                <a:lnTo>
                  <a:pt x="10906" y="785"/>
                </a:lnTo>
                <a:lnTo>
                  <a:pt x="10119" y="818"/>
                </a:lnTo>
                <a:lnTo>
                  <a:pt x="9396" y="883"/>
                </a:lnTo>
                <a:lnTo>
                  <a:pt x="8652" y="1030"/>
                </a:lnTo>
                <a:lnTo>
                  <a:pt x="8014" y="1227"/>
                </a:lnTo>
                <a:lnTo>
                  <a:pt x="7355" y="1440"/>
                </a:lnTo>
                <a:lnTo>
                  <a:pt x="6739" y="1750"/>
                </a:lnTo>
                <a:lnTo>
                  <a:pt x="6122" y="2061"/>
                </a:lnTo>
                <a:lnTo>
                  <a:pt x="5591" y="2438"/>
                </a:lnTo>
                <a:lnTo>
                  <a:pt x="5102" y="2847"/>
                </a:lnTo>
                <a:lnTo>
                  <a:pt x="4698" y="3289"/>
                </a:lnTo>
                <a:lnTo>
                  <a:pt x="4294" y="3763"/>
                </a:lnTo>
                <a:lnTo>
                  <a:pt x="3996" y="4270"/>
                </a:lnTo>
                <a:lnTo>
                  <a:pt x="3720" y="4794"/>
                </a:lnTo>
                <a:lnTo>
                  <a:pt x="3550" y="5367"/>
                </a:lnTo>
                <a:lnTo>
                  <a:pt x="3422" y="5956"/>
                </a:lnTo>
                <a:lnTo>
                  <a:pt x="3380" y="6561"/>
                </a:lnTo>
                <a:lnTo>
                  <a:pt x="3422" y="7134"/>
                </a:lnTo>
                <a:lnTo>
                  <a:pt x="3550" y="7690"/>
                </a:lnTo>
                <a:lnTo>
                  <a:pt x="3720" y="8263"/>
                </a:lnTo>
                <a:lnTo>
                  <a:pt x="3954" y="8787"/>
                </a:lnTo>
                <a:lnTo>
                  <a:pt x="4294" y="9294"/>
                </a:lnTo>
                <a:lnTo>
                  <a:pt x="4655" y="9769"/>
                </a:lnTo>
                <a:lnTo>
                  <a:pt x="5102" y="10210"/>
                </a:lnTo>
                <a:lnTo>
                  <a:pt x="5591" y="10620"/>
                </a:lnTo>
                <a:close/>
              </a:path>
              <a:path w="21600" h="21600" extrusionOk="0">
                <a:moveTo>
                  <a:pt x="3401" y="6021"/>
                </a:moveTo>
                <a:lnTo>
                  <a:pt x="4039" y="5530"/>
                </a:lnTo>
                <a:lnTo>
                  <a:pt x="4294" y="4892"/>
                </a:lnTo>
                <a:lnTo>
                  <a:pt x="4677" y="4156"/>
                </a:lnTo>
                <a:lnTo>
                  <a:pt x="5166" y="3763"/>
                </a:lnTo>
                <a:lnTo>
                  <a:pt x="5378" y="3354"/>
                </a:lnTo>
                <a:lnTo>
                  <a:pt x="5293" y="2732"/>
                </a:lnTo>
                <a:moveTo>
                  <a:pt x="3507" y="7380"/>
                </a:moveTo>
                <a:lnTo>
                  <a:pt x="3890" y="7200"/>
                </a:lnTo>
                <a:lnTo>
                  <a:pt x="4103" y="7249"/>
                </a:lnTo>
                <a:lnTo>
                  <a:pt x="4400" y="7527"/>
                </a:lnTo>
                <a:lnTo>
                  <a:pt x="4719" y="7674"/>
                </a:lnTo>
                <a:lnTo>
                  <a:pt x="5293" y="7641"/>
                </a:lnTo>
                <a:lnTo>
                  <a:pt x="5740" y="7543"/>
                </a:lnTo>
                <a:lnTo>
                  <a:pt x="6144" y="7543"/>
                </a:lnTo>
                <a:lnTo>
                  <a:pt x="6526" y="7821"/>
                </a:lnTo>
                <a:lnTo>
                  <a:pt x="6569" y="8312"/>
                </a:lnTo>
                <a:lnTo>
                  <a:pt x="6059" y="8852"/>
                </a:lnTo>
                <a:lnTo>
                  <a:pt x="5803" y="8967"/>
                </a:lnTo>
                <a:lnTo>
                  <a:pt x="5803" y="9147"/>
                </a:lnTo>
                <a:lnTo>
                  <a:pt x="5421" y="9294"/>
                </a:lnTo>
                <a:lnTo>
                  <a:pt x="4868" y="9163"/>
                </a:lnTo>
                <a:lnTo>
                  <a:pt x="4337" y="9049"/>
                </a:lnTo>
                <a:lnTo>
                  <a:pt x="4081" y="9000"/>
                </a:lnTo>
                <a:moveTo>
                  <a:pt x="14988" y="11372"/>
                </a:moveTo>
                <a:lnTo>
                  <a:pt x="15115" y="10865"/>
                </a:lnTo>
                <a:lnTo>
                  <a:pt x="16072" y="10096"/>
                </a:lnTo>
                <a:lnTo>
                  <a:pt x="16455" y="9605"/>
                </a:lnTo>
                <a:lnTo>
                  <a:pt x="16455" y="8329"/>
                </a:lnTo>
                <a:lnTo>
                  <a:pt x="17156" y="7969"/>
                </a:lnTo>
                <a:lnTo>
                  <a:pt x="17879" y="7870"/>
                </a:lnTo>
                <a:lnTo>
                  <a:pt x="18177" y="7821"/>
                </a:lnTo>
                <a:moveTo>
                  <a:pt x="18368" y="6840"/>
                </a:moveTo>
                <a:lnTo>
                  <a:pt x="18049" y="6610"/>
                </a:lnTo>
                <a:lnTo>
                  <a:pt x="17411" y="6512"/>
                </a:lnTo>
                <a:lnTo>
                  <a:pt x="16859" y="6545"/>
                </a:lnTo>
                <a:lnTo>
                  <a:pt x="16603" y="6201"/>
                </a:lnTo>
                <a:lnTo>
                  <a:pt x="16731" y="5874"/>
                </a:lnTo>
                <a:lnTo>
                  <a:pt x="17241" y="5465"/>
                </a:lnTo>
                <a:lnTo>
                  <a:pt x="17858" y="5236"/>
                </a:lnTo>
                <a:lnTo>
                  <a:pt x="18007" y="5089"/>
                </a:lnTo>
                <a:lnTo>
                  <a:pt x="18049" y="4892"/>
                </a:lnTo>
                <a:moveTo>
                  <a:pt x="8100" y="1260"/>
                </a:moveTo>
                <a:cubicBezTo>
                  <a:pt x="8333" y="1276"/>
                  <a:pt x="8206" y="1554"/>
                  <a:pt x="8695" y="1652"/>
                </a:cubicBezTo>
                <a:cubicBezTo>
                  <a:pt x="9184" y="1750"/>
                  <a:pt x="10481" y="1685"/>
                  <a:pt x="10991" y="1881"/>
                </a:cubicBezTo>
                <a:cubicBezTo>
                  <a:pt x="11501" y="2078"/>
                  <a:pt x="11629" y="2503"/>
                  <a:pt x="11799" y="2830"/>
                </a:cubicBezTo>
                <a:cubicBezTo>
                  <a:pt x="11969" y="3158"/>
                  <a:pt x="11905" y="3910"/>
                  <a:pt x="12054" y="3894"/>
                </a:cubicBezTo>
                <a:cubicBezTo>
                  <a:pt x="12203" y="3878"/>
                  <a:pt x="12351" y="2880"/>
                  <a:pt x="12649" y="2683"/>
                </a:cubicBezTo>
                <a:cubicBezTo>
                  <a:pt x="12947" y="2487"/>
                  <a:pt x="13670" y="2536"/>
                  <a:pt x="13840" y="2683"/>
                </a:cubicBezTo>
                <a:cubicBezTo>
                  <a:pt x="14010" y="2830"/>
                  <a:pt x="13733" y="3370"/>
                  <a:pt x="13648" y="3616"/>
                </a:cubicBezTo>
                <a:cubicBezTo>
                  <a:pt x="13563" y="3861"/>
                  <a:pt x="13457" y="4058"/>
                  <a:pt x="13351" y="4156"/>
                </a:cubicBezTo>
                <a:cubicBezTo>
                  <a:pt x="13244" y="4254"/>
                  <a:pt x="13096" y="4221"/>
                  <a:pt x="12947" y="4254"/>
                </a:cubicBezTo>
                <a:cubicBezTo>
                  <a:pt x="12777" y="4303"/>
                  <a:pt x="12585" y="4369"/>
                  <a:pt x="12394" y="4401"/>
                </a:cubicBezTo>
                <a:cubicBezTo>
                  <a:pt x="12139" y="4500"/>
                  <a:pt x="12054" y="4614"/>
                  <a:pt x="11862" y="4647"/>
                </a:cubicBezTo>
                <a:cubicBezTo>
                  <a:pt x="11650" y="4761"/>
                  <a:pt x="11671" y="4680"/>
                  <a:pt x="11437" y="4778"/>
                </a:cubicBezTo>
                <a:cubicBezTo>
                  <a:pt x="11352" y="4827"/>
                  <a:pt x="11225" y="4974"/>
                  <a:pt x="11246" y="5072"/>
                </a:cubicBezTo>
                <a:cubicBezTo>
                  <a:pt x="11225" y="5154"/>
                  <a:pt x="11267" y="5220"/>
                  <a:pt x="11310" y="5269"/>
                </a:cubicBezTo>
                <a:cubicBezTo>
                  <a:pt x="11352" y="5318"/>
                  <a:pt x="11480" y="5383"/>
                  <a:pt x="11565" y="5416"/>
                </a:cubicBezTo>
                <a:cubicBezTo>
                  <a:pt x="11629" y="5400"/>
                  <a:pt x="11820" y="5465"/>
                  <a:pt x="11862" y="5432"/>
                </a:cubicBezTo>
                <a:cubicBezTo>
                  <a:pt x="11905" y="5416"/>
                  <a:pt x="11926" y="5269"/>
                  <a:pt x="11884" y="5236"/>
                </a:cubicBezTo>
                <a:cubicBezTo>
                  <a:pt x="11841" y="5203"/>
                  <a:pt x="11629" y="5269"/>
                  <a:pt x="11565" y="5220"/>
                </a:cubicBezTo>
                <a:cubicBezTo>
                  <a:pt x="11480" y="5187"/>
                  <a:pt x="11459" y="5040"/>
                  <a:pt x="11480" y="4974"/>
                </a:cubicBezTo>
                <a:cubicBezTo>
                  <a:pt x="11501" y="4909"/>
                  <a:pt x="11607" y="4860"/>
                  <a:pt x="11692" y="4843"/>
                </a:cubicBezTo>
                <a:cubicBezTo>
                  <a:pt x="11905" y="4876"/>
                  <a:pt x="11820" y="4876"/>
                  <a:pt x="12054" y="4876"/>
                </a:cubicBezTo>
                <a:cubicBezTo>
                  <a:pt x="12075" y="5040"/>
                  <a:pt x="12096" y="5269"/>
                  <a:pt x="12139" y="5416"/>
                </a:cubicBezTo>
                <a:cubicBezTo>
                  <a:pt x="12160" y="5465"/>
                  <a:pt x="12330" y="5465"/>
                  <a:pt x="12373" y="5416"/>
                </a:cubicBezTo>
                <a:cubicBezTo>
                  <a:pt x="12415" y="5367"/>
                  <a:pt x="12330" y="4974"/>
                  <a:pt x="12394" y="4892"/>
                </a:cubicBezTo>
                <a:cubicBezTo>
                  <a:pt x="12458" y="4810"/>
                  <a:pt x="12692" y="4925"/>
                  <a:pt x="12755" y="4892"/>
                </a:cubicBezTo>
                <a:cubicBezTo>
                  <a:pt x="12798" y="4860"/>
                  <a:pt x="12840" y="4761"/>
                  <a:pt x="12755" y="4729"/>
                </a:cubicBezTo>
                <a:cubicBezTo>
                  <a:pt x="12670" y="4696"/>
                  <a:pt x="12118" y="4745"/>
                  <a:pt x="12203" y="4696"/>
                </a:cubicBezTo>
                <a:cubicBezTo>
                  <a:pt x="12543" y="4549"/>
                  <a:pt x="12819" y="4434"/>
                  <a:pt x="13266" y="4401"/>
                </a:cubicBezTo>
                <a:cubicBezTo>
                  <a:pt x="13436" y="4385"/>
                  <a:pt x="13585" y="4500"/>
                  <a:pt x="13776" y="4532"/>
                </a:cubicBezTo>
                <a:cubicBezTo>
                  <a:pt x="13967" y="4630"/>
                  <a:pt x="13861" y="4843"/>
                  <a:pt x="13712" y="4925"/>
                </a:cubicBezTo>
                <a:cubicBezTo>
                  <a:pt x="13648" y="5023"/>
                  <a:pt x="13521" y="5121"/>
                  <a:pt x="13414" y="5187"/>
                </a:cubicBezTo>
                <a:cubicBezTo>
                  <a:pt x="13351" y="5285"/>
                  <a:pt x="13287" y="5334"/>
                  <a:pt x="13159" y="5383"/>
                </a:cubicBezTo>
                <a:cubicBezTo>
                  <a:pt x="13117" y="5563"/>
                  <a:pt x="12862" y="5743"/>
                  <a:pt x="12649" y="5809"/>
                </a:cubicBezTo>
                <a:cubicBezTo>
                  <a:pt x="12543" y="5907"/>
                  <a:pt x="12437" y="5940"/>
                  <a:pt x="12309" y="6005"/>
                </a:cubicBezTo>
                <a:cubicBezTo>
                  <a:pt x="12245" y="6120"/>
                  <a:pt x="12139" y="6185"/>
                  <a:pt x="12075" y="6300"/>
                </a:cubicBezTo>
                <a:cubicBezTo>
                  <a:pt x="12118" y="6561"/>
                  <a:pt x="12075" y="6643"/>
                  <a:pt x="12373" y="6741"/>
                </a:cubicBezTo>
                <a:cubicBezTo>
                  <a:pt x="12500" y="6840"/>
                  <a:pt x="12522" y="6970"/>
                  <a:pt x="12330" y="7036"/>
                </a:cubicBezTo>
                <a:cubicBezTo>
                  <a:pt x="12011" y="6987"/>
                  <a:pt x="12033" y="6823"/>
                  <a:pt x="11799" y="6692"/>
                </a:cubicBezTo>
                <a:cubicBezTo>
                  <a:pt x="11714" y="6529"/>
                  <a:pt x="11459" y="6430"/>
                  <a:pt x="11246" y="6398"/>
                </a:cubicBezTo>
                <a:cubicBezTo>
                  <a:pt x="11076" y="6332"/>
                  <a:pt x="11182" y="6365"/>
                  <a:pt x="10906" y="6365"/>
                </a:cubicBezTo>
                <a:cubicBezTo>
                  <a:pt x="10608" y="6512"/>
                  <a:pt x="10544" y="7347"/>
                  <a:pt x="11246" y="7478"/>
                </a:cubicBezTo>
                <a:cubicBezTo>
                  <a:pt x="12394" y="7429"/>
                  <a:pt x="13329" y="7772"/>
                  <a:pt x="13733" y="7985"/>
                </a:cubicBezTo>
                <a:cubicBezTo>
                  <a:pt x="13840" y="8410"/>
                  <a:pt x="13329" y="8901"/>
                  <a:pt x="12500" y="9343"/>
                </a:cubicBezTo>
                <a:cubicBezTo>
                  <a:pt x="11629" y="9736"/>
                  <a:pt x="11480" y="10194"/>
                  <a:pt x="11246" y="10980"/>
                </a:cubicBezTo>
                <a:cubicBezTo>
                  <a:pt x="10991" y="11372"/>
                  <a:pt x="10481" y="10930"/>
                  <a:pt x="10289" y="10096"/>
                </a:cubicBezTo>
                <a:cubicBezTo>
                  <a:pt x="10140" y="9196"/>
                  <a:pt x="9907" y="8165"/>
                  <a:pt x="10459" y="7576"/>
                </a:cubicBezTo>
                <a:cubicBezTo>
                  <a:pt x="9375" y="6790"/>
                  <a:pt x="9269" y="6070"/>
                  <a:pt x="9056" y="6218"/>
                </a:cubicBezTo>
                <a:cubicBezTo>
                  <a:pt x="9205" y="6987"/>
                  <a:pt x="8929" y="6660"/>
                  <a:pt x="8737" y="6021"/>
                </a:cubicBezTo>
                <a:cubicBezTo>
                  <a:pt x="8822" y="5023"/>
                  <a:pt x="8610" y="4385"/>
                  <a:pt x="8440" y="3550"/>
                </a:cubicBezTo>
                <a:lnTo>
                  <a:pt x="7844" y="2290"/>
                </a:lnTo>
                <a:lnTo>
                  <a:pt x="6654" y="1849"/>
                </a:lnTo>
              </a:path>
            </a:pathLst>
          </a:custGeom>
          <a:solidFill>
            <a:srgbClr val="D8EBB3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404813"/>
            <a:ext cx="8229600" cy="1143000"/>
          </a:xfrm>
        </p:spPr>
        <p:txBody>
          <a:bodyPr/>
          <a:lstStyle/>
          <a:p>
            <a:r>
              <a:rPr lang="ru-RU" sz="4000" b="1" i="1">
                <a:solidFill>
                  <a:schemeClr val="tx1"/>
                </a:solidFill>
              </a:rPr>
              <a:t>По способу представления </a:t>
            </a:r>
            <a:br>
              <a:rPr lang="ru-RU" sz="4000" b="1" i="1">
                <a:solidFill>
                  <a:schemeClr val="tx1"/>
                </a:solidFill>
              </a:rPr>
            </a:br>
            <a:endParaRPr lang="ru-RU" sz="4000" b="1" i="1">
              <a:solidFill>
                <a:schemeClr val="tx1"/>
              </a:solidFill>
            </a:endParaRPr>
          </a:p>
        </p:txBody>
      </p:sp>
      <p:sp>
        <p:nvSpPr>
          <p:cNvPr id="51203" name="AutoShape 3"/>
          <p:cNvSpPr>
            <a:spLocks noChangeArrowheads="1"/>
          </p:cNvSpPr>
          <p:nvPr/>
        </p:nvSpPr>
        <p:spPr bwMode="auto">
          <a:xfrm>
            <a:off x="2771775" y="1196975"/>
            <a:ext cx="3168650" cy="792163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chemeClr val="hlink"/>
              </a:gs>
              <a:gs pos="100000">
                <a:schemeClr val="accent2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2400" b="1">
                <a:latin typeface="Arial" charset="0"/>
              </a:rPr>
              <a:t>Модели</a:t>
            </a:r>
          </a:p>
        </p:txBody>
      </p:sp>
      <p:sp>
        <p:nvSpPr>
          <p:cNvPr id="51204" name="AutoShape 4"/>
          <p:cNvSpPr>
            <a:spLocks noChangeArrowheads="1"/>
          </p:cNvSpPr>
          <p:nvPr/>
        </p:nvSpPr>
        <p:spPr bwMode="auto">
          <a:xfrm>
            <a:off x="323850" y="2492375"/>
            <a:ext cx="2952750" cy="936625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chemeClr val="hlink"/>
              </a:gs>
              <a:gs pos="100000">
                <a:schemeClr val="accent2"/>
              </a:gs>
            </a:gsLst>
            <a:path path="shape">
              <a:fillToRect l="50000" t="50000" r="50000" b="50000"/>
            </a:path>
          </a:gradFill>
          <a:ln w="9525" algn="ctr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2400" b="1">
                <a:latin typeface="Arial" charset="0"/>
              </a:rPr>
              <a:t>Материальные </a:t>
            </a:r>
          </a:p>
        </p:txBody>
      </p:sp>
      <p:sp>
        <p:nvSpPr>
          <p:cNvPr id="51208" name="AutoShape 8"/>
          <p:cNvSpPr>
            <a:spLocks noChangeArrowheads="1"/>
          </p:cNvSpPr>
          <p:nvPr/>
        </p:nvSpPr>
        <p:spPr bwMode="auto">
          <a:xfrm>
            <a:off x="4932363" y="2492375"/>
            <a:ext cx="3095625" cy="865188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chemeClr val="hlink"/>
              </a:gs>
              <a:gs pos="100000">
                <a:schemeClr val="accent2"/>
              </a:gs>
            </a:gsLst>
            <a:path path="shape">
              <a:fillToRect l="50000" t="50000" r="50000" b="50000"/>
            </a:path>
          </a:gradFill>
          <a:ln w="9525" algn="ctr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2400" b="1">
                <a:latin typeface="Arial" charset="0"/>
              </a:rPr>
              <a:t>Информационные</a:t>
            </a:r>
            <a:r>
              <a:rPr lang="ru-RU" sz="2400" b="1">
                <a:latin typeface="Arial" charset="0"/>
                <a:hlinkClick r:id="rId2" action="ppaction://hlinksldjump"/>
              </a:rPr>
              <a:t> </a:t>
            </a:r>
            <a:endParaRPr lang="ru-RU" sz="2400" b="1">
              <a:latin typeface="Arial" charset="0"/>
            </a:endParaRPr>
          </a:p>
        </p:txBody>
      </p:sp>
      <p:sp>
        <p:nvSpPr>
          <p:cNvPr id="51218" name="AutoShape 18"/>
          <p:cNvSpPr>
            <a:spLocks noChangeArrowheads="1"/>
          </p:cNvSpPr>
          <p:nvPr/>
        </p:nvSpPr>
        <p:spPr bwMode="auto">
          <a:xfrm>
            <a:off x="2843213" y="1989138"/>
            <a:ext cx="358775" cy="503237"/>
          </a:xfrm>
          <a:prstGeom prst="downArrow">
            <a:avLst>
              <a:gd name="adj1" fmla="val 50000"/>
              <a:gd name="adj2" fmla="val 35066"/>
            </a:avLst>
          </a:prstGeom>
          <a:solidFill>
            <a:schemeClr val="tx2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51219" name="AutoShape 19"/>
          <p:cNvSpPr>
            <a:spLocks noChangeArrowheads="1"/>
          </p:cNvSpPr>
          <p:nvPr/>
        </p:nvSpPr>
        <p:spPr bwMode="auto">
          <a:xfrm>
            <a:off x="5435600" y="1989138"/>
            <a:ext cx="358775" cy="503237"/>
          </a:xfrm>
          <a:prstGeom prst="downArrow">
            <a:avLst>
              <a:gd name="adj1" fmla="val 50000"/>
              <a:gd name="adj2" fmla="val 35066"/>
            </a:avLst>
          </a:prstGeom>
          <a:solidFill>
            <a:schemeClr val="tx2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51224" name="Text Box 24"/>
          <p:cNvSpPr txBox="1">
            <a:spLocks noChangeArrowheads="1"/>
          </p:cNvSpPr>
          <p:nvPr/>
        </p:nvSpPr>
        <p:spPr bwMode="auto">
          <a:xfrm>
            <a:off x="179388" y="3744913"/>
            <a:ext cx="2663825" cy="3113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b="1" i="1">
                <a:solidFill>
                  <a:srgbClr val="660033"/>
                </a:solidFill>
              </a:rPr>
              <a:t>Некий  реальный  объект (увеличенная или  уменьшенная копия), воспроизводящий внешний  вид, структуру, поведение  моделируемого  объекта</a:t>
            </a:r>
          </a:p>
        </p:txBody>
      </p:sp>
      <p:sp>
        <p:nvSpPr>
          <p:cNvPr id="51226" name="Text Box 26"/>
          <p:cNvSpPr txBox="1">
            <a:spLocks noChangeArrowheads="1"/>
          </p:cNvSpPr>
          <p:nvPr/>
        </p:nvSpPr>
        <p:spPr bwMode="auto">
          <a:xfrm>
            <a:off x="5219700" y="3573463"/>
            <a:ext cx="3600450" cy="3113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b="1" i="1">
                <a:solidFill>
                  <a:srgbClr val="660033"/>
                </a:solidFill>
              </a:rPr>
              <a:t>Описание  объекта  моделирования одним  из  способов  кодирования информации (целенаправленно отобранная информация, которая отражает  наиболее существенные для  исследования свойства этого  объекта с  учетом создания модели</a:t>
            </a:r>
          </a:p>
        </p:txBody>
      </p:sp>
      <p:pic>
        <p:nvPicPr>
          <p:cNvPr id="51227" name="Picture 27" descr="машинка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971550" y="1628775"/>
            <a:ext cx="1428750" cy="865188"/>
          </a:xfrm>
          <a:prstGeom prst="rect">
            <a:avLst/>
          </a:prstGeom>
          <a:noFill/>
        </p:spPr>
      </p:pic>
      <p:sp>
        <p:nvSpPr>
          <p:cNvPr id="51228" name="AutoShape 28">
            <a:hlinkClick r:id="rId4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748713" y="6597650"/>
            <a:ext cx="395287" cy="260350"/>
          </a:xfrm>
          <a:prstGeom prst="actionButtonHome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765175"/>
            <a:ext cx="8229600" cy="5330825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ru-RU"/>
              <a:t>Процесс построения информационных моделей  с помощью формальных  языков называется </a:t>
            </a:r>
            <a:r>
              <a:rPr lang="ru-RU" sz="3600" b="1">
                <a:solidFill>
                  <a:srgbClr val="800000"/>
                </a:solidFill>
                <a:latin typeface="Comic Sans MS" pitchFamily="66" charset="0"/>
              </a:rPr>
              <a:t>ФОРМАЛИЗАЦИЕЙ </a:t>
            </a:r>
          </a:p>
          <a:p>
            <a:pPr>
              <a:buFont typeface="Wingdings" pitchFamily="2" charset="2"/>
              <a:buNone/>
            </a:pPr>
            <a:r>
              <a:rPr lang="ru-RU"/>
              <a:t>Формами  представления  информационной модели могут  быть: словесное  описание,  таблица, схема, чертеж,  формула,  алгоритм,  компьютерная программа  и т.д.</a:t>
            </a: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0"/>
            <a:ext cx="8229600" cy="1371600"/>
          </a:xfrm>
        </p:spPr>
        <p:txBody>
          <a:bodyPr/>
          <a:lstStyle/>
          <a:p>
            <a:r>
              <a:rPr lang="ru-RU" sz="4000"/>
              <a:t>Виды  информационных моделей</a:t>
            </a:r>
          </a:p>
        </p:txBody>
      </p:sp>
      <p:graphicFrame>
        <p:nvGraphicFramePr>
          <p:cNvPr id="54275" name="Diagram 3"/>
          <p:cNvGraphicFramePr>
            <a:graphicFrameLocks/>
          </p:cNvGraphicFramePr>
          <p:nvPr>
            <p:ph idx="1"/>
          </p:nvPr>
        </p:nvGraphicFramePr>
        <p:xfrm>
          <a:off x="-2628900" y="1341438"/>
          <a:ext cx="14041438" cy="5327650"/>
        </p:xfrm>
        <a:graphic>
          <a:graphicData uri="http://schemas.openxmlformats.org/drawingml/2006/compatibility">
            <com:legacyDrawing xmlns:com="http://schemas.openxmlformats.org/drawingml/2006/compatibility" spid="_x0000_s54275"/>
          </a:graphicData>
        </a:graphic>
      </p:graphicFrame>
      <p:sp>
        <p:nvSpPr>
          <p:cNvPr id="54289" name="AutoShape 17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459788" y="6453188"/>
            <a:ext cx="684212" cy="404812"/>
          </a:xfrm>
          <a:prstGeom prst="actionButtonForwardNex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 i="1" u="sng"/>
              <a:t>Виды информационных моделей</a:t>
            </a:r>
            <a:r>
              <a:rPr lang="ru-RU" sz="4000"/>
              <a:t> </a:t>
            </a:r>
            <a:r>
              <a:rPr lang="ru-RU" b="1">
                <a:solidFill>
                  <a:srgbClr val="800000"/>
                </a:solidFill>
                <a:latin typeface="Comic Sans MS" pitchFamily="66" charset="0"/>
              </a:rPr>
              <a:t>ВЕРБАЛЬНЫЕ</a:t>
            </a:r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981200"/>
            <a:ext cx="4835525" cy="411480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ru-RU" sz="2800"/>
              <a:t>это описание на  естественных  языках в  мысленной или  разговорной  форме (пример: милицейский  протокол – модель  поведения)</a:t>
            </a:r>
          </a:p>
        </p:txBody>
      </p:sp>
      <p:pic>
        <p:nvPicPr>
          <p:cNvPr id="55303" name="Picture 7" descr="book_page_flip_md_wht"/>
          <p:cNvPicPr>
            <a:picLocks noChangeAspect="1" noChangeArrowheads="1" noCrop="1"/>
          </p:cNvPicPr>
          <p:nvPr>
            <p:ph sz="half" idx="2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6372225" y="2276475"/>
            <a:ext cx="1870075" cy="1544638"/>
          </a:xfrm>
          <a:noFill/>
          <a:ln/>
        </p:spPr>
      </p:pic>
      <p:pic>
        <p:nvPicPr>
          <p:cNvPr id="55304" name="Picture 8" descr="j0404125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5003800" y="3933825"/>
            <a:ext cx="2089150" cy="2085975"/>
          </a:xfrm>
          <a:prstGeom prst="rect">
            <a:avLst/>
          </a:prstGeom>
          <a:noFill/>
        </p:spPr>
      </p:pic>
      <p:sp>
        <p:nvSpPr>
          <p:cNvPr id="55305" name="AutoShape 9">
            <a:hlinkClick r:id="rId4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75688" y="6453188"/>
            <a:ext cx="468312" cy="404812"/>
          </a:xfrm>
          <a:prstGeom prst="actionButtonBlank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7354" name="Picture 10" descr="O-46-XXX_Dzerzhinskoe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3348038" y="4365625"/>
            <a:ext cx="2376487" cy="2187575"/>
          </a:xfrm>
          <a:prstGeom prst="rect">
            <a:avLst/>
          </a:prstGeom>
          <a:noFill/>
        </p:spPr>
      </p:pic>
      <p:sp>
        <p:nvSpPr>
          <p:cNvPr id="573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 i="1" u="sng"/>
              <a:t>Виды информационных моделей</a:t>
            </a:r>
            <a:r>
              <a:rPr lang="ru-RU" sz="4000"/>
              <a:t> </a:t>
            </a:r>
            <a:r>
              <a:rPr lang="ru-RU" b="1">
                <a:solidFill>
                  <a:srgbClr val="800000"/>
                </a:solidFill>
                <a:latin typeface="Comic Sans MS" pitchFamily="66" charset="0"/>
              </a:rPr>
              <a:t>ГРАФИЧЕСКИЕ</a:t>
            </a: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ru-RU" sz="2800"/>
              <a:t>Отображение объектов  и  явлений  в  графической форме для визуализации (схемы, карты, графики, чертежи,  рисунки,  графы  и т.д.)</a:t>
            </a:r>
          </a:p>
        </p:txBody>
      </p:sp>
      <p:pic>
        <p:nvPicPr>
          <p:cNvPr id="57351" name="Picture 7" descr="2"/>
          <p:cNvPicPr>
            <a:picLocks noChangeAspect="1" noChangeArrowheads="1"/>
          </p:cNvPicPr>
          <p:nvPr>
            <p:ph sz="quarter" idx="2"/>
          </p:nvPr>
        </p:nvPicPr>
        <p:blipFill>
          <a:blip r:embed="rId4" cstate="email"/>
          <a:srcRect/>
          <a:stretch>
            <a:fillRect/>
          </a:stretch>
        </p:blipFill>
        <p:spPr>
          <a:xfrm>
            <a:off x="6156325" y="1844675"/>
            <a:ext cx="2773363" cy="1981200"/>
          </a:xfrm>
          <a:noFill/>
          <a:ln/>
        </p:spPr>
      </p:pic>
      <p:pic>
        <p:nvPicPr>
          <p:cNvPr id="57352" name="Picture 8">
            <a:hlinkClick r:id="rId5"/>
          </p:cNvPr>
          <p:cNvPicPr>
            <a:picLocks noChangeAspect="1" noChangeArrowheads="1"/>
          </p:cNvPicPr>
          <p:nvPr/>
        </p:nvPicPr>
        <p:blipFill>
          <a:blip r:embed="rId6" cstate="email"/>
          <a:srcRect/>
          <a:stretch>
            <a:fillRect/>
          </a:stretch>
        </p:blipFill>
        <p:spPr bwMode="auto">
          <a:xfrm>
            <a:off x="5940425" y="4292600"/>
            <a:ext cx="2952750" cy="2232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57355" name="Object 11"/>
          <p:cNvGraphicFramePr>
            <a:graphicFrameLocks noChangeAspect="1"/>
          </p:cNvGraphicFramePr>
          <p:nvPr>
            <p:ph sz="quarter" idx="3"/>
          </p:nvPr>
        </p:nvGraphicFramePr>
        <p:xfrm>
          <a:off x="4572000" y="2852738"/>
          <a:ext cx="2970213" cy="1981200"/>
        </p:xfrm>
        <a:graphic>
          <a:graphicData uri="http://schemas.openxmlformats.org/presentationml/2006/ole">
            <p:oleObj spid="_x0000_s57355" name="Диаграмма" r:id="rId7" imgW="6096000" imgH="4067323" progId="MSGraph.Chart.8">
              <p:embed followColorScheme="full"/>
            </p:oleObj>
          </a:graphicData>
        </a:graphic>
      </p:graphicFrame>
      <p:sp>
        <p:nvSpPr>
          <p:cNvPr id="57358" name="AutoShape 14">
            <a:hlinkClick r:id="rId8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75688" y="6453188"/>
            <a:ext cx="468312" cy="404812"/>
          </a:xfrm>
          <a:prstGeom prst="actionButtonBlank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 i="1" u="sng"/>
              <a:t>Виды информационных моделей</a:t>
            </a:r>
            <a:r>
              <a:rPr lang="ru-RU" sz="4000"/>
              <a:t> </a:t>
            </a:r>
            <a:r>
              <a:rPr lang="ru-RU" b="1">
                <a:solidFill>
                  <a:srgbClr val="800000"/>
                </a:solidFill>
                <a:latin typeface="Comic Sans MS" pitchFamily="66" charset="0"/>
              </a:rPr>
              <a:t>МАТЕМАТИЧЕСКИЕ</a:t>
            </a:r>
          </a:p>
        </p:txBody>
      </p:sp>
      <p:sp>
        <p:nvSpPr>
          <p:cNvPr id="5837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981200"/>
            <a:ext cx="4835525" cy="411480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ru-RU" sz="2800"/>
              <a:t>- Это  модели,  представленные  математическими  формулами, отображающими связь  различных  параметров  объекта,  системы  или  процесса.</a:t>
            </a:r>
          </a:p>
        </p:txBody>
      </p:sp>
      <p:sp>
        <p:nvSpPr>
          <p:cNvPr id="58378" name="Rectangle 10"/>
          <p:cNvSpPr>
            <a:spLocks noChangeArrowheads="1"/>
          </p:cNvSpPr>
          <p:nvPr/>
        </p:nvSpPr>
        <p:spPr bwMode="auto">
          <a:xfrm>
            <a:off x="0" y="31861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58377" name="Object 9"/>
          <p:cNvGraphicFramePr>
            <a:graphicFrameLocks noChangeAspect="1"/>
          </p:cNvGraphicFramePr>
          <p:nvPr/>
        </p:nvGraphicFramePr>
        <p:xfrm>
          <a:off x="6084888" y="3357563"/>
          <a:ext cx="2233612" cy="1498600"/>
        </p:xfrm>
        <a:graphic>
          <a:graphicData uri="http://schemas.openxmlformats.org/presentationml/2006/ole">
            <p:oleObj spid="_x0000_s58377" name="Формула" r:id="rId3" imgW="723586" imgH="482391" progId="Equation.3">
              <p:embed/>
            </p:oleObj>
          </a:graphicData>
        </a:graphic>
      </p:graphicFrame>
      <p:sp>
        <p:nvSpPr>
          <p:cNvPr id="58380" name="Rectangle 12"/>
          <p:cNvSpPr>
            <a:spLocks noChangeArrowheads="1"/>
          </p:cNvSpPr>
          <p:nvPr/>
        </p:nvSpPr>
        <p:spPr bwMode="auto">
          <a:xfrm>
            <a:off x="0" y="33147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58379" name="Object 11"/>
          <p:cNvGraphicFramePr>
            <a:graphicFrameLocks noChangeAspect="1"/>
          </p:cNvGraphicFramePr>
          <p:nvPr/>
        </p:nvGraphicFramePr>
        <p:xfrm>
          <a:off x="4643438" y="4941888"/>
          <a:ext cx="4248150" cy="901700"/>
        </p:xfrm>
        <a:graphic>
          <a:graphicData uri="http://schemas.openxmlformats.org/presentationml/2006/ole">
            <p:oleObj spid="_x0000_s58379" name="Формула" r:id="rId4" imgW="1079500" imgH="228600" progId="Equation.3">
              <p:embed/>
            </p:oleObj>
          </a:graphicData>
        </a:graphic>
      </p:graphicFrame>
      <p:sp>
        <p:nvSpPr>
          <p:cNvPr id="58382" name="Rectangle 14"/>
          <p:cNvSpPr>
            <a:spLocks noChangeArrowheads="1"/>
          </p:cNvSpPr>
          <p:nvPr/>
        </p:nvSpPr>
        <p:spPr bwMode="auto">
          <a:xfrm>
            <a:off x="0" y="33575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58381" name="Object 13"/>
          <p:cNvGraphicFramePr>
            <a:graphicFrameLocks noChangeAspect="1"/>
          </p:cNvGraphicFramePr>
          <p:nvPr/>
        </p:nvGraphicFramePr>
        <p:xfrm>
          <a:off x="5076825" y="1989138"/>
          <a:ext cx="1223963" cy="1223962"/>
        </p:xfrm>
        <a:graphic>
          <a:graphicData uri="http://schemas.openxmlformats.org/presentationml/2006/ole">
            <p:oleObj spid="_x0000_s58381" name="Формула" r:id="rId5" imgW="139700" imgH="139700" progId="Equation.3">
              <p:embed/>
            </p:oleObj>
          </a:graphicData>
        </a:graphic>
      </p:graphicFrame>
      <p:sp>
        <p:nvSpPr>
          <p:cNvPr id="58385" name="Rectangle 17"/>
          <p:cNvSpPr>
            <a:spLocks noChangeArrowheads="1"/>
          </p:cNvSpPr>
          <p:nvPr/>
        </p:nvSpPr>
        <p:spPr bwMode="auto">
          <a:xfrm>
            <a:off x="0" y="32718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58384" name="Object 16"/>
          <p:cNvGraphicFramePr>
            <a:graphicFrameLocks noChangeAspect="1"/>
          </p:cNvGraphicFramePr>
          <p:nvPr/>
        </p:nvGraphicFramePr>
        <p:xfrm>
          <a:off x="6804025" y="1916113"/>
          <a:ext cx="1655763" cy="1655762"/>
        </p:xfrm>
        <a:graphic>
          <a:graphicData uri="http://schemas.openxmlformats.org/presentationml/2006/ole">
            <p:oleObj spid="_x0000_s58384" name="Формула" r:id="rId6" imgW="317225" imgH="317225" progId="Equation.3">
              <p:embed/>
            </p:oleObj>
          </a:graphicData>
        </a:graphic>
      </p:graphicFrame>
      <p:sp>
        <p:nvSpPr>
          <p:cNvPr id="58386" name="AutoShape 18">
            <a:hlinkClick r:id="rId7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75688" y="6453188"/>
            <a:ext cx="468312" cy="404812"/>
          </a:xfrm>
          <a:prstGeom prst="actionButtonBlank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 i="1" u="sng"/>
              <a:t>Виды информационных моделей</a:t>
            </a:r>
            <a:r>
              <a:rPr lang="ru-RU" sz="4000"/>
              <a:t> </a:t>
            </a:r>
            <a:r>
              <a:rPr lang="ru-RU" b="1">
                <a:solidFill>
                  <a:srgbClr val="800000"/>
                </a:solidFill>
                <a:latin typeface="Comic Sans MS" pitchFamily="66" charset="0"/>
              </a:rPr>
              <a:t>ТАБЛИЧНЫЕ	</a:t>
            </a:r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 b="1"/>
              <a:t>Таблицы – </a:t>
            </a:r>
            <a:r>
              <a:rPr lang="ru-RU" sz="2400"/>
              <a:t>удобная для  анализа и обработки и наглядная  форма  представления  информации.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 sz="2400"/>
              <a:t>Таблица  характеризуется: </a:t>
            </a:r>
          </a:p>
          <a:p>
            <a:pPr>
              <a:lnSpc>
                <a:spcPct val="80000"/>
              </a:lnSpc>
              <a:buFontTx/>
              <a:buChar char="-"/>
            </a:pPr>
            <a:r>
              <a:rPr lang="ru-RU" sz="2400"/>
              <a:t>названием;</a:t>
            </a:r>
          </a:p>
          <a:p>
            <a:pPr>
              <a:lnSpc>
                <a:spcPct val="80000"/>
              </a:lnSpc>
              <a:buFontTx/>
              <a:buChar char="-"/>
            </a:pPr>
            <a:r>
              <a:rPr lang="ru-RU" sz="2400"/>
              <a:t>количеством  столбцов и  их  названиями;</a:t>
            </a:r>
          </a:p>
          <a:p>
            <a:pPr>
              <a:lnSpc>
                <a:spcPct val="80000"/>
              </a:lnSpc>
              <a:buFontTx/>
              <a:buChar char="-"/>
            </a:pPr>
            <a:r>
              <a:rPr lang="ru-RU" sz="2400"/>
              <a:t>количеством  строк  и их названиями;</a:t>
            </a:r>
          </a:p>
          <a:p>
            <a:pPr>
              <a:lnSpc>
                <a:spcPct val="80000"/>
              </a:lnSpc>
              <a:buFontTx/>
              <a:buChar char="-"/>
            </a:pPr>
            <a:r>
              <a:rPr lang="ru-RU" sz="2400"/>
              <a:t>содержимым  ячеек.</a:t>
            </a:r>
          </a:p>
        </p:txBody>
      </p:sp>
      <p:pic>
        <p:nvPicPr>
          <p:cNvPr id="60420" name="Picture 4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4648200" y="2205038"/>
            <a:ext cx="4495800" cy="3190875"/>
          </a:xfrm>
          <a:ln/>
        </p:spPr>
      </p:pic>
      <p:sp>
        <p:nvSpPr>
          <p:cNvPr id="60421" name="AutoShape 5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75688" y="6453188"/>
            <a:ext cx="468312" cy="404812"/>
          </a:xfrm>
          <a:prstGeom prst="actionButtonBlank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549275"/>
            <a:ext cx="8229600" cy="5576888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ru-RU" sz="4400" b="1">
                <a:solidFill>
                  <a:srgbClr val="800000"/>
                </a:solidFill>
                <a:latin typeface="Comic Sans MS" pitchFamily="66" charset="0"/>
              </a:rPr>
              <a:t>Моделирование</a:t>
            </a:r>
          </a:p>
          <a:p>
            <a:r>
              <a:rPr lang="ru-RU" sz="2800"/>
              <a:t>Это метод познания, состоящий в создании  и исследовании  моделей</a:t>
            </a:r>
          </a:p>
          <a:p>
            <a:pPr>
              <a:buFont typeface="Wingdings" pitchFamily="2" charset="2"/>
              <a:buNone/>
            </a:pPr>
            <a:endParaRPr lang="ru-RU" sz="4400" b="1">
              <a:solidFill>
                <a:srgbClr val="800000"/>
              </a:solidFill>
              <a:latin typeface="Comic Sans MS" pitchFamily="66" charset="0"/>
            </a:endParaRPr>
          </a:p>
          <a:p>
            <a:pPr>
              <a:buFont typeface="Wingdings" pitchFamily="2" charset="2"/>
              <a:buNone/>
            </a:pPr>
            <a:r>
              <a:rPr lang="ru-RU" sz="4400" b="1">
                <a:solidFill>
                  <a:srgbClr val="800000"/>
                </a:solidFill>
                <a:latin typeface="Comic Sans MS" pitchFamily="66" charset="0"/>
              </a:rPr>
              <a:t>Модель </a:t>
            </a:r>
          </a:p>
          <a:p>
            <a:r>
              <a:rPr lang="ru-RU" sz="2800"/>
              <a:t>Это некий новый объект, который  отражает  существенные  особенности  изучаемого  объекта, явления или процесса.</a:t>
            </a: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 i="1" u="sng"/>
              <a:t>Виды информационных моделей</a:t>
            </a:r>
            <a:r>
              <a:rPr lang="ru-RU" sz="4000"/>
              <a:t> </a:t>
            </a:r>
            <a:r>
              <a:rPr lang="ru-RU" b="1">
                <a:solidFill>
                  <a:srgbClr val="800000"/>
                </a:solidFill>
                <a:latin typeface="Comic Sans MS" pitchFamily="66" charset="0"/>
              </a:rPr>
              <a:t>СПЕЦИАЛЬНЫЕ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23850" y="2276475"/>
            <a:ext cx="4475163" cy="411480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ru-RU" sz="3600" b="1"/>
              <a:t>– </a:t>
            </a:r>
            <a:r>
              <a:rPr lang="ru-RU" sz="2800"/>
              <a:t>это модели, представленные  на  специальных  языках (ноты, химические  формулы, знаки  и т.д.)  </a:t>
            </a:r>
          </a:p>
        </p:txBody>
      </p:sp>
      <p:pic>
        <p:nvPicPr>
          <p:cNvPr id="18447" name="Picture 15" descr="50_3_nate_lbbhgzu"/>
          <p:cNvPicPr>
            <a:picLocks noChangeAspect="1" noChangeArrowheads="1"/>
          </p:cNvPicPr>
          <p:nvPr>
            <p:ph sz="half" idx="2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4859338" y="2420938"/>
            <a:ext cx="4038600" cy="2794000"/>
          </a:xfrm>
          <a:noFill/>
          <a:ln/>
        </p:spPr>
      </p:pic>
      <p:sp>
        <p:nvSpPr>
          <p:cNvPr id="18448" name="AutoShape 16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75688" y="6453188"/>
            <a:ext cx="468312" cy="404812"/>
          </a:xfrm>
          <a:prstGeom prst="actionButtonBlank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482" name="Picture 18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619250" y="5473700"/>
            <a:ext cx="1368425" cy="138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2466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0"/>
            <a:ext cx="8229600" cy="908050"/>
          </a:xfrm>
        </p:spPr>
        <p:txBody>
          <a:bodyPr/>
          <a:lstStyle/>
          <a:p>
            <a:r>
              <a:rPr lang="ru-RU" b="1" i="1">
                <a:solidFill>
                  <a:schemeClr val="tx1"/>
                </a:solidFill>
              </a:rPr>
              <a:t>По способу реализации</a:t>
            </a:r>
          </a:p>
        </p:txBody>
      </p:sp>
      <p:sp>
        <p:nvSpPr>
          <p:cNvPr id="62468" name="AutoShape 4"/>
          <p:cNvSpPr>
            <a:spLocks noChangeArrowheads="1"/>
          </p:cNvSpPr>
          <p:nvPr/>
        </p:nvSpPr>
        <p:spPr bwMode="auto">
          <a:xfrm>
            <a:off x="3132138" y="836613"/>
            <a:ext cx="3168650" cy="792162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chemeClr val="hlink"/>
              </a:gs>
              <a:gs pos="100000">
                <a:schemeClr val="accent2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2400" b="1">
                <a:latin typeface="Arial" charset="0"/>
              </a:rPr>
              <a:t>Модели</a:t>
            </a:r>
          </a:p>
        </p:txBody>
      </p:sp>
      <p:sp>
        <p:nvSpPr>
          <p:cNvPr id="62469" name="AutoShape 5"/>
          <p:cNvSpPr>
            <a:spLocks noChangeArrowheads="1"/>
          </p:cNvSpPr>
          <p:nvPr/>
        </p:nvSpPr>
        <p:spPr bwMode="auto">
          <a:xfrm>
            <a:off x="684213" y="2132013"/>
            <a:ext cx="2952750" cy="936625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chemeClr val="hlink"/>
              </a:gs>
              <a:gs pos="100000">
                <a:schemeClr val="accent2"/>
              </a:gs>
            </a:gsLst>
            <a:path path="shape">
              <a:fillToRect l="50000" t="50000" r="50000" b="50000"/>
            </a:path>
          </a:gradFill>
          <a:ln w="9525" algn="ctr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2400" b="1">
                <a:latin typeface="Arial" charset="0"/>
              </a:rPr>
              <a:t>компьютерные</a:t>
            </a:r>
          </a:p>
        </p:txBody>
      </p:sp>
      <p:sp>
        <p:nvSpPr>
          <p:cNvPr id="62470" name="AutoShape 6"/>
          <p:cNvSpPr>
            <a:spLocks noChangeArrowheads="1"/>
          </p:cNvSpPr>
          <p:nvPr/>
        </p:nvSpPr>
        <p:spPr bwMode="auto">
          <a:xfrm>
            <a:off x="5292725" y="2132013"/>
            <a:ext cx="3095625" cy="865187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chemeClr val="hlink"/>
              </a:gs>
              <a:gs pos="100000">
                <a:schemeClr val="accent2"/>
              </a:gs>
            </a:gsLst>
            <a:path path="shape">
              <a:fillToRect l="50000" t="50000" r="50000" b="50000"/>
            </a:path>
          </a:gradFill>
          <a:ln w="9525" algn="ctr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2400" b="1">
                <a:latin typeface="Arial" charset="0"/>
              </a:rPr>
              <a:t>некомпьютерные</a:t>
            </a:r>
            <a:r>
              <a:rPr lang="ru-RU" sz="2400" b="1">
                <a:latin typeface="Arial" charset="0"/>
                <a:hlinkClick r:id="rId3" action="ppaction://hlinksldjump"/>
              </a:rPr>
              <a:t> </a:t>
            </a:r>
            <a:endParaRPr lang="ru-RU" sz="2400" b="1">
              <a:latin typeface="Arial" charset="0"/>
            </a:endParaRPr>
          </a:p>
        </p:txBody>
      </p:sp>
      <p:sp>
        <p:nvSpPr>
          <p:cNvPr id="62471" name="AutoShape 7"/>
          <p:cNvSpPr>
            <a:spLocks noChangeArrowheads="1"/>
          </p:cNvSpPr>
          <p:nvPr/>
        </p:nvSpPr>
        <p:spPr bwMode="auto">
          <a:xfrm>
            <a:off x="3203575" y="1628775"/>
            <a:ext cx="358775" cy="503238"/>
          </a:xfrm>
          <a:prstGeom prst="downArrow">
            <a:avLst>
              <a:gd name="adj1" fmla="val 50000"/>
              <a:gd name="adj2" fmla="val 35066"/>
            </a:avLst>
          </a:prstGeom>
          <a:solidFill>
            <a:schemeClr val="tx2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62472" name="AutoShape 8"/>
          <p:cNvSpPr>
            <a:spLocks noChangeArrowheads="1"/>
          </p:cNvSpPr>
          <p:nvPr/>
        </p:nvSpPr>
        <p:spPr bwMode="auto">
          <a:xfrm>
            <a:off x="5795963" y="1628775"/>
            <a:ext cx="358775" cy="503238"/>
          </a:xfrm>
          <a:prstGeom prst="downArrow">
            <a:avLst>
              <a:gd name="adj1" fmla="val 50000"/>
              <a:gd name="adj2" fmla="val 35066"/>
            </a:avLst>
          </a:prstGeom>
          <a:solidFill>
            <a:schemeClr val="tx2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62473" name="Text Box 9"/>
          <p:cNvSpPr txBox="1">
            <a:spLocks noChangeArrowheads="1"/>
          </p:cNvSpPr>
          <p:nvPr/>
        </p:nvSpPr>
        <p:spPr bwMode="auto">
          <a:xfrm>
            <a:off x="250825" y="2997200"/>
            <a:ext cx="5400675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b="1" i="1">
                <a:solidFill>
                  <a:srgbClr val="660033"/>
                </a:solidFill>
              </a:rPr>
              <a:t>Реализованные  на  компьютере  средствами  программного обеспечения</a:t>
            </a:r>
          </a:p>
        </p:txBody>
      </p:sp>
      <p:sp>
        <p:nvSpPr>
          <p:cNvPr id="62474" name="AutoShape 10"/>
          <p:cNvSpPr>
            <a:spLocks noChangeArrowheads="1"/>
          </p:cNvSpPr>
          <p:nvPr/>
        </p:nvSpPr>
        <p:spPr bwMode="auto">
          <a:xfrm>
            <a:off x="611188" y="3789363"/>
            <a:ext cx="358775" cy="503237"/>
          </a:xfrm>
          <a:prstGeom prst="downArrow">
            <a:avLst>
              <a:gd name="adj1" fmla="val 50000"/>
              <a:gd name="adj2" fmla="val 35066"/>
            </a:avLst>
          </a:prstGeom>
          <a:solidFill>
            <a:schemeClr val="tx2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62475" name="AutoShape 11"/>
          <p:cNvSpPr>
            <a:spLocks noChangeArrowheads="1"/>
          </p:cNvSpPr>
          <p:nvPr/>
        </p:nvSpPr>
        <p:spPr bwMode="auto">
          <a:xfrm>
            <a:off x="2051050" y="3789363"/>
            <a:ext cx="358775" cy="1655762"/>
          </a:xfrm>
          <a:prstGeom prst="downArrow">
            <a:avLst>
              <a:gd name="adj1" fmla="val 50000"/>
              <a:gd name="adj2" fmla="val 115376"/>
            </a:avLst>
          </a:prstGeom>
          <a:solidFill>
            <a:schemeClr val="tx2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62476" name="AutoShape 12"/>
          <p:cNvSpPr>
            <a:spLocks noChangeArrowheads="1"/>
          </p:cNvSpPr>
          <p:nvPr/>
        </p:nvSpPr>
        <p:spPr bwMode="auto">
          <a:xfrm>
            <a:off x="3635375" y="3789363"/>
            <a:ext cx="358775" cy="503237"/>
          </a:xfrm>
          <a:prstGeom prst="downArrow">
            <a:avLst>
              <a:gd name="adj1" fmla="val 50000"/>
              <a:gd name="adj2" fmla="val 35066"/>
            </a:avLst>
          </a:prstGeom>
          <a:solidFill>
            <a:schemeClr val="tx2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62477" name="AutoShape 13"/>
          <p:cNvSpPr>
            <a:spLocks noChangeArrowheads="1"/>
          </p:cNvSpPr>
          <p:nvPr/>
        </p:nvSpPr>
        <p:spPr bwMode="auto">
          <a:xfrm>
            <a:off x="5867400" y="3716338"/>
            <a:ext cx="358775" cy="1584325"/>
          </a:xfrm>
          <a:prstGeom prst="downArrow">
            <a:avLst>
              <a:gd name="adj1" fmla="val 50000"/>
              <a:gd name="adj2" fmla="val 110398"/>
            </a:avLst>
          </a:prstGeom>
          <a:solidFill>
            <a:schemeClr val="tx2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62478" name="AutoShape 14"/>
          <p:cNvSpPr>
            <a:spLocks noChangeArrowheads="1"/>
          </p:cNvSpPr>
          <p:nvPr/>
        </p:nvSpPr>
        <p:spPr bwMode="auto">
          <a:xfrm>
            <a:off x="7812088" y="3860800"/>
            <a:ext cx="358775" cy="503238"/>
          </a:xfrm>
          <a:prstGeom prst="downArrow">
            <a:avLst>
              <a:gd name="adj1" fmla="val 50000"/>
              <a:gd name="adj2" fmla="val 35066"/>
            </a:avLst>
          </a:prstGeom>
          <a:solidFill>
            <a:schemeClr val="tx2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pic>
        <p:nvPicPr>
          <p:cNvPr id="62479" name="Picture 15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179388" y="4724400"/>
            <a:ext cx="1131887" cy="1206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2480" name="Text Box 16"/>
          <p:cNvSpPr txBox="1">
            <a:spLocks noChangeArrowheads="1"/>
          </p:cNvSpPr>
          <p:nvPr/>
        </p:nvSpPr>
        <p:spPr bwMode="auto">
          <a:xfrm>
            <a:off x="0" y="4365625"/>
            <a:ext cx="14033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000" b="1" i="1">
                <a:solidFill>
                  <a:srgbClr val="660033"/>
                </a:solidFill>
              </a:rPr>
              <a:t>ТЕКСТ</a:t>
            </a:r>
          </a:p>
        </p:txBody>
      </p:sp>
      <p:sp>
        <p:nvSpPr>
          <p:cNvPr id="62481" name="Text Box 17"/>
          <p:cNvSpPr txBox="1">
            <a:spLocks noChangeArrowheads="1"/>
          </p:cNvSpPr>
          <p:nvPr/>
        </p:nvSpPr>
        <p:spPr bwMode="auto">
          <a:xfrm>
            <a:off x="1476375" y="5445125"/>
            <a:ext cx="15843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000" b="1" i="1">
                <a:solidFill>
                  <a:srgbClr val="660033"/>
                </a:solidFill>
              </a:rPr>
              <a:t>ГРАФИКА</a:t>
            </a:r>
          </a:p>
        </p:txBody>
      </p:sp>
      <p:pic>
        <p:nvPicPr>
          <p:cNvPr id="62483" name="Picture 19"/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3348038" y="4652963"/>
            <a:ext cx="1174750" cy="1196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2484" name="Text Box 20"/>
          <p:cNvSpPr txBox="1">
            <a:spLocks noChangeArrowheads="1"/>
          </p:cNvSpPr>
          <p:nvPr/>
        </p:nvSpPr>
        <p:spPr bwMode="auto">
          <a:xfrm>
            <a:off x="3059113" y="4221163"/>
            <a:ext cx="162083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000" b="1" i="1">
                <a:solidFill>
                  <a:srgbClr val="660033"/>
                </a:solidFill>
              </a:rPr>
              <a:t>ТАБЛИЦЫ</a:t>
            </a:r>
          </a:p>
        </p:txBody>
      </p:sp>
      <p:pic>
        <p:nvPicPr>
          <p:cNvPr id="62485" name="Picture 21"/>
          <p:cNvPicPr>
            <a:picLocks noChangeAspect="1" noChangeArrowheads="1"/>
          </p:cNvPicPr>
          <p:nvPr/>
        </p:nvPicPr>
        <p:blipFill>
          <a:blip r:embed="rId6" cstate="email"/>
          <a:srcRect/>
          <a:stretch>
            <a:fillRect/>
          </a:stretch>
        </p:blipFill>
        <p:spPr bwMode="auto">
          <a:xfrm>
            <a:off x="5003800" y="5797550"/>
            <a:ext cx="1825625" cy="1060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2486" name="Text Box 22"/>
          <p:cNvSpPr txBox="1">
            <a:spLocks noChangeArrowheads="1"/>
          </p:cNvSpPr>
          <p:nvPr/>
        </p:nvSpPr>
        <p:spPr bwMode="auto">
          <a:xfrm>
            <a:off x="5219700" y="5300663"/>
            <a:ext cx="14033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000" b="1" i="1">
                <a:solidFill>
                  <a:srgbClr val="660033"/>
                </a:solidFill>
              </a:rPr>
              <a:t>ЗВУК</a:t>
            </a:r>
          </a:p>
        </p:txBody>
      </p:sp>
      <p:pic>
        <p:nvPicPr>
          <p:cNvPr id="62487" name="Picture 23"/>
          <p:cNvPicPr>
            <a:picLocks noChangeAspect="1" noChangeArrowheads="1"/>
          </p:cNvPicPr>
          <p:nvPr/>
        </p:nvPicPr>
        <p:blipFill>
          <a:blip r:embed="rId7" cstate="email"/>
          <a:srcRect/>
          <a:stretch>
            <a:fillRect/>
          </a:stretch>
        </p:blipFill>
        <p:spPr bwMode="auto">
          <a:xfrm>
            <a:off x="7164388" y="4797425"/>
            <a:ext cx="1800225" cy="925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2490" name="Text Box 26"/>
          <p:cNvSpPr txBox="1">
            <a:spLocks noChangeArrowheads="1"/>
          </p:cNvSpPr>
          <p:nvPr/>
        </p:nvSpPr>
        <p:spPr bwMode="auto">
          <a:xfrm>
            <a:off x="7019925" y="4365625"/>
            <a:ext cx="183673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b="1" i="1">
                <a:solidFill>
                  <a:srgbClr val="660033"/>
                </a:solidFill>
              </a:rPr>
              <a:t>АЛГОРИТМЫ</a:t>
            </a:r>
          </a:p>
        </p:txBody>
      </p:sp>
      <p:sp>
        <p:nvSpPr>
          <p:cNvPr id="62491" name="Rectangle 27"/>
          <p:cNvSpPr>
            <a:spLocks noChangeArrowheads="1"/>
          </p:cNvSpPr>
          <p:nvPr/>
        </p:nvSpPr>
        <p:spPr bwMode="auto">
          <a:xfrm>
            <a:off x="468313" y="3716338"/>
            <a:ext cx="7848600" cy="144462"/>
          </a:xfrm>
          <a:prstGeom prst="rect">
            <a:avLst/>
          </a:prstGeom>
          <a:solidFill>
            <a:schemeClr val="tx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62492" name="AutoShape 28">
            <a:hlinkClick r:id="rId8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705850" y="6540500"/>
            <a:ext cx="395288" cy="260350"/>
          </a:xfrm>
          <a:prstGeom prst="actionButtonHome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00" name="Picture 4" descr="bolgar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827088" y="4652963"/>
            <a:ext cx="1541462" cy="1689100"/>
          </a:xfrm>
          <a:prstGeom prst="rect">
            <a:avLst/>
          </a:prstGeom>
          <a:noFill/>
        </p:spPr>
      </p:pic>
      <p:sp>
        <p:nvSpPr>
          <p:cNvPr id="4113" name="Rectangle 17"/>
          <p:cNvSpPr>
            <a:spLocks noChangeArrowheads="1"/>
          </p:cNvSpPr>
          <p:nvPr/>
        </p:nvSpPr>
        <p:spPr bwMode="auto">
          <a:xfrm>
            <a:off x="1763713" y="404813"/>
            <a:ext cx="5903912" cy="936625"/>
          </a:xfrm>
          <a:prstGeom prst="rect">
            <a:avLst/>
          </a:prstGeom>
          <a:gradFill rotWithShape="1">
            <a:gsLst>
              <a:gs pos="0">
                <a:schemeClr val="hlink">
                  <a:gamma/>
                  <a:shade val="18431"/>
                  <a:invGamma/>
                </a:schemeClr>
              </a:gs>
              <a:gs pos="100000">
                <a:schemeClr val="hlink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4400">
                <a:effectLst>
                  <a:outerShdw blurRad="38100" dist="38100" dir="2700000" algn="tl">
                    <a:srgbClr val="000000"/>
                  </a:outerShdw>
                </a:effectLst>
              </a:rPr>
              <a:t>Цели  моделирования</a:t>
            </a:r>
          </a:p>
        </p:txBody>
      </p:sp>
      <p:sp>
        <p:nvSpPr>
          <p:cNvPr id="4115" name="Rectangle 19"/>
          <p:cNvSpPr>
            <a:spLocks noChangeArrowheads="1"/>
          </p:cNvSpPr>
          <p:nvPr/>
        </p:nvSpPr>
        <p:spPr bwMode="auto">
          <a:xfrm>
            <a:off x="250825" y="2133600"/>
            <a:ext cx="2627313" cy="2232025"/>
          </a:xfrm>
          <a:prstGeom prst="rect">
            <a:avLst/>
          </a:prstGeom>
          <a:gradFill rotWithShape="1">
            <a:gsLst>
              <a:gs pos="0">
                <a:schemeClr val="hlink">
                  <a:gamma/>
                  <a:shade val="18431"/>
                  <a:invGamma/>
                </a:schemeClr>
              </a:gs>
              <a:gs pos="100000">
                <a:schemeClr val="hlink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2000" b="1" i="1">
                <a:effectLst>
                  <a:outerShdw blurRad="38100" dist="38100" dir="2700000" algn="tl">
                    <a:srgbClr val="000000"/>
                  </a:outerShdw>
                </a:effectLst>
              </a:rPr>
              <a:t>Сохранить</a:t>
            </a:r>
            <a:r>
              <a:rPr lang="ru-RU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</a:p>
          <a:p>
            <a:pPr algn="ctr"/>
            <a:r>
              <a:rPr lang="ru-RU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и </a:t>
            </a:r>
            <a:r>
              <a:rPr lang="ru-RU" sz="2000" b="1" i="1">
                <a:effectLst>
                  <a:outerShdw blurRad="38100" dist="38100" dir="2700000" algn="tl">
                    <a:srgbClr val="000000"/>
                  </a:outerShdw>
                </a:effectLst>
              </a:rPr>
              <a:t>передать </a:t>
            </a:r>
            <a:r>
              <a:rPr lang="ru-RU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</a:p>
          <a:p>
            <a:pPr algn="ctr"/>
            <a:r>
              <a:rPr lang="ru-RU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информацию </a:t>
            </a:r>
          </a:p>
          <a:p>
            <a:pPr algn="ctr"/>
            <a:r>
              <a:rPr lang="ru-RU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о наблюдаемом </a:t>
            </a:r>
          </a:p>
          <a:p>
            <a:pPr algn="ctr"/>
            <a:r>
              <a:rPr lang="ru-RU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объекте</a:t>
            </a:r>
          </a:p>
        </p:txBody>
      </p:sp>
      <p:sp>
        <p:nvSpPr>
          <p:cNvPr id="4116" name="Rectangle 20"/>
          <p:cNvSpPr>
            <a:spLocks noChangeArrowheads="1"/>
          </p:cNvSpPr>
          <p:nvPr/>
        </p:nvSpPr>
        <p:spPr bwMode="auto">
          <a:xfrm>
            <a:off x="3276600" y="2133600"/>
            <a:ext cx="2627313" cy="2232025"/>
          </a:xfrm>
          <a:prstGeom prst="rect">
            <a:avLst/>
          </a:prstGeom>
          <a:gradFill rotWithShape="1">
            <a:gsLst>
              <a:gs pos="0">
                <a:schemeClr val="hlink">
                  <a:gamma/>
                  <a:shade val="18431"/>
                  <a:invGamma/>
                </a:schemeClr>
              </a:gs>
              <a:gs pos="100000">
                <a:schemeClr val="hlink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2000" b="1" i="1">
                <a:effectLst>
                  <a:outerShdw blurRad="38100" dist="38100" dir="2700000" algn="tl">
                    <a:srgbClr val="000000"/>
                  </a:outerShdw>
                </a:effectLst>
              </a:rPr>
              <a:t>Показать</a:t>
            </a:r>
            <a:r>
              <a:rPr lang="ru-RU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, </a:t>
            </a:r>
          </a:p>
          <a:p>
            <a:pPr algn="ctr"/>
            <a:r>
              <a:rPr lang="ru-RU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как будет</a:t>
            </a:r>
          </a:p>
          <a:p>
            <a:pPr algn="ctr"/>
            <a:r>
              <a:rPr lang="ru-RU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 выглядеть объект, </a:t>
            </a:r>
          </a:p>
          <a:p>
            <a:pPr algn="ctr"/>
            <a:r>
              <a:rPr lang="ru-RU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которого еще нет </a:t>
            </a:r>
          </a:p>
          <a:p>
            <a:pPr algn="ctr"/>
            <a:r>
              <a:rPr lang="ru-RU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(автомобиль и т.д.)</a:t>
            </a:r>
          </a:p>
        </p:txBody>
      </p:sp>
      <p:sp>
        <p:nvSpPr>
          <p:cNvPr id="4117" name="Rectangle 21"/>
          <p:cNvSpPr>
            <a:spLocks noChangeArrowheads="1"/>
          </p:cNvSpPr>
          <p:nvPr/>
        </p:nvSpPr>
        <p:spPr bwMode="auto">
          <a:xfrm>
            <a:off x="6300788" y="2133600"/>
            <a:ext cx="2627312" cy="2232025"/>
          </a:xfrm>
          <a:prstGeom prst="rect">
            <a:avLst/>
          </a:prstGeom>
          <a:gradFill rotWithShape="1">
            <a:gsLst>
              <a:gs pos="0">
                <a:schemeClr val="hlink">
                  <a:gamma/>
                  <a:shade val="18431"/>
                  <a:invGamma/>
                </a:schemeClr>
              </a:gs>
              <a:gs pos="100000">
                <a:schemeClr val="hlink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1600" b="1" i="1">
                <a:effectLst>
                  <a:outerShdw blurRad="38100" dist="38100" dir="2700000" algn="tl">
                    <a:srgbClr val="000000"/>
                  </a:outerShdw>
                </a:effectLst>
              </a:rPr>
              <a:t>Изучить</a:t>
            </a:r>
            <a:r>
              <a:rPr lang="ru-RU" sz="1600" b="1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ru-RU" sz="1600">
                <a:effectLst>
                  <a:outerShdw blurRad="38100" dist="38100" dir="2700000" algn="tl">
                    <a:srgbClr val="000000"/>
                  </a:outerShdw>
                </a:effectLst>
              </a:rPr>
              <a:t> или  </a:t>
            </a:r>
            <a:r>
              <a:rPr lang="ru-RU" sz="1600" b="1" i="1">
                <a:effectLst>
                  <a:outerShdw blurRad="38100" dist="38100" dir="2700000" algn="tl">
                    <a:srgbClr val="000000"/>
                  </a:outerShdw>
                </a:effectLst>
              </a:rPr>
              <a:t>испытать</a:t>
            </a:r>
            <a:r>
              <a:rPr lang="ru-RU" sz="140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</a:p>
          <a:p>
            <a:pPr algn="ctr"/>
            <a:r>
              <a:rPr lang="ru-RU" sz="1400">
                <a:effectLst>
                  <a:outerShdw blurRad="38100" dist="38100" dir="2700000" algn="tl">
                    <a:srgbClr val="000000"/>
                  </a:outerShdw>
                </a:effectLst>
              </a:rPr>
              <a:t>на  модели работу </a:t>
            </a:r>
          </a:p>
          <a:p>
            <a:pPr algn="ctr"/>
            <a:r>
              <a:rPr lang="ru-RU" sz="1400">
                <a:effectLst>
                  <a:outerShdw blurRad="38100" dist="38100" dir="2700000" algn="tl">
                    <a:srgbClr val="000000"/>
                  </a:outerShdw>
                </a:effectLst>
              </a:rPr>
              <a:t> будущего изделия,</a:t>
            </a:r>
          </a:p>
          <a:p>
            <a:pPr algn="ctr"/>
            <a:r>
              <a:rPr lang="ru-RU" sz="1400">
                <a:effectLst>
                  <a:outerShdw blurRad="38100" dist="38100" dir="2700000" algn="tl">
                    <a:srgbClr val="000000"/>
                  </a:outerShdw>
                </a:effectLst>
              </a:rPr>
              <a:t>если  испытание </a:t>
            </a:r>
          </a:p>
          <a:p>
            <a:pPr algn="ctr"/>
            <a:r>
              <a:rPr lang="ru-RU" sz="1400">
                <a:effectLst>
                  <a:outerShdw blurRad="38100" dist="38100" dir="2700000" algn="tl">
                    <a:srgbClr val="000000"/>
                  </a:outerShdw>
                </a:effectLst>
              </a:rPr>
              <a:t> объекта – оригинала </a:t>
            </a:r>
          </a:p>
          <a:p>
            <a:pPr algn="ctr"/>
            <a:r>
              <a:rPr lang="ru-RU" sz="1400">
                <a:effectLst>
                  <a:outerShdw blurRad="38100" dist="38100" dir="2700000" algn="tl">
                    <a:srgbClr val="000000"/>
                  </a:outerShdw>
                </a:effectLst>
              </a:rPr>
              <a:t> дорого, опасно или  </a:t>
            </a:r>
          </a:p>
          <a:p>
            <a:pPr algn="ctr"/>
            <a:r>
              <a:rPr lang="ru-RU" sz="1400">
                <a:effectLst>
                  <a:outerShdw blurRad="38100" dist="38100" dir="2700000" algn="tl">
                    <a:srgbClr val="000000"/>
                  </a:outerShdw>
                </a:effectLst>
              </a:rPr>
              <a:t>невозможно </a:t>
            </a:r>
          </a:p>
          <a:p>
            <a:pPr algn="ctr"/>
            <a:r>
              <a:rPr lang="ru-RU" sz="1400">
                <a:effectLst>
                  <a:outerShdw blurRad="38100" dist="38100" dir="2700000" algn="tl">
                    <a:srgbClr val="000000"/>
                  </a:outerShdw>
                </a:effectLst>
              </a:rPr>
              <a:t>(медицина. Авиация, </a:t>
            </a:r>
          </a:p>
          <a:p>
            <a:pPr algn="ctr"/>
            <a:r>
              <a:rPr lang="ru-RU" sz="1400">
                <a:effectLst>
                  <a:outerShdw blurRad="38100" dist="38100" dir="2700000" algn="tl">
                    <a:srgbClr val="000000"/>
                  </a:outerShdw>
                </a:effectLst>
              </a:rPr>
              <a:t>космос  ит.д.)</a:t>
            </a:r>
          </a:p>
        </p:txBody>
      </p:sp>
      <p:pic>
        <p:nvPicPr>
          <p:cNvPr id="4118" name="Picture 22" descr="j0405934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3708400" y="4724400"/>
            <a:ext cx="1584325" cy="1557338"/>
          </a:xfrm>
          <a:prstGeom prst="rect">
            <a:avLst/>
          </a:prstGeom>
          <a:noFill/>
        </p:spPr>
      </p:pic>
      <p:pic>
        <p:nvPicPr>
          <p:cNvPr id="4119" name="Picture 23" descr="j0215086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6877050" y="4581525"/>
            <a:ext cx="1195388" cy="1871663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b="1">
                <a:solidFill>
                  <a:srgbClr val="800000"/>
                </a:solidFill>
                <a:latin typeface="Comic Sans MS" pitchFamily="66" charset="0"/>
              </a:rPr>
              <a:t>Классификация моделей</a:t>
            </a:r>
          </a:p>
        </p:txBody>
      </p:sp>
      <p:sp>
        <p:nvSpPr>
          <p:cNvPr id="38915" name="AutoShape 3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1476375" y="2565400"/>
            <a:ext cx="2376488" cy="792163"/>
          </a:xfrm>
          <a:prstGeom prst="actionButtonBlank">
            <a:avLst/>
          </a:prstGeom>
          <a:solidFill>
            <a:schemeClr val="tx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b="1" i="1">
                <a:solidFill>
                  <a:schemeClr val="tx2"/>
                </a:solidFill>
                <a:latin typeface="Arial" charset="0"/>
                <a:hlinkClick r:id="rId2" action="ppaction://hlinksldjump"/>
              </a:rPr>
              <a:t>По области</a:t>
            </a:r>
          </a:p>
          <a:p>
            <a:pPr algn="ctr"/>
            <a:r>
              <a:rPr lang="ru-RU" b="1" i="1">
                <a:solidFill>
                  <a:schemeClr val="tx2"/>
                </a:solidFill>
                <a:latin typeface="Arial" charset="0"/>
                <a:hlinkClick r:id="rId2" action="ppaction://hlinksldjump"/>
              </a:rPr>
              <a:t> использования</a:t>
            </a:r>
            <a:endParaRPr lang="ru-RU" b="1" i="1">
              <a:solidFill>
                <a:schemeClr val="tx2"/>
              </a:solidFill>
              <a:latin typeface="Arial" charset="0"/>
            </a:endParaRPr>
          </a:p>
        </p:txBody>
      </p:sp>
      <p:sp>
        <p:nvSpPr>
          <p:cNvPr id="38916" name="AutoShape 4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323850" y="1484313"/>
            <a:ext cx="2376488" cy="792162"/>
          </a:xfrm>
          <a:prstGeom prst="actionButtonBlank">
            <a:avLst/>
          </a:prstGeom>
          <a:solidFill>
            <a:schemeClr val="tx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b="1" i="1">
                <a:latin typeface="Arial" charset="0"/>
                <a:hlinkClick r:id="rId3" action="ppaction://hlinksldjump"/>
              </a:rPr>
              <a:t>С учетом фактора </a:t>
            </a:r>
          </a:p>
          <a:p>
            <a:pPr algn="ctr"/>
            <a:r>
              <a:rPr lang="ru-RU" b="1" i="1">
                <a:latin typeface="Arial" charset="0"/>
                <a:hlinkClick r:id="rId3" action="ppaction://hlinksldjump"/>
              </a:rPr>
              <a:t>времени</a:t>
            </a:r>
            <a:endParaRPr lang="ru-RU" b="1" i="1">
              <a:latin typeface="Arial" charset="0"/>
            </a:endParaRPr>
          </a:p>
        </p:txBody>
      </p:sp>
      <p:sp>
        <p:nvSpPr>
          <p:cNvPr id="38917" name="AutoShape 5">
            <a:hlinkClick r:id="rId4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2700338" y="3644900"/>
            <a:ext cx="2447925" cy="792163"/>
          </a:xfrm>
          <a:prstGeom prst="actionButtonBlank">
            <a:avLst/>
          </a:prstGeom>
          <a:solidFill>
            <a:schemeClr val="tx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b="1" i="1">
                <a:latin typeface="Arial" charset="0"/>
                <a:hlinkClick r:id="rId4" action="ppaction://hlinksldjump"/>
              </a:rPr>
              <a:t>По области </a:t>
            </a:r>
          </a:p>
          <a:p>
            <a:pPr algn="ctr"/>
            <a:r>
              <a:rPr lang="ru-RU" b="1" i="1">
                <a:latin typeface="Arial" charset="0"/>
                <a:hlinkClick r:id="rId4" action="ppaction://hlinksldjump"/>
              </a:rPr>
              <a:t>знаний </a:t>
            </a:r>
            <a:endParaRPr lang="ru-RU" b="1" i="1">
              <a:latin typeface="Arial" charset="0"/>
            </a:endParaRPr>
          </a:p>
        </p:txBody>
      </p:sp>
      <p:pic>
        <p:nvPicPr>
          <p:cNvPr id="38919" name="Picture 7" descr="j0299125"/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5508625" y="2997200"/>
            <a:ext cx="881063" cy="1444625"/>
          </a:xfrm>
          <a:prstGeom prst="rect">
            <a:avLst/>
          </a:prstGeom>
          <a:noFill/>
        </p:spPr>
      </p:pic>
      <p:pic>
        <p:nvPicPr>
          <p:cNvPr id="38920" name="Picture 8" descr="j0301252"/>
          <p:cNvPicPr>
            <a:picLocks noChangeAspect="1" noChangeArrowheads="1"/>
          </p:cNvPicPr>
          <p:nvPr/>
        </p:nvPicPr>
        <p:blipFill>
          <a:blip r:embed="rId6" cstate="email"/>
          <a:srcRect/>
          <a:stretch>
            <a:fillRect/>
          </a:stretch>
        </p:blipFill>
        <p:spPr bwMode="auto">
          <a:xfrm>
            <a:off x="4067175" y="2420938"/>
            <a:ext cx="1223963" cy="1046162"/>
          </a:xfrm>
          <a:prstGeom prst="rect">
            <a:avLst/>
          </a:prstGeom>
          <a:noFill/>
        </p:spPr>
      </p:pic>
      <p:pic>
        <p:nvPicPr>
          <p:cNvPr id="38922" name="Picture 10" descr="j0233910"/>
          <p:cNvPicPr>
            <a:picLocks noChangeAspect="1" noChangeArrowheads="1"/>
          </p:cNvPicPr>
          <p:nvPr/>
        </p:nvPicPr>
        <p:blipFill>
          <a:blip r:embed="rId7" cstate="email"/>
          <a:srcRect/>
          <a:stretch>
            <a:fillRect/>
          </a:stretch>
        </p:blipFill>
        <p:spPr bwMode="auto">
          <a:xfrm>
            <a:off x="6732588" y="4365625"/>
            <a:ext cx="1763712" cy="1243013"/>
          </a:xfrm>
          <a:prstGeom prst="rect">
            <a:avLst/>
          </a:prstGeom>
          <a:noFill/>
        </p:spPr>
      </p:pic>
      <p:sp>
        <p:nvSpPr>
          <p:cNvPr id="38924" name="AutoShape 12">
            <a:hlinkClick r:id="rId8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3779838" y="4652963"/>
            <a:ext cx="2447925" cy="792162"/>
          </a:xfrm>
          <a:prstGeom prst="actionButtonBlank">
            <a:avLst/>
          </a:prstGeom>
          <a:solidFill>
            <a:schemeClr val="tx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b="1" i="1">
                <a:latin typeface="Arial" charset="0"/>
                <a:hlinkClick r:id="rId9" action="ppaction://hlinksldjump"/>
              </a:rPr>
              <a:t>По  способу </a:t>
            </a:r>
          </a:p>
          <a:p>
            <a:pPr algn="ctr"/>
            <a:r>
              <a:rPr lang="ru-RU" b="1" i="1">
                <a:latin typeface="Arial" charset="0"/>
                <a:hlinkClick r:id="rId9" action="ppaction://hlinksldjump"/>
              </a:rPr>
              <a:t>представления </a:t>
            </a:r>
            <a:endParaRPr lang="ru-RU" b="1" i="1">
              <a:latin typeface="Arial" charset="0"/>
            </a:endParaRPr>
          </a:p>
        </p:txBody>
      </p:sp>
      <p:sp>
        <p:nvSpPr>
          <p:cNvPr id="38925" name="AutoShape 13">
            <a:hlinkClick r:id="rId8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4787900" y="5734050"/>
            <a:ext cx="2447925" cy="792163"/>
          </a:xfrm>
          <a:prstGeom prst="actionButtonBlank">
            <a:avLst/>
          </a:prstGeom>
          <a:solidFill>
            <a:schemeClr val="tx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b="1" i="1">
                <a:latin typeface="Arial" charset="0"/>
                <a:hlinkClick r:id="rId10" action="ppaction://hlinksldjump"/>
              </a:rPr>
              <a:t>По  способу </a:t>
            </a:r>
          </a:p>
          <a:p>
            <a:pPr algn="ctr"/>
            <a:r>
              <a:rPr lang="ru-RU" b="1" i="1">
                <a:latin typeface="Arial" charset="0"/>
                <a:hlinkClick r:id="rId10" action="ppaction://hlinksldjump"/>
              </a:rPr>
              <a:t>реализации</a:t>
            </a:r>
            <a:endParaRPr lang="ru-RU" b="1" i="1">
              <a:latin typeface="Arial" charset="0"/>
            </a:endParaRPr>
          </a:p>
        </p:txBody>
      </p:sp>
      <p:pic>
        <p:nvPicPr>
          <p:cNvPr id="38928" name="Picture 16" descr="j0285750"/>
          <p:cNvPicPr>
            <a:picLocks noChangeAspect="1" noChangeArrowheads="1"/>
          </p:cNvPicPr>
          <p:nvPr/>
        </p:nvPicPr>
        <p:blipFill>
          <a:blip r:embed="rId11" cstate="email"/>
          <a:srcRect/>
          <a:stretch>
            <a:fillRect/>
          </a:stretch>
        </p:blipFill>
        <p:spPr bwMode="auto">
          <a:xfrm>
            <a:off x="7319963" y="5737225"/>
            <a:ext cx="1824037" cy="1120775"/>
          </a:xfrm>
          <a:prstGeom prst="rect">
            <a:avLst/>
          </a:prstGeom>
          <a:noFill/>
        </p:spPr>
      </p:pic>
      <p:pic>
        <p:nvPicPr>
          <p:cNvPr id="38929" name="Picture 17"/>
          <p:cNvPicPr>
            <a:picLocks noChangeAspect="1" noChangeArrowheads="1"/>
          </p:cNvPicPr>
          <p:nvPr/>
        </p:nvPicPr>
        <p:blipFill>
          <a:blip r:embed="rId12" cstate="email"/>
          <a:srcRect/>
          <a:stretch>
            <a:fillRect/>
          </a:stretch>
        </p:blipFill>
        <p:spPr bwMode="auto">
          <a:xfrm>
            <a:off x="2987675" y="1341438"/>
            <a:ext cx="990600" cy="1052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53" name="Webpage"/>
          <p:cNvSpPr>
            <a:spLocks noEditPoints="1" noChangeArrowheads="1"/>
          </p:cNvSpPr>
          <p:nvPr/>
        </p:nvSpPr>
        <p:spPr bwMode="auto">
          <a:xfrm>
            <a:off x="250825" y="4005263"/>
            <a:ext cx="2089150" cy="2619375"/>
          </a:xfrm>
          <a:custGeom>
            <a:avLst/>
            <a:gdLst>
              <a:gd name="T0" fmla="*/ 5187 w 21600"/>
              <a:gd name="T1" fmla="*/ 21600 h 21600"/>
              <a:gd name="T2" fmla="*/ 0 w 21600"/>
              <a:gd name="T3" fmla="*/ 17509 h 21600"/>
              <a:gd name="T4" fmla="*/ 21600 w 21600"/>
              <a:gd name="T5" fmla="*/ 0 h 21600"/>
              <a:gd name="T6" fmla="*/ 0 w 21600"/>
              <a:gd name="T7" fmla="*/ 0 h 21600"/>
              <a:gd name="T8" fmla="*/ 10800 w 21600"/>
              <a:gd name="T9" fmla="*/ 0 h 21600"/>
              <a:gd name="T10" fmla="*/ 21600 w 21600"/>
              <a:gd name="T11" fmla="*/ 0 h 21600"/>
              <a:gd name="T12" fmla="*/ 21600 w 21600"/>
              <a:gd name="T13" fmla="*/ 10800 h 21600"/>
              <a:gd name="T14" fmla="*/ 21600 w 21600"/>
              <a:gd name="T15" fmla="*/ 21600 h 21600"/>
              <a:gd name="T16" fmla="*/ 10800 w 21600"/>
              <a:gd name="T17" fmla="*/ 21600 h 21600"/>
              <a:gd name="T18" fmla="*/ 0 w 21600"/>
              <a:gd name="T19" fmla="*/ 10800 h 21600"/>
              <a:gd name="T20" fmla="*/ 1955 w 21600"/>
              <a:gd name="T21" fmla="*/ 12829 h 21600"/>
              <a:gd name="T22" fmla="*/ 19814 w 21600"/>
              <a:gd name="T23" fmla="*/ 20749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T20" t="T21" r="T22" b="T23"/>
            <a:pathLst>
              <a:path w="21600" h="21600" extrusionOk="0">
                <a:moveTo>
                  <a:pt x="9184" y="949"/>
                </a:moveTo>
                <a:lnTo>
                  <a:pt x="9758" y="1309"/>
                </a:lnTo>
                <a:lnTo>
                  <a:pt x="11544" y="1292"/>
                </a:lnTo>
                <a:lnTo>
                  <a:pt x="12437" y="1292"/>
                </a:lnTo>
                <a:lnTo>
                  <a:pt x="13414" y="1161"/>
                </a:lnTo>
                <a:lnTo>
                  <a:pt x="13648" y="1243"/>
                </a:lnTo>
                <a:lnTo>
                  <a:pt x="13542" y="1390"/>
                </a:lnTo>
                <a:lnTo>
                  <a:pt x="13967" y="1849"/>
                </a:lnTo>
                <a:lnTo>
                  <a:pt x="14562" y="2520"/>
                </a:lnTo>
                <a:lnTo>
                  <a:pt x="14669" y="3223"/>
                </a:lnTo>
                <a:lnTo>
                  <a:pt x="14796" y="3518"/>
                </a:lnTo>
                <a:lnTo>
                  <a:pt x="15264" y="3665"/>
                </a:lnTo>
                <a:lnTo>
                  <a:pt x="15753" y="3518"/>
                </a:lnTo>
                <a:lnTo>
                  <a:pt x="15902" y="2978"/>
                </a:lnTo>
                <a:lnTo>
                  <a:pt x="16008" y="2323"/>
                </a:lnTo>
                <a:moveTo>
                  <a:pt x="10757" y="21632"/>
                </a:moveTo>
                <a:lnTo>
                  <a:pt x="5187" y="21632"/>
                </a:lnTo>
                <a:lnTo>
                  <a:pt x="85" y="17509"/>
                </a:lnTo>
                <a:lnTo>
                  <a:pt x="85" y="10849"/>
                </a:lnTo>
                <a:lnTo>
                  <a:pt x="85" y="81"/>
                </a:lnTo>
                <a:lnTo>
                  <a:pt x="10757" y="81"/>
                </a:lnTo>
                <a:lnTo>
                  <a:pt x="21706" y="81"/>
                </a:lnTo>
                <a:lnTo>
                  <a:pt x="21706" y="10652"/>
                </a:lnTo>
                <a:lnTo>
                  <a:pt x="21706" y="21632"/>
                </a:lnTo>
                <a:lnTo>
                  <a:pt x="10757" y="21632"/>
                </a:lnTo>
                <a:close/>
              </a:path>
              <a:path w="21600" h="21600" extrusionOk="0">
                <a:moveTo>
                  <a:pt x="85" y="17509"/>
                </a:moveTo>
                <a:lnTo>
                  <a:pt x="5187" y="17509"/>
                </a:lnTo>
                <a:lnTo>
                  <a:pt x="5187" y="21632"/>
                </a:lnTo>
                <a:lnTo>
                  <a:pt x="85" y="17509"/>
                </a:lnTo>
                <a:close/>
              </a:path>
              <a:path w="21600" h="21600" extrusionOk="0">
                <a:moveTo>
                  <a:pt x="5591" y="10620"/>
                </a:moveTo>
                <a:lnTo>
                  <a:pt x="6122" y="10996"/>
                </a:lnTo>
                <a:lnTo>
                  <a:pt x="6696" y="11340"/>
                </a:lnTo>
                <a:lnTo>
                  <a:pt x="7313" y="11618"/>
                </a:lnTo>
                <a:lnTo>
                  <a:pt x="7972" y="11863"/>
                </a:lnTo>
                <a:lnTo>
                  <a:pt x="8652" y="12060"/>
                </a:lnTo>
                <a:lnTo>
                  <a:pt x="9396" y="12190"/>
                </a:lnTo>
                <a:lnTo>
                  <a:pt x="10119" y="12272"/>
                </a:lnTo>
                <a:lnTo>
                  <a:pt x="10906" y="12305"/>
                </a:lnTo>
                <a:lnTo>
                  <a:pt x="11650" y="12272"/>
                </a:lnTo>
                <a:lnTo>
                  <a:pt x="12373" y="12190"/>
                </a:lnTo>
                <a:lnTo>
                  <a:pt x="13117" y="12060"/>
                </a:lnTo>
                <a:lnTo>
                  <a:pt x="13797" y="11863"/>
                </a:lnTo>
                <a:lnTo>
                  <a:pt x="14456" y="11618"/>
                </a:lnTo>
                <a:lnTo>
                  <a:pt x="15073" y="11340"/>
                </a:lnTo>
                <a:lnTo>
                  <a:pt x="15647" y="11029"/>
                </a:lnTo>
                <a:lnTo>
                  <a:pt x="16178" y="10652"/>
                </a:lnTo>
                <a:lnTo>
                  <a:pt x="16667" y="10243"/>
                </a:lnTo>
                <a:lnTo>
                  <a:pt x="17071" y="9801"/>
                </a:lnTo>
                <a:lnTo>
                  <a:pt x="17475" y="9327"/>
                </a:lnTo>
                <a:lnTo>
                  <a:pt x="17815" y="8820"/>
                </a:lnTo>
                <a:lnTo>
                  <a:pt x="18049" y="8296"/>
                </a:lnTo>
                <a:lnTo>
                  <a:pt x="18262" y="7723"/>
                </a:lnTo>
                <a:lnTo>
                  <a:pt x="18347" y="7134"/>
                </a:lnTo>
                <a:lnTo>
                  <a:pt x="18389" y="6561"/>
                </a:lnTo>
                <a:lnTo>
                  <a:pt x="18347" y="5956"/>
                </a:lnTo>
                <a:lnTo>
                  <a:pt x="18262" y="5400"/>
                </a:lnTo>
                <a:lnTo>
                  <a:pt x="18049" y="4827"/>
                </a:lnTo>
                <a:lnTo>
                  <a:pt x="17815" y="4303"/>
                </a:lnTo>
                <a:lnTo>
                  <a:pt x="17475" y="3796"/>
                </a:lnTo>
                <a:lnTo>
                  <a:pt x="17114" y="3321"/>
                </a:lnTo>
                <a:lnTo>
                  <a:pt x="16710" y="2880"/>
                </a:lnTo>
                <a:lnTo>
                  <a:pt x="16221" y="2470"/>
                </a:lnTo>
                <a:lnTo>
                  <a:pt x="15689" y="2094"/>
                </a:lnTo>
                <a:lnTo>
                  <a:pt x="15115" y="1750"/>
                </a:lnTo>
                <a:lnTo>
                  <a:pt x="14499" y="1472"/>
                </a:lnTo>
                <a:lnTo>
                  <a:pt x="13797" y="1227"/>
                </a:lnTo>
                <a:lnTo>
                  <a:pt x="13117" y="1030"/>
                </a:lnTo>
                <a:lnTo>
                  <a:pt x="12415" y="883"/>
                </a:lnTo>
                <a:lnTo>
                  <a:pt x="11650" y="818"/>
                </a:lnTo>
                <a:lnTo>
                  <a:pt x="10906" y="785"/>
                </a:lnTo>
                <a:lnTo>
                  <a:pt x="10119" y="818"/>
                </a:lnTo>
                <a:lnTo>
                  <a:pt x="9396" y="883"/>
                </a:lnTo>
                <a:lnTo>
                  <a:pt x="8652" y="1030"/>
                </a:lnTo>
                <a:lnTo>
                  <a:pt x="8014" y="1227"/>
                </a:lnTo>
                <a:lnTo>
                  <a:pt x="7355" y="1440"/>
                </a:lnTo>
                <a:lnTo>
                  <a:pt x="6739" y="1750"/>
                </a:lnTo>
                <a:lnTo>
                  <a:pt x="6122" y="2061"/>
                </a:lnTo>
                <a:lnTo>
                  <a:pt x="5591" y="2438"/>
                </a:lnTo>
                <a:lnTo>
                  <a:pt x="5102" y="2847"/>
                </a:lnTo>
                <a:lnTo>
                  <a:pt x="4698" y="3289"/>
                </a:lnTo>
                <a:lnTo>
                  <a:pt x="4294" y="3763"/>
                </a:lnTo>
                <a:lnTo>
                  <a:pt x="3996" y="4270"/>
                </a:lnTo>
                <a:lnTo>
                  <a:pt x="3720" y="4794"/>
                </a:lnTo>
                <a:lnTo>
                  <a:pt x="3550" y="5367"/>
                </a:lnTo>
                <a:lnTo>
                  <a:pt x="3422" y="5956"/>
                </a:lnTo>
                <a:lnTo>
                  <a:pt x="3380" y="6561"/>
                </a:lnTo>
                <a:lnTo>
                  <a:pt x="3422" y="7134"/>
                </a:lnTo>
                <a:lnTo>
                  <a:pt x="3550" y="7690"/>
                </a:lnTo>
                <a:lnTo>
                  <a:pt x="3720" y="8263"/>
                </a:lnTo>
                <a:lnTo>
                  <a:pt x="3954" y="8787"/>
                </a:lnTo>
                <a:lnTo>
                  <a:pt x="4294" y="9294"/>
                </a:lnTo>
                <a:lnTo>
                  <a:pt x="4655" y="9769"/>
                </a:lnTo>
                <a:lnTo>
                  <a:pt x="5102" y="10210"/>
                </a:lnTo>
                <a:lnTo>
                  <a:pt x="5591" y="10620"/>
                </a:lnTo>
                <a:close/>
              </a:path>
              <a:path w="21600" h="21600" extrusionOk="0">
                <a:moveTo>
                  <a:pt x="3401" y="6021"/>
                </a:moveTo>
                <a:lnTo>
                  <a:pt x="4039" y="5530"/>
                </a:lnTo>
                <a:lnTo>
                  <a:pt x="4294" y="4892"/>
                </a:lnTo>
                <a:lnTo>
                  <a:pt x="4677" y="4156"/>
                </a:lnTo>
                <a:lnTo>
                  <a:pt x="5166" y="3763"/>
                </a:lnTo>
                <a:lnTo>
                  <a:pt x="5378" y="3354"/>
                </a:lnTo>
                <a:lnTo>
                  <a:pt x="5293" y="2732"/>
                </a:lnTo>
                <a:moveTo>
                  <a:pt x="3507" y="7380"/>
                </a:moveTo>
                <a:lnTo>
                  <a:pt x="3890" y="7200"/>
                </a:lnTo>
                <a:lnTo>
                  <a:pt x="4103" y="7249"/>
                </a:lnTo>
                <a:lnTo>
                  <a:pt x="4400" y="7527"/>
                </a:lnTo>
                <a:lnTo>
                  <a:pt x="4719" y="7674"/>
                </a:lnTo>
                <a:lnTo>
                  <a:pt x="5293" y="7641"/>
                </a:lnTo>
                <a:lnTo>
                  <a:pt x="5740" y="7543"/>
                </a:lnTo>
                <a:lnTo>
                  <a:pt x="6144" y="7543"/>
                </a:lnTo>
                <a:lnTo>
                  <a:pt x="6526" y="7821"/>
                </a:lnTo>
                <a:lnTo>
                  <a:pt x="6569" y="8312"/>
                </a:lnTo>
                <a:lnTo>
                  <a:pt x="6059" y="8852"/>
                </a:lnTo>
                <a:lnTo>
                  <a:pt x="5803" y="8967"/>
                </a:lnTo>
                <a:lnTo>
                  <a:pt x="5803" y="9147"/>
                </a:lnTo>
                <a:lnTo>
                  <a:pt x="5421" y="9294"/>
                </a:lnTo>
                <a:lnTo>
                  <a:pt x="4868" y="9163"/>
                </a:lnTo>
                <a:lnTo>
                  <a:pt x="4337" y="9049"/>
                </a:lnTo>
                <a:lnTo>
                  <a:pt x="4081" y="9000"/>
                </a:lnTo>
                <a:moveTo>
                  <a:pt x="14988" y="11372"/>
                </a:moveTo>
                <a:lnTo>
                  <a:pt x="15115" y="10865"/>
                </a:lnTo>
                <a:lnTo>
                  <a:pt x="16072" y="10096"/>
                </a:lnTo>
                <a:lnTo>
                  <a:pt x="16455" y="9605"/>
                </a:lnTo>
                <a:lnTo>
                  <a:pt x="16455" y="8329"/>
                </a:lnTo>
                <a:lnTo>
                  <a:pt x="17156" y="7969"/>
                </a:lnTo>
                <a:lnTo>
                  <a:pt x="17879" y="7870"/>
                </a:lnTo>
                <a:lnTo>
                  <a:pt x="18177" y="7821"/>
                </a:lnTo>
                <a:moveTo>
                  <a:pt x="18368" y="6840"/>
                </a:moveTo>
                <a:lnTo>
                  <a:pt x="18049" y="6610"/>
                </a:lnTo>
                <a:lnTo>
                  <a:pt x="17411" y="6512"/>
                </a:lnTo>
                <a:lnTo>
                  <a:pt x="16859" y="6545"/>
                </a:lnTo>
                <a:lnTo>
                  <a:pt x="16603" y="6201"/>
                </a:lnTo>
                <a:lnTo>
                  <a:pt x="16731" y="5874"/>
                </a:lnTo>
                <a:lnTo>
                  <a:pt x="17241" y="5465"/>
                </a:lnTo>
                <a:lnTo>
                  <a:pt x="17858" y="5236"/>
                </a:lnTo>
                <a:lnTo>
                  <a:pt x="18007" y="5089"/>
                </a:lnTo>
                <a:lnTo>
                  <a:pt x="18049" y="4892"/>
                </a:lnTo>
                <a:moveTo>
                  <a:pt x="8100" y="1260"/>
                </a:moveTo>
                <a:cubicBezTo>
                  <a:pt x="8333" y="1276"/>
                  <a:pt x="8206" y="1554"/>
                  <a:pt x="8695" y="1652"/>
                </a:cubicBezTo>
                <a:cubicBezTo>
                  <a:pt x="9184" y="1750"/>
                  <a:pt x="10481" y="1685"/>
                  <a:pt x="10991" y="1881"/>
                </a:cubicBezTo>
                <a:cubicBezTo>
                  <a:pt x="11501" y="2078"/>
                  <a:pt x="11629" y="2503"/>
                  <a:pt x="11799" y="2830"/>
                </a:cubicBezTo>
                <a:cubicBezTo>
                  <a:pt x="11969" y="3158"/>
                  <a:pt x="11905" y="3910"/>
                  <a:pt x="12054" y="3894"/>
                </a:cubicBezTo>
                <a:cubicBezTo>
                  <a:pt x="12203" y="3878"/>
                  <a:pt x="12351" y="2880"/>
                  <a:pt x="12649" y="2683"/>
                </a:cubicBezTo>
                <a:cubicBezTo>
                  <a:pt x="12947" y="2487"/>
                  <a:pt x="13670" y="2536"/>
                  <a:pt x="13840" y="2683"/>
                </a:cubicBezTo>
                <a:cubicBezTo>
                  <a:pt x="14010" y="2830"/>
                  <a:pt x="13733" y="3370"/>
                  <a:pt x="13648" y="3616"/>
                </a:cubicBezTo>
                <a:cubicBezTo>
                  <a:pt x="13563" y="3861"/>
                  <a:pt x="13457" y="4058"/>
                  <a:pt x="13351" y="4156"/>
                </a:cubicBezTo>
                <a:cubicBezTo>
                  <a:pt x="13244" y="4254"/>
                  <a:pt x="13096" y="4221"/>
                  <a:pt x="12947" y="4254"/>
                </a:cubicBezTo>
                <a:cubicBezTo>
                  <a:pt x="12777" y="4303"/>
                  <a:pt x="12585" y="4369"/>
                  <a:pt x="12394" y="4401"/>
                </a:cubicBezTo>
                <a:cubicBezTo>
                  <a:pt x="12139" y="4500"/>
                  <a:pt x="12054" y="4614"/>
                  <a:pt x="11862" y="4647"/>
                </a:cubicBezTo>
                <a:cubicBezTo>
                  <a:pt x="11650" y="4761"/>
                  <a:pt x="11671" y="4680"/>
                  <a:pt x="11437" y="4778"/>
                </a:cubicBezTo>
                <a:cubicBezTo>
                  <a:pt x="11352" y="4827"/>
                  <a:pt x="11225" y="4974"/>
                  <a:pt x="11246" y="5072"/>
                </a:cubicBezTo>
                <a:cubicBezTo>
                  <a:pt x="11225" y="5154"/>
                  <a:pt x="11267" y="5220"/>
                  <a:pt x="11310" y="5269"/>
                </a:cubicBezTo>
                <a:cubicBezTo>
                  <a:pt x="11352" y="5318"/>
                  <a:pt x="11480" y="5383"/>
                  <a:pt x="11565" y="5416"/>
                </a:cubicBezTo>
                <a:cubicBezTo>
                  <a:pt x="11629" y="5400"/>
                  <a:pt x="11820" y="5465"/>
                  <a:pt x="11862" y="5432"/>
                </a:cubicBezTo>
                <a:cubicBezTo>
                  <a:pt x="11905" y="5416"/>
                  <a:pt x="11926" y="5269"/>
                  <a:pt x="11884" y="5236"/>
                </a:cubicBezTo>
                <a:cubicBezTo>
                  <a:pt x="11841" y="5203"/>
                  <a:pt x="11629" y="5269"/>
                  <a:pt x="11565" y="5220"/>
                </a:cubicBezTo>
                <a:cubicBezTo>
                  <a:pt x="11480" y="5187"/>
                  <a:pt x="11459" y="5040"/>
                  <a:pt x="11480" y="4974"/>
                </a:cubicBezTo>
                <a:cubicBezTo>
                  <a:pt x="11501" y="4909"/>
                  <a:pt x="11607" y="4860"/>
                  <a:pt x="11692" y="4843"/>
                </a:cubicBezTo>
                <a:cubicBezTo>
                  <a:pt x="11905" y="4876"/>
                  <a:pt x="11820" y="4876"/>
                  <a:pt x="12054" y="4876"/>
                </a:cubicBezTo>
                <a:cubicBezTo>
                  <a:pt x="12075" y="5040"/>
                  <a:pt x="12096" y="5269"/>
                  <a:pt x="12139" y="5416"/>
                </a:cubicBezTo>
                <a:cubicBezTo>
                  <a:pt x="12160" y="5465"/>
                  <a:pt x="12330" y="5465"/>
                  <a:pt x="12373" y="5416"/>
                </a:cubicBezTo>
                <a:cubicBezTo>
                  <a:pt x="12415" y="5367"/>
                  <a:pt x="12330" y="4974"/>
                  <a:pt x="12394" y="4892"/>
                </a:cubicBezTo>
                <a:cubicBezTo>
                  <a:pt x="12458" y="4810"/>
                  <a:pt x="12692" y="4925"/>
                  <a:pt x="12755" y="4892"/>
                </a:cubicBezTo>
                <a:cubicBezTo>
                  <a:pt x="12798" y="4860"/>
                  <a:pt x="12840" y="4761"/>
                  <a:pt x="12755" y="4729"/>
                </a:cubicBezTo>
                <a:cubicBezTo>
                  <a:pt x="12670" y="4696"/>
                  <a:pt x="12118" y="4745"/>
                  <a:pt x="12203" y="4696"/>
                </a:cubicBezTo>
                <a:cubicBezTo>
                  <a:pt x="12543" y="4549"/>
                  <a:pt x="12819" y="4434"/>
                  <a:pt x="13266" y="4401"/>
                </a:cubicBezTo>
                <a:cubicBezTo>
                  <a:pt x="13436" y="4385"/>
                  <a:pt x="13585" y="4500"/>
                  <a:pt x="13776" y="4532"/>
                </a:cubicBezTo>
                <a:cubicBezTo>
                  <a:pt x="13967" y="4630"/>
                  <a:pt x="13861" y="4843"/>
                  <a:pt x="13712" y="4925"/>
                </a:cubicBezTo>
                <a:cubicBezTo>
                  <a:pt x="13648" y="5023"/>
                  <a:pt x="13521" y="5121"/>
                  <a:pt x="13414" y="5187"/>
                </a:cubicBezTo>
                <a:cubicBezTo>
                  <a:pt x="13351" y="5285"/>
                  <a:pt x="13287" y="5334"/>
                  <a:pt x="13159" y="5383"/>
                </a:cubicBezTo>
                <a:cubicBezTo>
                  <a:pt x="13117" y="5563"/>
                  <a:pt x="12862" y="5743"/>
                  <a:pt x="12649" y="5809"/>
                </a:cubicBezTo>
                <a:cubicBezTo>
                  <a:pt x="12543" y="5907"/>
                  <a:pt x="12437" y="5940"/>
                  <a:pt x="12309" y="6005"/>
                </a:cubicBezTo>
                <a:cubicBezTo>
                  <a:pt x="12245" y="6120"/>
                  <a:pt x="12139" y="6185"/>
                  <a:pt x="12075" y="6300"/>
                </a:cubicBezTo>
                <a:cubicBezTo>
                  <a:pt x="12118" y="6561"/>
                  <a:pt x="12075" y="6643"/>
                  <a:pt x="12373" y="6741"/>
                </a:cubicBezTo>
                <a:cubicBezTo>
                  <a:pt x="12500" y="6840"/>
                  <a:pt x="12522" y="6970"/>
                  <a:pt x="12330" y="7036"/>
                </a:cubicBezTo>
                <a:cubicBezTo>
                  <a:pt x="12011" y="6987"/>
                  <a:pt x="12033" y="6823"/>
                  <a:pt x="11799" y="6692"/>
                </a:cubicBezTo>
                <a:cubicBezTo>
                  <a:pt x="11714" y="6529"/>
                  <a:pt x="11459" y="6430"/>
                  <a:pt x="11246" y="6398"/>
                </a:cubicBezTo>
                <a:cubicBezTo>
                  <a:pt x="11076" y="6332"/>
                  <a:pt x="11182" y="6365"/>
                  <a:pt x="10906" y="6365"/>
                </a:cubicBezTo>
                <a:cubicBezTo>
                  <a:pt x="10608" y="6512"/>
                  <a:pt x="10544" y="7347"/>
                  <a:pt x="11246" y="7478"/>
                </a:cubicBezTo>
                <a:cubicBezTo>
                  <a:pt x="12394" y="7429"/>
                  <a:pt x="13329" y="7772"/>
                  <a:pt x="13733" y="7985"/>
                </a:cubicBezTo>
                <a:cubicBezTo>
                  <a:pt x="13840" y="8410"/>
                  <a:pt x="13329" y="8901"/>
                  <a:pt x="12500" y="9343"/>
                </a:cubicBezTo>
                <a:cubicBezTo>
                  <a:pt x="11629" y="9736"/>
                  <a:pt x="11480" y="10194"/>
                  <a:pt x="11246" y="10980"/>
                </a:cubicBezTo>
                <a:cubicBezTo>
                  <a:pt x="10991" y="11372"/>
                  <a:pt x="10481" y="10930"/>
                  <a:pt x="10289" y="10096"/>
                </a:cubicBezTo>
                <a:cubicBezTo>
                  <a:pt x="10140" y="9196"/>
                  <a:pt x="9907" y="8165"/>
                  <a:pt x="10459" y="7576"/>
                </a:cubicBezTo>
                <a:cubicBezTo>
                  <a:pt x="9375" y="6790"/>
                  <a:pt x="9269" y="6070"/>
                  <a:pt x="9056" y="6218"/>
                </a:cubicBezTo>
                <a:cubicBezTo>
                  <a:pt x="9205" y="6987"/>
                  <a:pt x="8929" y="6660"/>
                  <a:pt x="8737" y="6021"/>
                </a:cubicBezTo>
                <a:cubicBezTo>
                  <a:pt x="8822" y="5023"/>
                  <a:pt x="8610" y="4385"/>
                  <a:pt x="8440" y="3550"/>
                </a:cubicBezTo>
                <a:lnTo>
                  <a:pt x="7844" y="2290"/>
                </a:lnTo>
                <a:lnTo>
                  <a:pt x="6654" y="1849"/>
                </a:lnTo>
              </a:path>
            </a:pathLst>
          </a:custGeom>
          <a:solidFill>
            <a:srgbClr val="D8EBB3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404813"/>
            <a:ext cx="8229600" cy="1371600"/>
          </a:xfrm>
        </p:spPr>
        <p:txBody>
          <a:bodyPr/>
          <a:lstStyle/>
          <a:p>
            <a:r>
              <a:rPr lang="ru-RU" sz="4000"/>
              <a:t>Классификация с учетом фактора времени </a:t>
            </a:r>
            <a:r>
              <a:rPr lang="ru-RU"/>
              <a:t> 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0" y="1844675"/>
            <a:ext cx="4578350" cy="411480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ru-RU" b="1" i="1"/>
              <a:t>Статическая модель</a:t>
            </a:r>
            <a:r>
              <a:rPr lang="ru-RU" sz="3200" i="1"/>
              <a:t> </a:t>
            </a:r>
            <a:r>
              <a:rPr lang="ru-RU" sz="2000" i="1"/>
              <a:t>- </a:t>
            </a:r>
            <a:r>
              <a:rPr lang="ru-RU" sz="2000"/>
              <a:t>это одномоментный срез информации по объекту (карта  местности, результат одного обследования в  поликлинике,  фотография)</a:t>
            </a:r>
          </a:p>
          <a:p>
            <a:pPr>
              <a:buFont typeface="Wingdings" pitchFamily="2" charset="2"/>
              <a:buNone/>
            </a:pPr>
            <a:endParaRPr lang="ru-RU" sz="2000"/>
          </a:p>
          <a:p>
            <a:endParaRPr lang="ru-RU" sz="3600"/>
          </a:p>
          <a:p>
            <a:endParaRPr lang="ru-RU" sz="3600"/>
          </a:p>
        </p:txBody>
      </p:sp>
      <p:sp>
        <p:nvSpPr>
          <p:cNvPr id="6155" name="Rectangle 11"/>
          <p:cNvSpPr>
            <a:spLocks noGrp="1" noChangeArrowheads="1"/>
          </p:cNvSpPr>
          <p:nvPr>
            <p:ph type="body" sz="half" idx="2"/>
          </p:nvPr>
        </p:nvSpPr>
        <p:spPr>
          <a:xfrm>
            <a:off x="4643438" y="1916113"/>
            <a:ext cx="4500562" cy="4114800"/>
          </a:xfrm>
        </p:spPr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ru-RU" b="1" i="1"/>
              <a:t>Динамическая модель</a:t>
            </a:r>
            <a:r>
              <a:rPr lang="ru-RU" sz="2400" i="1"/>
              <a:t> - </a:t>
            </a:r>
            <a:r>
              <a:rPr lang="ru-RU" sz="2000"/>
              <a:t>позволяет увидеть изменения объекта во времени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ru-RU" sz="2000"/>
              <a:t> (Карточка в поликлинике, фотоальбом, график изменения средней </a:t>
            </a:r>
            <a:r>
              <a:rPr lang="en-US" sz="2000"/>
              <a:t>t</a:t>
            </a:r>
            <a:r>
              <a:rPr lang="ru-RU" sz="2000"/>
              <a:t> воздуха в течение недели.</a:t>
            </a:r>
            <a:r>
              <a:rPr lang="ru-RU" sz="1800"/>
              <a:t> </a:t>
            </a:r>
          </a:p>
        </p:txBody>
      </p:sp>
      <p:graphicFrame>
        <p:nvGraphicFramePr>
          <p:cNvPr id="6151" name="Object 7"/>
          <p:cNvGraphicFramePr>
            <a:graphicFrameLocks noChangeAspect="1"/>
          </p:cNvGraphicFramePr>
          <p:nvPr>
            <p:ph sz="half" idx="4294967295"/>
          </p:nvPr>
        </p:nvGraphicFramePr>
        <p:xfrm>
          <a:off x="5105400" y="4581525"/>
          <a:ext cx="4038600" cy="1978025"/>
        </p:xfrm>
        <a:graphic>
          <a:graphicData uri="http://schemas.openxmlformats.org/presentationml/2006/ole">
            <p:oleObj spid="_x0000_s6151" name="Диаграмма" r:id="rId3" imgW="4667278" imgH="2286090" progId="Excel.Chart.8">
              <p:embed/>
            </p:oleObj>
          </a:graphicData>
        </a:graphic>
      </p:graphicFrame>
      <p:pic>
        <p:nvPicPr>
          <p:cNvPr id="6157" name="Picture 13" descr="Медведь 1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2051050" y="4941888"/>
            <a:ext cx="2232025" cy="1674812"/>
          </a:xfrm>
          <a:prstGeom prst="rect">
            <a:avLst/>
          </a:prstGeom>
          <a:noFill/>
        </p:spPr>
      </p:pic>
      <p:sp>
        <p:nvSpPr>
          <p:cNvPr id="6158" name="AutoShape 14">
            <a:hlinkClick r:id="rId5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705850" y="6540500"/>
            <a:ext cx="395288" cy="260350"/>
          </a:xfrm>
          <a:prstGeom prst="actionButtonHome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/>
              <a:t>Классификация по области использования </a:t>
            </a:r>
          </a:p>
        </p:txBody>
      </p:sp>
      <p:graphicFrame>
        <p:nvGraphicFramePr>
          <p:cNvPr id="5138" name="Diagram 18"/>
          <p:cNvGraphicFramePr>
            <a:graphicFrameLocks/>
          </p:cNvGraphicFramePr>
          <p:nvPr>
            <p:ph idx="1"/>
          </p:nvPr>
        </p:nvGraphicFramePr>
        <p:xfrm>
          <a:off x="-1044575" y="1981200"/>
          <a:ext cx="11377613" cy="4114800"/>
        </p:xfrm>
        <a:graphic>
          <a:graphicData uri="http://schemas.openxmlformats.org/drawingml/2006/compatibility">
            <com:legacyDrawing xmlns:com="http://schemas.openxmlformats.org/drawingml/2006/compatibility" spid="_x0000_s5138"/>
          </a:graphicData>
        </a:graphic>
      </p:graphicFrame>
      <p:sp>
        <p:nvSpPr>
          <p:cNvPr id="5152" name="AutoShape 32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599488" y="6165850"/>
            <a:ext cx="544512" cy="287338"/>
          </a:xfrm>
          <a:prstGeom prst="actionButtonHome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5155" name="AutoShape 35">
            <a:hlinkClick r:id="rId4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04250" y="6597650"/>
            <a:ext cx="539750" cy="260350"/>
          </a:xfrm>
          <a:prstGeom prst="actionButtonForwardNex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 i="1" u="sng"/>
              <a:t>Классификация по области использования</a:t>
            </a:r>
            <a:r>
              <a:rPr lang="ru-RU" sz="3200" i="1"/>
              <a:t/>
            </a:r>
            <a:br>
              <a:rPr lang="ru-RU" sz="3200" i="1"/>
            </a:br>
            <a:r>
              <a:rPr lang="ru-RU" sz="4000" b="1">
                <a:solidFill>
                  <a:srgbClr val="800000"/>
                </a:solidFill>
                <a:latin typeface="Comic Sans MS" pitchFamily="66" charset="0"/>
              </a:rPr>
              <a:t>ИГРОВЫЕ</a:t>
            </a:r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981200"/>
            <a:ext cx="3538538" cy="4114800"/>
          </a:xfrm>
        </p:spPr>
        <p:txBody>
          <a:bodyPr/>
          <a:lstStyle/>
          <a:p>
            <a:r>
              <a:rPr lang="ru-RU"/>
              <a:t>Военные</a:t>
            </a:r>
          </a:p>
          <a:p>
            <a:pPr>
              <a:buFont typeface="Wingdings" pitchFamily="2" charset="2"/>
              <a:buNone/>
            </a:pPr>
            <a:endParaRPr lang="ru-RU"/>
          </a:p>
          <a:p>
            <a:r>
              <a:rPr lang="ru-RU"/>
              <a:t>Экономические</a:t>
            </a:r>
          </a:p>
          <a:p>
            <a:pPr>
              <a:buFont typeface="Wingdings" pitchFamily="2" charset="2"/>
              <a:buNone/>
            </a:pPr>
            <a:r>
              <a:rPr lang="ru-RU"/>
              <a:t> </a:t>
            </a:r>
          </a:p>
          <a:p>
            <a:r>
              <a:rPr lang="ru-RU"/>
              <a:t>Деловые </a:t>
            </a:r>
          </a:p>
          <a:p>
            <a:pPr>
              <a:buFont typeface="Wingdings" pitchFamily="2" charset="2"/>
              <a:buNone/>
            </a:pPr>
            <a:endParaRPr lang="ru-RU"/>
          </a:p>
          <a:p>
            <a:r>
              <a:rPr lang="ru-RU"/>
              <a:t>Спортивные </a:t>
            </a:r>
          </a:p>
        </p:txBody>
      </p:sp>
      <p:pic>
        <p:nvPicPr>
          <p:cNvPr id="45061" name="Picture 5" descr="slogan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4716463" y="2349500"/>
            <a:ext cx="3192462" cy="1585913"/>
          </a:xfrm>
          <a:prstGeom prst="rect">
            <a:avLst/>
          </a:prstGeom>
          <a:noFill/>
        </p:spPr>
      </p:pic>
      <p:pic>
        <p:nvPicPr>
          <p:cNvPr id="45062" name="Picture 6" descr="548871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3924300" y="3429000"/>
            <a:ext cx="1593850" cy="1800225"/>
          </a:xfrm>
          <a:prstGeom prst="rect">
            <a:avLst/>
          </a:prstGeom>
          <a:noFill/>
        </p:spPr>
      </p:pic>
      <p:pic>
        <p:nvPicPr>
          <p:cNvPr id="45063" name="Picture 7" descr="image617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6156325" y="4365625"/>
            <a:ext cx="2022475" cy="1520825"/>
          </a:xfrm>
          <a:prstGeom prst="rect">
            <a:avLst/>
          </a:prstGeom>
          <a:noFill/>
        </p:spPr>
      </p:pic>
      <p:pic>
        <p:nvPicPr>
          <p:cNvPr id="45064" name="Picture 8" descr="vit15"/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3851275" y="5300663"/>
            <a:ext cx="1728788" cy="1296987"/>
          </a:xfrm>
          <a:prstGeom prst="rect">
            <a:avLst/>
          </a:prstGeom>
          <a:noFill/>
        </p:spPr>
      </p:pic>
      <p:pic>
        <p:nvPicPr>
          <p:cNvPr id="45065" name="Picture 9" descr="image_1115"/>
          <p:cNvPicPr>
            <a:picLocks noChangeAspect="1" noChangeArrowheads="1"/>
          </p:cNvPicPr>
          <p:nvPr/>
        </p:nvPicPr>
        <p:blipFill>
          <a:blip r:embed="rId6" cstate="email"/>
          <a:srcRect/>
          <a:stretch>
            <a:fillRect/>
          </a:stretch>
        </p:blipFill>
        <p:spPr bwMode="auto">
          <a:xfrm>
            <a:off x="2700338" y="1700213"/>
            <a:ext cx="1944687" cy="1368425"/>
          </a:xfrm>
          <a:prstGeom prst="rect">
            <a:avLst/>
          </a:prstGeom>
          <a:noFill/>
        </p:spPr>
      </p:pic>
      <p:pic>
        <p:nvPicPr>
          <p:cNvPr id="45060" name="Picture 4" descr="big_102810526"/>
          <p:cNvPicPr>
            <a:picLocks noChangeAspect="1" noChangeArrowheads="1"/>
          </p:cNvPicPr>
          <p:nvPr/>
        </p:nvPicPr>
        <p:blipFill>
          <a:blip r:embed="rId7" cstate="email"/>
          <a:srcRect/>
          <a:stretch>
            <a:fillRect/>
          </a:stretch>
        </p:blipFill>
        <p:spPr bwMode="auto">
          <a:xfrm>
            <a:off x="7380288" y="2420938"/>
            <a:ext cx="1296987" cy="1284287"/>
          </a:xfrm>
          <a:prstGeom prst="rect">
            <a:avLst/>
          </a:prstGeom>
          <a:noFill/>
        </p:spPr>
      </p:pic>
      <p:sp>
        <p:nvSpPr>
          <p:cNvPr id="45067" name="AutoShape 11">
            <a:hlinkClick r:id="rId8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75688" y="6381750"/>
            <a:ext cx="468312" cy="476250"/>
          </a:xfrm>
          <a:prstGeom prst="actionButtonBlank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0"/>
            <a:ext cx="8229600" cy="1143000"/>
          </a:xfrm>
        </p:spPr>
        <p:txBody>
          <a:bodyPr/>
          <a:lstStyle/>
          <a:p>
            <a:r>
              <a:rPr lang="ru-RU" sz="2800" i="1" u="sng"/>
              <a:t>Классификация по области использования</a:t>
            </a:r>
            <a:r>
              <a:rPr lang="ru-RU" sz="2800" i="1"/>
              <a:t/>
            </a:r>
            <a:br>
              <a:rPr lang="ru-RU" sz="2800" i="1"/>
            </a:br>
            <a:r>
              <a:rPr lang="ru-RU" sz="4000" b="1">
                <a:solidFill>
                  <a:srgbClr val="800000"/>
                </a:solidFill>
                <a:latin typeface="Comic Sans MS" pitchFamily="66" charset="0"/>
              </a:rPr>
              <a:t>УЧЕБНЫЕ</a:t>
            </a:r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1341438"/>
            <a:ext cx="8424862" cy="4967287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ru-RU" sz="2800" b="1">
                <a:latin typeface="Times New Roman" pitchFamily="18" charset="0"/>
              </a:rPr>
              <a:t>Наглядные пособия</a:t>
            </a:r>
          </a:p>
          <a:p>
            <a:pPr>
              <a:lnSpc>
                <a:spcPct val="90000"/>
              </a:lnSpc>
            </a:pPr>
            <a:endParaRPr lang="ru-RU" sz="2800" b="1">
              <a:latin typeface="Times New Roman" pitchFamily="18" charset="0"/>
            </a:endParaRP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ru-RU" sz="2800" b="1">
              <a:latin typeface="Times New Roman" pitchFamily="18" charset="0"/>
            </a:endParaRPr>
          </a:p>
          <a:p>
            <a:pPr algn="r">
              <a:lnSpc>
                <a:spcPct val="90000"/>
              </a:lnSpc>
            </a:pPr>
            <a:endParaRPr lang="ru-RU" sz="2800" b="1">
              <a:latin typeface="Times New Roman" pitchFamily="18" charset="0"/>
            </a:endParaRPr>
          </a:p>
          <a:p>
            <a:pPr algn="r">
              <a:lnSpc>
                <a:spcPct val="90000"/>
              </a:lnSpc>
            </a:pPr>
            <a:endParaRPr lang="ru-RU" sz="2800" b="1">
              <a:latin typeface="Times New Roman" pitchFamily="18" charset="0"/>
            </a:endParaRPr>
          </a:p>
          <a:p>
            <a:pPr algn="r">
              <a:lnSpc>
                <a:spcPct val="90000"/>
              </a:lnSpc>
            </a:pPr>
            <a:r>
              <a:rPr lang="ru-RU" sz="2800" b="1">
                <a:latin typeface="Times New Roman" pitchFamily="18" charset="0"/>
              </a:rPr>
              <a:t>Тренажеры  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ru-RU" sz="2800" b="1">
              <a:latin typeface="Times New Roman" pitchFamily="18" charset="0"/>
            </a:endParaRP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ru-RU" sz="2800" b="1">
              <a:latin typeface="Times New Roman" pitchFamily="18" charset="0"/>
            </a:endParaRPr>
          </a:p>
          <a:p>
            <a:pPr>
              <a:lnSpc>
                <a:spcPct val="90000"/>
              </a:lnSpc>
            </a:pPr>
            <a:r>
              <a:rPr lang="ru-RU" sz="2800" b="1">
                <a:latin typeface="Times New Roman" pitchFamily="18" charset="0"/>
              </a:rPr>
              <a:t>Обучающие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ru-RU" sz="2800" b="1">
                <a:latin typeface="Times New Roman" pitchFamily="18" charset="0"/>
              </a:rPr>
              <a:t>     программы</a:t>
            </a:r>
            <a:r>
              <a:rPr lang="ru-RU" sz="2800"/>
              <a:t> </a:t>
            </a:r>
          </a:p>
          <a:p>
            <a:pPr>
              <a:lnSpc>
                <a:spcPct val="90000"/>
              </a:lnSpc>
            </a:pPr>
            <a:endParaRPr lang="ru-RU" sz="2800"/>
          </a:p>
        </p:txBody>
      </p:sp>
      <p:pic>
        <p:nvPicPr>
          <p:cNvPr id="47108" name="Picture 4" descr="3-42-1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2771775" y="2133600"/>
            <a:ext cx="2305050" cy="1655763"/>
          </a:xfrm>
          <a:prstGeom prst="rect">
            <a:avLst/>
          </a:prstGeom>
          <a:noFill/>
        </p:spPr>
      </p:pic>
      <p:pic>
        <p:nvPicPr>
          <p:cNvPr id="47109" name="Picture 5" descr="screen-firsthelp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6227763" y="4797425"/>
            <a:ext cx="2447925" cy="1824038"/>
          </a:xfrm>
          <a:prstGeom prst="rect">
            <a:avLst/>
          </a:prstGeom>
          <a:noFill/>
        </p:spPr>
      </p:pic>
      <p:pic>
        <p:nvPicPr>
          <p:cNvPr id="47110" name="Picture 6" descr="2477162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3419475" y="4868863"/>
            <a:ext cx="2306638" cy="1809750"/>
          </a:xfrm>
          <a:prstGeom prst="rect">
            <a:avLst/>
          </a:prstGeom>
          <a:noFill/>
        </p:spPr>
      </p:pic>
      <p:pic>
        <p:nvPicPr>
          <p:cNvPr id="47112" name="Picture 8" descr="Безымянный1"/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5651500" y="1412875"/>
            <a:ext cx="3198813" cy="2314575"/>
          </a:xfrm>
          <a:prstGeom prst="rect">
            <a:avLst/>
          </a:prstGeom>
          <a:noFill/>
        </p:spPr>
      </p:pic>
      <p:pic>
        <p:nvPicPr>
          <p:cNvPr id="47114" name="Picture 10"/>
          <p:cNvPicPr>
            <a:picLocks noChangeAspect="1" noChangeArrowheads="1"/>
          </p:cNvPicPr>
          <p:nvPr/>
        </p:nvPicPr>
        <p:blipFill>
          <a:blip r:embed="rId6" cstate="email"/>
          <a:srcRect/>
          <a:stretch>
            <a:fillRect/>
          </a:stretch>
        </p:blipFill>
        <p:spPr bwMode="auto">
          <a:xfrm>
            <a:off x="611188" y="2708275"/>
            <a:ext cx="1873250" cy="1873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7115" name="AutoShape 11">
            <a:hlinkClick r:id="rId7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75688" y="6381750"/>
            <a:ext cx="468312" cy="476250"/>
          </a:xfrm>
          <a:prstGeom prst="actionButtonBlank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 i="1" u="sng"/>
              <a:t>Классификация по области использования</a:t>
            </a:r>
            <a:r>
              <a:rPr lang="ru-RU" sz="3200" i="1"/>
              <a:t/>
            </a:r>
            <a:br>
              <a:rPr lang="ru-RU" sz="3200" i="1"/>
            </a:br>
            <a:r>
              <a:rPr lang="ru-RU" b="1">
                <a:solidFill>
                  <a:srgbClr val="800000"/>
                </a:solidFill>
                <a:latin typeface="Comic Sans MS" pitchFamily="66" charset="0"/>
              </a:rPr>
              <a:t>ОПЫТНЫЕ</a:t>
            </a:r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981200"/>
            <a:ext cx="8686800" cy="4114800"/>
          </a:xfrm>
        </p:spPr>
        <p:txBody>
          <a:bodyPr/>
          <a:lstStyle/>
          <a:p>
            <a:r>
              <a:rPr lang="ru-RU" sz="2700"/>
              <a:t>уменьшенные или увеличенные копии проектируемого  объекта. Данные  модели  используются для  исследования объекта  и  прогнозирования его будущих  характеристик.</a:t>
            </a:r>
          </a:p>
          <a:p>
            <a:pPr>
              <a:buFont typeface="Wingdings" pitchFamily="2" charset="2"/>
              <a:buNone/>
            </a:pPr>
            <a:r>
              <a:rPr lang="ru-RU"/>
              <a:t>Модель корабля 	 </a:t>
            </a:r>
            <a:r>
              <a:rPr lang="ru-RU">
                <a:effectLst/>
              </a:rPr>
              <a:t>Аэродинамическая </a:t>
            </a:r>
          </a:p>
          <a:p>
            <a:pPr>
              <a:buFont typeface="Wingdings" pitchFamily="2" charset="2"/>
              <a:buNone/>
            </a:pPr>
            <a:r>
              <a:rPr lang="ru-RU">
                <a:effectLst/>
              </a:rPr>
              <a:t>								труба</a:t>
            </a:r>
          </a:p>
        </p:txBody>
      </p:sp>
      <p:pic>
        <p:nvPicPr>
          <p:cNvPr id="48132" name="Picture 4" descr="endeavour_big_1040010_10400109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116013" y="4292600"/>
            <a:ext cx="2160587" cy="2074863"/>
          </a:xfrm>
          <a:prstGeom prst="rect">
            <a:avLst/>
          </a:prstGeom>
          <a:noFill/>
        </p:spPr>
      </p:pic>
      <p:sp>
        <p:nvSpPr>
          <p:cNvPr id="48134" name="AutoShape 6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75688" y="6381750"/>
            <a:ext cx="468312" cy="476250"/>
          </a:xfrm>
          <a:prstGeom prst="actionButtonBlank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pic>
        <p:nvPicPr>
          <p:cNvPr id="48135" name="Picture 7" descr="53831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3924300" y="4365625"/>
            <a:ext cx="2952750" cy="1973263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кстура">
  <a:themeElements>
    <a:clrScheme name="Текстура 9">
      <a:dk1>
        <a:srgbClr val="003366"/>
      </a:dk1>
      <a:lt1>
        <a:srgbClr val="FFFFFF"/>
      </a:lt1>
      <a:dk2>
        <a:srgbClr val="2B5481"/>
      </a:dk2>
      <a:lt2>
        <a:srgbClr val="E5FFFF"/>
      </a:lt2>
      <a:accent1>
        <a:srgbClr val="009999"/>
      </a:accent1>
      <a:accent2>
        <a:srgbClr val="336699"/>
      </a:accent2>
      <a:accent3>
        <a:srgbClr val="ACB3C1"/>
      </a:accent3>
      <a:accent4>
        <a:srgbClr val="DADADA"/>
      </a:accent4>
      <a:accent5>
        <a:srgbClr val="AACACA"/>
      </a:accent5>
      <a:accent6>
        <a:srgbClr val="2D5C8A"/>
      </a:accent6>
      <a:hlink>
        <a:srgbClr val="000066"/>
      </a:hlink>
      <a:folHlink>
        <a:srgbClr val="FFCC00"/>
      </a:folHlink>
    </a:clrScheme>
    <a:fontScheme name="Текстура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Текстура 1">
        <a:dk1>
          <a:srgbClr val="660000"/>
        </a:dk1>
        <a:lt1>
          <a:srgbClr val="FFFFFF"/>
        </a:lt1>
        <a:dk2>
          <a:srgbClr val="800000"/>
        </a:dk2>
        <a:lt2>
          <a:srgbClr val="FFFFCC"/>
        </a:lt2>
        <a:accent1>
          <a:srgbClr val="BE7960"/>
        </a:accent1>
        <a:accent2>
          <a:srgbClr val="CC6600"/>
        </a:accent2>
        <a:accent3>
          <a:srgbClr val="C0AAAA"/>
        </a:accent3>
        <a:accent4>
          <a:srgbClr val="DADADA"/>
        </a:accent4>
        <a:accent5>
          <a:srgbClr val="DBBEB6"/>
        </a:accent5>
        <a:accent6>
          <a:srgbClr val="B95C00"/>
        </a:accent6>
        <a:hlink>
          <a:srgbClr val="FFCC66"/>
        </a:hlink>
        <a:folHlink>
          <a:srgbClr val="CC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кстура 2">
        <a:dk1>
          <a:srgbClr val="003300"/>
        </a:dk1>
        <a:lt1>
          <a:srgbClr val="FFFFFF"/>
        </a:lt1>
        <a:dk2>
          <a:srgbClr val="4D6A2A"/>
        </a:dk2>
        <a:lt2>
          <a:srgbClr val="CCFF99"/>
        </a:lt2>
        <a:accent1>
          <a:srgbClr val="33CC33"/>
        </a:accent1>
        <a:accent2>
          <a:srgbClr val="46562A"/>
        </a:accent2>
        <a:accent3>
          <a:srgbClr val="B2B9AC"/>
        </a:accent3>
        <a:accent4>
          <a:srgbClr val="DADADA"/>
        </a:accent4>
        <a:accent5>
          <a:srgbClr val="ADE2AD"/>
        </a:accent5>
        <a:accent6>
          <a:srgbClr val="3F4D25"/>
        </a:accent6>
        <a:hlink>
          <a:srgbClr val="0099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кстура 3">
        <a:dk1>
          <a:srgbClr val="4E4E74"/>
        </a:dk1>
        <a:lt1>
          <a:srgbClr val="FFFFFF"/>
        </a:lt1>
        <a:dk2>
          <a:srgbClr val="666699"/>
        </a:dk2>
        <a:lt2>
          <a:srgbClr val="FFFFCC"/>
        </a:lt2>
        <a:accent1>
          <a:srgbClr val="5E5884"/>
        </a:accent1>
        <a:accent2>
          <a:srgbClr val="8AB29D"/>
        </a:accent2>
        <a:accent3>
          <a:srgbClr val="B8B8CA"/>
        </a:accent3>
        <a:accent4>
          <a:srgbClr val="DADADA"/>
        </a:accent4>
        <a:accent5>
          <a:srgbClr val="B6B4C2"/>
        </a:accent5>
        <a:accent6>
          <a:srgbClr val="7DA18E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кстура 4">
        <a:dk1>
          <a:srgbClr val="004E4C"/>
        </a:dk1>
        <a:lt1>
          <a:srgbClr val="FFFFFF"/>
        </a:lt1>
        <a:dk2>
          <a:srgbClr val="006666"/>
        </a:dk2>
        <a:lt2>
          <a:srgbClr val="FFFFCC"/>
        </a:lt2>
        <a:accent1>
          <a:srgbClr val="FFCC00"/>
        </a:accent1>
        <a:accent2>
          <a:srgbClr val="00B0AC"/>
        </a:accent2>
        <a:accent3>
          <a:srgbClr val="AAB8B8"/>
        </a:accent3>
        <a:accent4>
          <a:srgbClr val="DADADA"/>
        </a:accent4>
        <a:accent5>
          <a:srgbClr val="FFE2AA"/>
        </a:accent5>
        <a:accent6>
          <a:srgbClr val="009F9B"/>
        </a:accent6>
        <a:hlink>
          <a:srgbClr val="BA7C3E"/>
        </a:hlink>
        <a:folHlink>
          <a:srgbClr val="724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кстура 5">
        <a:dk1>
          <a:srgbClr val="003366"/>
        </a:dk1>
        <a:lt1>
          <a:srgbClr val="FFFFFF"/>
        </a:lt1>
        <a:dk2>
          <a:srgbClr val="2B5481"/>
        </a:dk2>
        <a:lt2>
          <a:srgbClr val="E5FFFF"/>
        </a:lt2>
        <a:accent1>
          <a:srgbClr val="009999"/>
        </a:accent1>
        <a:accent2>
          <a:srgbClr val="336699"/>
        </a:accent2>
        <a:accent3>
          <a:srgbClr val="ACB3C1"/>
        </a:accent3>
        <a:accent4>
          <a:srgbClr val="DADADA"/>
        </a:accent4>
        <a:accent5>
          <a:srgbClr val="AACACA"/>
        </a:accent5>
        <a:accent6>
          <a:srgbClr val="2D5C8A"/>
        </a:accent6>
        <a:hlink>
          <a:srgbClr val="00CCFF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кстура 6">
        <a:dk1>
          <a:srgbClr val="080808"/>
        </a:dk1>
        <a:lt1>
          <a:srgbClr val="FFFFFF"/>
        </a:lt1>
        <a:dk2>
          <a:srgbClr val="4D4D4D"/>
        </a:dk2>
        <a:lt2>
          <a:srgbClr val="FFFFFF"/>
        </a:lt2>
        <a:accent1>
          <a:srgbClr val="666699"/>
        </a:accent1>
        <a:accent2>
          <a:srgbClr val="3366CC"/>
        </a:accent2>
        <a:accent3>
          <a:srgbClr val="B2B2B2"/>
        </a:accent3>
        <a:accent4>
          <a:srgbClr val="DADADA"/>
        </a:accent4>
        <a:accent5>
          <a:srgbClr val="B8B8CA"/>
        </a:accent5>
        <a:accent6>
          <a:srgbClr val="2D5CB9"/>
        </a:accent6>
        <a:hlink>
          <a:srgbClr val="00C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кстура 7">
        <a:dk1>
          <a:srgbClr val="000000"/>
        </a:dk1>
        <a:lt1>
          <a:srgbClr val="DBDAC2"/>
        </a:lt1>
        <a:dk2>
          <a:srgbClr val="827F4C"/>
        </a:dk2>
        <a:lt2>
          <a:srgbClr val="C0BC94"/>
        </a:lt2>
        <a:accent1>
          <a:srgbClr val="AAA578"/>
        </a:accent1>
        <a:accent2>
          <a:srgbClr val="A2A4AC"/>
        </a:accent2>
        <a:accent3>
          <a:srgbClr val="EAEADD"/>
        </a:accent3>
        <a:accent4>
          <a:srgbClr val="000000"/>
        </a:accent4>
        <a:accent5>
          <a:srgbClr val="D2CFBE"/>
        </a:accent5>
        <a:accent6>
          <a:srgbClr val="92949B"/>
        </a:accent6>
        <a:hlink>
          <a:srgbClr val="5B8800"/>
        </a:hlink>
        <a:folHlink>
          <a:srgbClr val="68653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кстура 8">
        <a:dk1>
          <a:srgbClr val="000000"/>
        </a:dk1>
        <a:lt1>
          <a:srgbClr val="DCE8F4"/>
        </a:lt1>
        <a:dk2>
          <a:srgbClr val="7B9CB5"/>
        </a:dk2>
        <a:lt2>
          <a:srgbClr val="969696"/>
        </a:lt2>
        <a:accent1>
          <a:srgbClr val="FFFFFF"/>
        </a:accent1>
        <a:accent2>
          <a:srgbClr val="00BAB6"/>
        </a:accent2>
        <a:accent3>
          <a:srgbClr val="EBF2F8"/>
        </a:accent3>
        <a:accent4>
          <a:srgbClr val="000000"/>
        </a:accent4>
        <a:accent5>
          <a:srgbClr val="FFFFFF"/>
        </a:accent5>
        <a:accent6>
          <a:srgbClr val="00A8A5"/>
        </a:accent6>
        <a:hlink>
          <a:srgbClr val="8A8AD8"/>
        </a:hlink>
        <a:folHlink>
          <a:srgbClr val="24249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кстура 9">
        <a:dk1>
          <a:srgbClr val="003366"/>
        </a:dk1>
        <a:lt1>
          <a:srgbClr val="FFFFFF"/>
        </a:lt1>
        <a:dk2>
          <a:srgbClr val="2B5481"/>
        </a:dk2>
        <a:lt2>
          <a:srgbClr val="E5FFFF"/>
        </a:lt2>
        <a:accent1>
          <a:srgbClr val="009999"/>
        </a:accent1>
        <a:accent2>
          <a:srgbClr val="336699"/>
        </a:accent2>
        <a:accent3>
          <a:srgbClr val="ACB3C1"/>
        </a:accent3>
        <a:accent4>
          <a:srgbClr val="DADADA"/>
        </a:accent4>
        <a:accent5>
          <a:srgbClr val="AACACA"/>
        </a:accent5>
        <a:accent6>
          <a:srgbClr val="2D5C8A"/>
        </a:accent6>
        <a:hlink>
          <a:srgbClr val="000066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Radial</Template>
  <TotalTime>416</TotalTime>
  <Words>550</Words>
  <Application>Microsoft Office PowerPoint</Application>
  <PresentationFormat>Экран (4:3)</PresentationFormat>
  <Paragraphs>128</Paragraphs>
  <Slides>21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3</vt:i4>
      </vt:variant>
      <vt:variant>
        <vt:lpstr>Заголовки слайдов</vt:lpstr>
      </vt:variant>
      <vt:variant>
        <vt:i4>21</vt:i4>
      </vt:variant>
    </vt:vector>
  </HeadingPairs>
  <TitlesOfParts>
    <vt:vector size="30" baseType="lpstr">
      <vt:lpstr>Arial</vt:lpstr>
      <vt:lpstr>Tahoma</vt:lpstr>
      <vt:lpstr>Wingdings</vt:lpstr>
      <vt:lpstr>Comic Sans MS</vt:lpstr>
      <vt:lpstr>Times New Roman</vt:lpstr>
      <vt:lpstr>Текстура</vt:lpstr>
      <vt:lpstr>Диаграмма Microsoft Office Excel</vt:lpstr>
      <vt:lpstr>Диаграмма Microsoft Graph</vt:lpstr>
      <vt:lpstr>Microsoft Equation 3.0</vt:lpstr>
      <vt:lpstr>МОДЕЛИРОВАНИЕ</vt:lpstr>
      <vt:lpstr>Слайд 2</vt:lpstr>
      <vt:lpstr>Слайд 3</vt:lpstr>
      <vt:lpstr>Классификация моделей</vt:lpstr>
      <vt:lpstr>Классификация с учетом фактора времени  </vt:lpstr>
      <vt:lpstr>Классификация по области использования </vt:lpstr>
      <vt:lpstr>Классификация по области использования ИГРОВЫЕ</vt:lpstr>
      <vt:lpstr>Классификация по области использования УЧЕБНЫЕ</vt:lpstr>
      <vt:lpstr>Классификация по области использования ОПЫТНЫЕ</vt:lpstr>
      <vt:lpstr>Классификация по области использования Научно - технические</vt:lpstr>
      <vt:lpstr>Классификация по области использования ИМИТАЦИОННЫЕ</vt:lpstr>
      <vt:lpstr>Классификация по области знаний </vt:lpstr>
      <vt:lpstr>По способу представления  </vt:lpstr>
      <vt:lpstr>Слайд 14</vt:lpstr>
      <vt:lpstr>Виды  информационных моделей</vt:lpstr>
      <vt:lpstr>Виды информационных моделей ВЕРБАЛЬНЫЕ</vt:lpstr>
      <vt:lpstr>Виды информационных моделей ГРАФИЧЕСКИЕ</vt:lpstr>
      <vt:lpstr>Виды информационных моделей МАТЕМАТИЧЕСКИЕ</vt:lpstr>
      <vt:lpstr>Виды информационных моделей ТАБЛИЧНЫЕ </vt:lpstr>
      <vt:lpstr>Виды информационных моделей СПЕЦИАЛЬНЫЕ</vt:lpstr>
      <vt:lpstr>По способу реализации</vt:lpstr>
    </vt:vector>
  </TitlesOfParts>
  <Company>кв. 108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МОДЕЛИРОВАНИЕ</dc:title>
  <dc:creator>Петраков</dc:creator>
  <cp:lastModifiedBy>revaz</cp:lastModifiedBy>
  <cp:revision>80</cp:revision>
  <dcterms:created xsi:type="dcterms:W3CDTF">2007-01-14T06:49:59Z</dcterms:created>
  <dcterms:modified xsi:type="dcterms:W3CDTF">2013-02-28T17:11:54Z</dcterms:modified>
</cp:coreProperties>
</file>