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72" r:id="rId4"/>
    <p:sldId id="271" r:id="rId5"/>
    <p:sldId id="264" r:id="rId6"/>
    <p:sldId id="273" r:id="rId7"/>
    <p:sldId id="259" r:id="rId8"/>
    <p:sldId id="258" r:id="rId9"/>
    <p:sldId id="257" r:id="rId10"/>
    <p:sldId id="261" r:id="rId11"/>
    <p:sldId id="262" r:id="rId12"/>
    <p:sldId id="268" r:id="rId13"/>
    <p:sldId id="269" r:id="rId14"/>
    <p:sldId id="303" r:id="rId15"/>
    <p:sldId id="265" r:id="rId16"/>
    <p:sldId id="260" r:id="rId17"/>
    <p:sldId id="289" r:id="rId18"/>
    <p:sldId id="274" r:id="rId19"/>
    <p:sldId id="290" r:id="rId20"/>
    <p:sldId id="275" r:id="rId21"/>
    <p:sldId id="291" r:id="rId22"/>
    <p:sldId id="276" r:id="rId23"/>
    <p:sldId id="292" r:id="rId24"/>
    <p:sldId id="277" r:id="rId25"/>
    <p:sldId id="293" r:id="rId26"/>
    <p:sldId id="278" r:id="rId27"/>
    <p:sldId id="294" r:id="rId28"/>
    <p:sldId id="349" r:id="rId29"/>
    <p:sldId id="279" r:id="rId30"/>
    <p:sldId id="301" r:id="rId31"/>
    <p:sldId id="280" r:id="rId32"/>
    <p:sldId id="302" r:id="rId33"/>
    <p:sldId id="285" r:id="rId34"/>
    <p:sldId id="300" r:id="rId35"/>
    <p:sldId id="282" r:id="rId36"/>
    <p:sldId id="296" r:id="rId37"/>
    <p:sldId id="283" r:id="rId38"/>
    <p:sldId id="298" r:id="rId39"/>
    <p:sldId id="284" r:id="rId40"/>
    <p:sldId id="351" r:id="rId41"/>
    <p:sldId id="281" r:id="rId42"/>
    <p:sldId id="350" r:id="rId43"/>
    <p:sldId id="286" r:id="rId44"/>
    <p:sldId id="299" r:id="rId45"/>
    <p:sldId id="287" r:id="rId46"/>
    <p:sldId id="297" r:id="rId47"/>
    <p:sldId id="288" r:id="rId48"/>
    <p:sldId id="295" r:id="rId49"/>
    <p:sldId id="266" r:id="rId50"/>
    <p:sldId id="305" r:id="rId51"/>
    <p:sldId id="347" r:id="rId52"/>
    <p:sldId id="306" r:id="rId53"/>
    <p:sldId id="345" r:id="rId54"/>
    <p:sldId id="307" r:id="rId55"/>
    <p:sldId id="336" r:id="rId56"/>
    <p:sldId id="334" r:id="rId57"/>
    <p:sldId id="308" r:id="rId58"/>
    <p:sldId id="338" r:id="rId59"/>
    <p:sldId id="309" r:id="rId60"/>
    <p:sldId id="348" r:id="rId61"/>
    <p:sldId id="310" r:id="rId62"/>
    <p:sldId id="330" r:id="rId63"/>
    <p:sldId id="343" r:id="rId64"/>
    <p:sldId id="311" r:id="rId65"/>
    <p:sldId id="325" r:id="rId66"/>
    <p:sldId id="312" r:id="rId67"/>
    <p:sldId id="342" r:id="rId68"/>
    <p:sldId id="313" r:id="rId69"/>
    <p:sldId id="335" r:id="rId70"/>
    <p:sldId id="314" r:id="rId71"/>
    <p:sldId id="337" r:id="rId72"/>
    <p:sldId id="315" r:id="rId73"/>
    <p:sldId id="344" r:id="rId74"/>
    <p:sldId id="346" r:id="rId75"/>
    <p:sldId id="333" r:id="rId76"/>
    <p:sldId id="316" r:id="rId77"/>
    <p:sldId id="328" r:id="rId78"/>
    <p:sldId id="317" r:id="rId79"/>
    <p:sldId id="327" r:id="rId80"/>
    <p:sldId id="318" r:id="rId81"/>
    <p:sldId id="339" r:id="rId82"/>
    <p:sldId id="319" r:id="rId83"/>
    <p:sldId id="332" r:id="rId84"/>
    <p:sldId id="320" r:id="rId85"/>
    <p:sldId id="329" r:id="rId86"/>
    <p:sldId id="321" r:id="rId87"/>
    <p:sldId id="340" r:id="rId88"/>
    <p:sldId id="323" r:id="rId89"/>
    <p:sldId id="341" r:id="rId90"/>
    <p:sldId id="322" r:id="rId91"/>
    <p:sldId id="326" r:id="rId92"/>
    <p:sldId id="324" r:id="rId93"/>
    <p:sldId id="331" r:id="rId94"/>
    <p:sldId id="267" r:id="rId95"/>
    <p:sldId id="304" r:id="rId96"/>
    <p:sldId id="352" r:id="rId97"/>
    <p:sldId id="353" r:id="rId98"/>
  </p:sldIdLst>
  <p:sldSz cx="9144000" cy="6858000" type="screen4x3"/>
  <p:notesSz cx="6858000" cy="9144000"/>
  <p:embeddedFontLst>
    <p:embeddedFont>
      <p:font typeface="Calibri" pitchFamily="34" charset="0"/>
      <p:regular r:id="rId99"/>
      <p:bold r:id="rId100"/>
      <p:italic r:id="rId101"/>
      <p:boldItalic r:id="rId102"/>
    </p:embeddedFont>
    <p:embeddedFont>
      <p:font typeface="Trebuchet MS" pitchFamily="34" charset="0"/>
      <p:regular r:id="rId103"/>
      <p:bold r:id="rId104"/>
      <p:italic r:id="rId105"/>
      <p:boldItalic r:id="rId106"/>
    </p:embeddedFont>
    <p:embeddedFont>
      <p:font typeface="Comic Sans MS" pitchFamily="66" charset="0"/>
      <p:regular r:id="rId107"/>
      <p:bold r:id="rId108"/>
    </p:embeddedFont>
    <p:embeddedFont>
      <p:font typeface="Georgia" pitchFamily="18" charset="0"/>
      <p:regular r:id="rId109"/>
      <p:bold r:id="rId110"/>
      <p:italic r:id="rId111"/>
      <p:boldItalic r:id="rId112"/>
    </p:embeddedFont>
    <p:embeddedFont>
      <p:font typeface="Monotype Corsiva" pitchFamily="66" charset="0"/>
      <p:italic r:id="rId113"/>
    </p:embeddedFont>
    <p:embeddedFont>
      <p:font typeface="Informal Roman" charset="0"/>
      <p:regular r:id="rId114"/>
    </p:embeddedFont>
    <p:embeddedFont>
      <p:font typeface="Arial Unicode MS" charset="-128"/>
      <p:regular r:id="rId11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E44"/>
    <a:srgbClr val="003366"/>
    <a:srgbClr val="17375E"/>
    <a:srgbClr val="9E0000"/>
    <a:srgbClr val="003399"/>
    <a:srgbClr val="0727B1"/>
    <a:srgbClr val="952405"/>
    <a:srgbClr val="103E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94" autoAdjust="0"/>
    <p:restoredTop sz="94662" autoAdjust="0"/>
  </p:normalViewPr>
  <p:slideViewPr>
    <p:cSldViewPr>
      <p:cViewPr>
        <p:scale>
          <a:sx n="80" d="100"/>
          <a:sy n="80" d="100"/>
        </p:scale>
        <p:origin x="6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33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4.fntdata"/><Relationship Id="rId16" Type="http://schemas.openxmlformats.org/officeDocument/2006/relationships/slide" Target="slides/slide15.xml"/><Relationship Id="rId107" Type="http://schemas.openxmlformats.org/officeDocument/2006/relationships/font" Target="fonts/font9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4.fntdata"/><Relationship Id="rId110" Type="http://schemas.openxmlformats.org/officeDocument/2006/relationships/font" Target="fonts/font12.fntdata"/><Relationship Id="rId115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105" Type="http://schemas.openxmlformats.org/officeDocument/2006/relationships/font" Target="fonts/font7.fntdata"/><Relationship Id="rId113" Type="http://schemas.openxmlformats.org/officeDocument/2006/relationships/font" Target="fonts/font15.fntdata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5.fntdata"/><Relationship Id="rId108" Type="http://schemas.openxmlformats.org/officeDocument/2006/relationships/font" Target="fonts/font10.fntdata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8.fntdata"/><Relationship Id="rId114" Type="http://schemas.openxmlformats.org/officeDocument/2006/relationships/font" Target="fonts/font16.fntdata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1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BAE53-B9DA-4183-B7C5-E2B67D9F7C4F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ADA6-39F0-4451-8543-CAA8D730E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0397E-19E4-4388-B0DC-0ABFF586A100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D98F4-2EDE-44C1-9B31-ED1003D6E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63D9-E2A4-445E-B3D7-B6CC44F8AA7B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912A6-C2BB-4278-870F-FCA0F1DF7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965FE-1BC6-41EE-9C04-72A74C454A4D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C875A-E2D1-4D1A-A1B2-05D161E32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2E7DC-23D3-4A5E-9EAC-4DF57EA61CD6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D9A8C-685F-4EA1-A8F8-AA75F3518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79A94-3C6A-479D-B445-3BAFC813A0CE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D599B-A29D-4613-93B9-62E6EEE1D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8E96-E510-454B-B059-FDE87FF4C145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C39A3-E920-4DE9-92C6-B676CE9DB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52693-FA8B-4A20-B309-D5F6630F5137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3F4E0-CB7A-4F09-A6FA-332E9E2D8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58125-71D6-4E7D-8592-6E4564718BFF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FCFA0-AA0A-4566-9D7E-85A5E0E53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EBB1-E15B-41AC-949C-C0208ED43F82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5D9F-A638-49B1-83A3-064A6D803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CC09F-1EA5-445A-A84C-C2A48CD328C9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D5D31-EA9E-414D-B37A-1C70FDAF2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10F156-EB39-4B8E-B940-B0F95524CC0F}" type="datetimeFigureOut">
              <a:rPr lang="ru-RU"/>
              <a:pPr>
                <a:defRPr/>
              </a:pPr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BC86C3-7752-42E1-91A6-4404021D6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9.jpe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2"/>
          <p:cNvSpPr txBox="1">
            <a:spLocks noChangeArrowheads="1"/>
          </p:cNvSpPr>
          <p:nvPr/>
        </p:nvSpPr>
        <p:spPr bwMode="auto">
          <a:xfrm>
            <a:off x="1042988" y="5661025"/>
            <a:ext cx="75469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rebuchet MS" pitchFamily="34" charset="0"/>
                <a:ea typeface="Adobe Hebrew"/>
                <a:cs typeface="Adobe Hebrew"/>
              </a:rPr>
              <a:t>Презентация ко внеклассному мероприятию в 6 классе</a:t>
            </a:r>
          </a:p>
          <a:p>
            <a:r>
              <a:rPr lang="ru-RU" sz="2000">
                <a:latin typeface="Trebuchet MS" pitchFamily="34" charset="0"/>
                <a:ea typeface="Adobe Hebrew"/>
                <a:cs typeface="Adobe Hebrew"/>
              </a:rPr>
              <a:t>Учитель английского языка: </a:t>
            </a:r>
            <a:r>
              <a:rPr lang="ru-RU" sz="2000" b="1">
                <a:solidFill>
                  <a:srgbClr val="9E0000"/>
                </a:solidFill>
                <a:latin typeface="Trebuchet MS" pitchFamily="34" charset="0"/>
                <a:ea typeface="Adobe Hebrew"/>
                <a:cs typeface="Adobe Hebrew"/>
              </a:rPr>
              <a:t>Шихвердиева Алла Сергеевна</a:t>
            </a:r>
          </a:p>
          <a:p>
            <a:r>
              <a:rPr lang="ru-RU" sz="2000">
                <a:latin typeface="Trebuchet MS" pitchFamily="34" charset="0"/>
                <a:ea typeface="Adobe Hebrew"/>
                <a:cs typeface="Adobe Hebrew"/>
              </a:rPr>
              <a:t>Средняя общеобразовательная школа №717 САО г. Москвы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954088"/>
            <a:ext cx="5126037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Englishmen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        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or Scots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latin typeface="Informal Roman" pitchFamily="66" charset="0"/>
              </a:rPr>
              <a:t/>
            </a:r>
            <a:br>
              <a:rPr lang="ru-RU" dirty="0" smtClean="0"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pic>
        <p:nvPicPr>
          <p:cNvPr id="13315" name="Рисунок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484313"/>
            <a:ext cx="1666875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8150" y="1557338"/>
            <a:ext cx="2097088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87675" y="2703513"/>
            <a:ext cx="3097213" cy="1662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Intellectual 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game</a:t>
            </a:r>
            <a:endParaRPr lang="ru-RU" sz="2800" b="1" dirty="0">
              <a:solidFill>
                <a:schemeClr val="tx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“</a:t>
            </a:r>
            <a:r>
              <a:rPr lang="en-US" sz="2800" b="1" dirty="0">
                <a:solidFill>
                  <a:srgbClr val="9E0000"/>
                </a:solidFill>
                <a:latin typeface="Georgia" pitchFamily="18" charset="0"/>
              </a:rPr>
              <a:t>Brain-Ring</a:t>
            </a: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”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52726" y="1556792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16" name="Круговая стрелка 15"/>
          <p:cNvSpPr/>
          <p:nvPr/>
        </p:nvSpPr>
        <p:spPr>
          <a:xfrm rot="20189301" flipH="1">
            <a:off x="5549900" y="1136650"/>
            <a:ext cx="1033463" cy="598488"/>
          </a:xfrm>
          <a:prstGeom prst="circularArrow">
            <a:avLst>
              <a:gd name="adj1" fmla="val 13178"/>
              <a:gd name="adj2" fmla="val 1142319"/>
              <a:gd name="adj3" fmla="val 14679686"/>
              <a:gd name="adj4" fmla="val 9874244"/>
              <a:gd name="adj5" fmla="val 14649"/>
            </a:avLst>
          </a:prstGeom>
          <a:solidFill>
            <a:srgbClr val="17375E"/>
          </a:solidFill>
          <a:ln>
            <a:solidFill>
              <a:srgbClr val="1C2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Круговая стрелка 22"/>
          <p:cNvSpPr/>
          <p:nvPr/>
        </p:nvSpPr>
        <p:spPr>
          <a:xfrm rot="20493367">
            <a:off x="2374900" y="736600"/>
            <a:ext cx="1271588" cy="674688"/>
          </a:xfrm>
          <a:prstGeom prst="circularArrow">
            <a:avLst>
              <a:gd name="adj1" fmla="val 13178"/>
              <a:gd name="adj2" fmla="val 1142319"/>
              <a:gd name="adj3" fmla="val 14679686"/>
              <a:gd name="adj4" fmla="val 9874244"/>
              <a:gd name="adj5" fmla="val 14649"/>
            </a:avLst>
          </a:prstGeom>
          <a:solidFill>
            <a:srgbClr val="17375E"/>
          </a:solidFill>
          <a:ln>
            <a:solidFill>
              <a:srgbClr val="1C2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ndAc>
      <p:stSnd>
        <p:snd r:embed="rId2" name="5-scotland-sho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7354888" cy="1143000"/>
          </a:xfrm>
        </p:spPr>
        <p:txBody>
          <a:bodyPr/>
          <a:lstStyle/>
          <a:p>
            <a:r>
              <a:rPr lang="en-US" sz="2200" b="1" smtClean="0">
                <a:solidFill>
                  <a:srgbClr val="C00000"/>
                </a:solidFill>
                <a:latin typeface="Trebuchet MS" pitchFamily="34" charset="0"/>
              </a:rPr>
              <a:t>Answers</a:t>
            </a:r>
            <a:r>
              <a:rPr lang="ru-RU" sz="2200" smtClean="0">
                <a:latin typeface="Trebuchet MS" pitchFamily="34" charset="0"/>
              </a:rPr>
              <a:t>: </a:t>
            </a:r>
            <a:r>
              <a:rPr lang="en-US" sz="2200" smtClean="0">
                <a:latin typeface="Trebuchet MS" pitchFamily="34" charset="0"/>
              </a:rPr>
              <a:t>England — London, Scotland — Edinburgh.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22531" name="TextBox 32"/>
          <p:cNvSpPr txBox="1">
            <a:spLocks noChangeArrowheads="1"/>
          </p:cNvSpPr>
          <p:nvPr/>
        </p:nvSpPr>
        <p:spPr bwMode="auto">
          <a:xfrm>
            <a:off x="3430588" y="169863"/>
            <a:ext cx="2173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2532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2700338" y="1484313"/>
            <a:ext cx="7867650" cy="54006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Oxford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Brighton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Cardiff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Glasgow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b="1" dirty="0" smtClean="0">
                <a:solidFill>
                  <a:srgbClr val="C00000"/>
                </a:solidFill>
                <a:latin typeface="Trebuchet MS" pitchFamily="34" charset="0"/>
              </a:rPr>
              <a:t>Edinburgh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Manchester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Birmingham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Cambridge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b="1" dirty="0" smtClean="0">
                <a:solidFill>
                  <a:srgbClr val="C00000"/>
                </a:solidFill>
                <a:latin typeface="Trebuchet MS" pitchFamily="34" charset="0"/>
              </a:rPr>
              <a:t>London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Dublin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Sheffield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Southampton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Portsmouth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Liverpool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Belfast</a:t>
            </a:r>
          </a:p>
          <a:p>
            <a:pPr fontAlgn="auto">
              <a:spcAft>
                <a:spcPts val="0"/>
              </a:spcAft>
              <a:defRPr/>
            </a:pPr>
            <a:endParaRPr lang="ru-RU" sz="2200" dirty="0">
              <a:latin typeface="Trebuchet MS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492375"/>
            <a:ext cx="6953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>
            <a:off x="1908175" y="4221163"/>
            <a:ext cx="746125" cy="369887"/>
          </a:xfrm>
          <a:prstGeom prst="rightArrow">
            <a:avLst/>
          </a:prstGeom>
          <a:solidFill>
            <a:srgbClr val="003366"/>
          </a:solidFill>
          <a:ln>
            <a:solidFill>
              <a:srgbClr val="1C2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1130300"/>
            <a:ext cx="4895850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32"/>
          <p:cNvSpPr txBox="1">
            <a:spLocks noChangeArrowheads="1"/>
          </p:cNvSpPr>
          <p:nvPr/>
        </p:nvSpPr>
        <p:spPr bwMode="auto">
          <a:xfrm>
            <a:off x="2127250" y="169863"/>
            <a:ext cx="47799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The map of Great Britain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8675" y="4329113"/>
            <a:ext cx="37465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528638" y="414338"/>
            <a:ext cx="73564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What plant is the symbol of England/Scotland?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2457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24580" name="TextBox 32"/>
          <p:cNvSpPr txBox="1">
            <a:spLocks noChangeArrowheads="1"/>
          </p:cNvSpPr>
          <p:nvPr/>
        </p:nvSpPr>
        <p:spPr bwMode="auto">
          <a:xfrm>
            <a:off x="3384550" y="169863"/>
            <a:ext cx="22653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3 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4581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  <p:pic>
        <p:nvPicPr>
          <p:cNvPr id="2458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32342">
            <a:off x="3406775" y="4281488"/>
            <a:ext cx="1220788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62307">
            <a:off x="47625" y="2549525"/>
            <a:ext cx="11112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1922463"/>
            <a:ext cx="131286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Рисунок 3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89450" y="2651125"/>
            <a:ext cx="1811338" cy="42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Рисунок 3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03775" y="4953000"/>
            <a:ext cx="11525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Рисунок 3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00788" y="5160963"/>
            <a:ext cx="15224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Рисунок 3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76375" y="1958975"/>
            <a:ext cx="1604963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Рисунок 4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42075" y="1989138"/>
            <a:ext cx="21383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Рисунок 41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24075" y="4329113"/>
            <a:ext cx="1385888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Рисунок 3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670800" y="4716463"/>
            <a:ext cx="1293813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Рисунок 4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29200" y="1700213"/>
            <a:ext cx="1055688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42"/>
          <p:cNvPicPr>
            <a:picLocks noChangeAspect="1"/>
          </p:cNvPicPr>
          <p:nvPr/>
        </p:nvPicPr>
        <p:blipFill>
          <a:blip r:embed="rId2"/>
          <a:srcRect r="2061"/>
          <a:stretch>
            <a:fillRect/>
          </a:stretch>
        </p:blipFill>
        <p:spPr bwMode="auto">
          <a:xfrm>
            <a:off x="3511550" y="2170113"/>
            <a:ext cx="5021263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22238" y="557213"/>
            <a:ext cx="8050212" cy="1143000"/>
          </a:xfrm>
        </p:spPr>
        <p:txBody>
          <a:bodyPr/>
          <a:lstStyle/>
          <a:p>
            <a:r>
              <a:rPr lang="en-US" sz="2200" b="1" smtClean="0">
                <a:solidFill>
                  <a:srgbClr val="C00000"/>
                </a:solidFill>
                <a:latin typeface="Trebuchet MS" pitchFamily="34" charset="0"/>
              </a:rPr>
              <a:t>Answers</a:t>
            </a:r>
            <a:r>
              <a:rPr lang="ru-RU" sz="2200" b="1" smtClean="0">
                <a:solidFill>
                  <a:srgbClr val="C00000"/>
                </a:solidFill>
                <a:latin typeface="Trebuchet MS" pitchFamily="34" charset="0"/>
              </a:rPr>
              <a:t>: </a:t>
            </a:r>
            <a:r>
              <a:rPr lang="en-US" sz="2200" smtClean="0">
                <a:latin typeface="Trebuchet MS" pitchFamily="34" charset="0"/>
              </a:rPr>
              <a:t>England — the red rose, </a:t>
            </a:r>
            <a:br>
              <a:rPr lang="en-US" sz="2200" smtClean="0">
                <a:latin typeface="Trebuchet MS" pitchFamily="34" charset="0"/>
              </a:rPr>
            </a:br>
            <a:r>
              <a:rPr lang="en-US" sz="2200" smtClean="0">
                <a:latin typeface="Trebuchet MS" pitchFamily="34" charset="0"/>
              </a:rPr>
              <a:t>              Scotland — the thistle.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2560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25604" name="TextBox 32"/>
          <p:cNvSpPr txBox="1">
            <a:spLocks noChangeArrowheads="1"/>
          </p:cNvSpPr>
          <p:nvPr/>
        </p:nvSpPr>
        <p:spPr bwMode="auto">
          <a:xfrm>
            <a:off x="3384550" y="169863"/>
            <a:ext cx="22653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3 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5605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  <p:pic>
        <p:nvPicPr>
          <p:cNvPr id="25606" name="Рисунок 2"/>
          <p:cNvPicPr>
            <a:picLocks noChangeAspect="1"/>
          </p:cNvPicPr>
          <p:nvPr/>
        </p:nvPicPr>
        <p:blipFill>
          <a:blip r:embed="rId4"/>
          <a:srcRect r="-1878" b="11066"/>
          <a:stretch>
            <a:fillRect/>
          </a:stretch>
        </p:blipFill>
        <p:spPr bwMode="auto">
          <a:xfrm rot="832342">
            <a:off x="1571625" y="2125663"/>
            <a:ext cx="1757363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Заголовок 1"/>
          <p:cNvSpPr txBox="1">
            <a:spLocks/>
          </p:cNvSpPr>
          <p:nvPr/>
        </p:nvSpPr>
        <p:spPr bwMode="auto">
          <a:xfrm>
            <a:off x="827088" y="5526088"/>
            <a:ext cx="73548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England</a:t>
            </a:r>
            <a:r>
              <a:rPr lang="en-US" sz="2200">
                <a:latin typeface="Trebuchet MS" pitchFamily="34" charset="0"/>
              </a:rPr>
              <a:t>                                  </a:t>
            </a:r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Scotland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557588"/>
            <a:ext cx="1871663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1763" y="4308475"/>
            <a:ext cx="1433512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32"/>
          <p:cNvSpPr txBox="1">
            <a:spLocks noChangeArrowheads="1"/>
          </p:cNvSpPr>
          <p:nvPr/>
        </p:nvSpPr>
        <p:spPr bwMode="auto">
          <a:xfrm>
            <a:off x="2027238" y="169863"/>
            <a:ext cx="49799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Plants as country symbols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130300"/>
            <a:ext cx="1054100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7775" y="1125538"/>
            <a:ext cx="2414588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1268413"/>
            <a:ext cx="1368425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75275" y="1181100"/>
            <a:ext cx="8524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32475" y="3973513"/>
            <a:ext cx="1042988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92950" y="3973513"/>
            <a:ext cx="160813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Заголовок 1"/>
          <p:cNvSpPr txBox="1">
            <a:spLocks/>
          </p:cNvSpPr>
          <p:nvPr/>
        </p:nvSpPr>
        <p:spPr bwMode="auto">
          <a:xfrm>
            <a:off x="250825" y="5599113"/>
            <a:ext cx="1944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Lotus</a:t>
            </a:r>
          </a:p>
          <a:p>
            <a:pPr algn="ctr"/>
            <a:r>
              <a:rPr lang="en-US" sz="2200" b="1">
                <a:latin typeface="Trebuchet MS" pitchFamily="34" charset="0"/>
              </a:rPr>
              <a:t>India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35" name="Заголовок 1"/>
          <p:cNvSpPr txBox="1">
            <a:spLocks/>
          </p:cNvSpPr>
          <p:nvPr/>
        </p:nvSpPr>
        <p:spPr bwMode="auto">
          <a:xfrm>
            <a:off x="755650" y="2565400"/>
            <a:ext cx="1944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Red rose </a:t>
            </a:r>
            <a:r>
              <a:rPr lang="en-US" sz="2200" b="1">
                <a:latin typeface="Trebuchet MS" pitchFamily="34" charset="0"/>
              </a:rPr>
              <a:t> England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36" name="Заголовок 1"/>
          <p:cNvSpPr txBox="1">
            <a:spLocks/>
          </p:cNvSpPr>
          <p:nvPr/>
        </p:nvSpPr>
        <p:spPr bwMode="auto">
          <a:xfrm>
            <a:off x="2987675" y="2565400"/>
            <a:ext cx="1944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Thistle </a:t>
            </a:r>
            <a:r>
              <a:rPr lang="en-US" sz="2200" b="1">
                <a:latin typeface="Trebuchet MS" pitchFamily="34" charset="0"/>
              </a:rPr>
              <a:t> Scotland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37" name="Заголовок 1"/>
          <p:cNvSpPr txBox="1">
            <a:spLocks/>
          </p:cNvSpPr>
          <p:nvPr/>
        </p:nvSpPr>
        <p:spPr bwMode="auto">
          <a:xfrm>
            <a:off x="4859338" y="2565400"/>
            <a:ext cx="194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Daffodil </a:t>
            </a:r>
            <a:r>
              <a:rPr lang="en-US" sz="2200" b="1">
                <a:latin typeface="Trebuchet MS" pitchFamily="34" charset="0"/>
              </a:rPr>
              <a:t> Wales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38" name="Заголовок 1"/>
          <p:cNvSpPr txBox="1">
            <a:spLocks/>
          </p:cNvSpPr>
          <p:nvPr/>
        </p:nvSpPr>
        <p:spPr bwMode="auto">
          <a:xfrm>
            <a:off x="6732588" y="2573338"/>
            <a:ext cx="1943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Shamrock </a:t>
            </a:r>
            <a:r>
              <a:rPr lang="en-US" sz="2200" b="1">
                <a:latin typeface="Trebuchet MS" pitchFamily="34" charset="0"/>
              </a:rPr>
              <a:t> Ireland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39" name="Заголовок 1"/>
          <p:cNvSpPr txBox="1">
            <a:spLocks/>
          </p:cNvSpPr>
          <p:nvPr/>
        </p:nvSpPr>
        <p:spPr bwMode="auto">
          <a:xfrm>
            <a:off x="3779838" y="5589588"/>
            <a:ext cx="194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Peony </a:t>
            </a:r>
            <a:r>
              <a:rPr lang="en-US" sz="2200" b="1">
                <a:latin typeface="Trebuchet MS" pitchFamily="34" charset="0"/>
              </a:rPr>
              <a:t> </a:t>
            </a:r>
          </a:p>
          <a:p>
            <a:pPr algn="ctr"/>
            <a:r>
              <a:rPr lang="en-US" sz="2200" b="1">
                <a:latin typeface="Trebuchet MS" pitchFamily="34" charset="0"/>
              </a:rPr>
              <a:t>China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40" name="Заголовок 1"/>
          <p:cNvSpPr txBox="1">
            <a:spLocks/>
          </p:cNvSpPr>
          <p:nvPr/>
        </p:nvSpPr>
        <p:spPr bwMode="auto">
          <a:xfrm>
            <a:off x="5364163" y="5599113"/>
            <a:ext cx="194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Tulip </a:t>
            </a:r>
            <a:r>
              <a:rPr lang="en-US" sz="2200" b="1">
                <a:latin typeface="Trebuchet MS" pitchFamily="34" charset="0"/>
              </a:rPr>
              <a:t> Holland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6641" name="Заголовок 1"/>
          <p:cNvSpPr txBox="1">
            <a:spLocks/>
          </p:cNvSpPr>
          <p:nvPr/>
        </p:nvSpPr>
        <p:spPr bwMode="auto">
          <a:xfrm>
            <a:off x="7092950" y="5599113"/>
            <a:ext cx="1943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Maple  </a:t>
            </a:r>
            <a:r>
              <a:rPr lang="en-US" sz="2200" b="1">
                <a:latin typeface="Trebuchet MS" pitchFamily="34" charset="0"/>
              </a:rPr>
              <a:t> Canada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26642" name="Picture 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8313" y="4402138"/>
            <a:ext cx="15414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Заголовок 1"/>
          <p:cNvSpPr txBox="1">
            <a:spLocks/>
          </p:cNvSpPr>
          <p:nvPr/>
        </p:nvSpPr>
        <p:spPr bwMode="auto">
          <a:xfrm>
            <a:off x="1979613" y="5589588"/>
            <a:ext cx="194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 b="1">
                <a:solidFill>
                  <a:srgbClr val="C00000"/>
                </a:solidFill>
                <a:latin typeface="Trebuchet MS" pitchFamily="34" charset="0"/>
              </a:rPr>
              <a:t>Cherry tree</a:t>
            </a:r>
          </a:p>
          <a:p>
            <a:pPr algn="ctr"/>
            <a:r>
              <a:rPr lang="en-US" sz="2200" b="1">
                <a:latin typeface="Trebuchet MS" pitchFamily="34" charset="0"/>
              </a:rPr>
              <a:t>Japan</a:t>
            </a:r>
            <a:r>
              <a:rPr lang="en-US" sz="2200">
                <a:latin typeface="Trebuchet MS" pitchFamily="34" charset="0"/>
              </a:rPr>
              <a:t> 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4450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350" y="260350"/>
            <a:ext cx="5126038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</a:rPr>
              <a:t>Round III</a:t>
            </a:r>
            <a: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0" y="7245350"/>
            <a:ext cx="8893175" cy="11525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619250" y="1549400"/>
            <a:ext cx="6121400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Intellectual combat</a:t>
            </a:r>
          </a:p>
        </p:txBody>
      </p:sp>
      <p:pic>
        <p:nvPicPr>
          <p:cNvPr id="2765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8350" y="2492375"/>
            <a:ext cx="164941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01950" y="2492375"/>
            <a:ext cx="16700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SoftGong1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32"/>
          <p:cNvSpPr txBox="1">
            <a:spLocks noChangeArrowheads="1"/>
          </p:cNvSpPr>
          <p:nvPr/>
        </p:nvSpPr>
        <p:spPr bwMode="auto">
          <a:xfrm>
            <a:off x="3454400" y="169863"/>
            <a:ext cx="21256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8676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28680" name="Заголовок 1"/>
          <p:cNvSpPr>
            <a:spLocks noGrp="1"/>
          </p:cNvSpPr>
          <p:nvPr>
            <p:ph type="title"/>
          </p:nvPr>
        </p:nvSpPr>
        <p:spPr>
          <a:xfrm>
            <a:off x="1536700" y="3141663"/>
            <a:ext cx="73564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What is the biggest city in England?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5"/>
          <p:cNvSpPr txBox="1">
            <a:spLocks noChangeArrowheads="1"/>
          </p:cNvSpPr>
          <p:nvPr/>
        </p:nvSpPr>
        <p:spPr bwMode="auto">
          <a:xfrm>
            <a:off x="24844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London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49275"/>
            <a:ext cx="3024188" cy="601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32"/>
          <p:cNvSpPr txBox="1">
            <a:spLocks noChangeArrowheads="1"/>
          </p:cNvSpPr>
          <p:nvPr/>
        </p:nvSpPr>
        <p:spPr bwMode="auto">
          <a:xfrm>
            <a:off x="3430588" y="169863"/>
            <a:ext cx="2173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0724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30729" name="Заголовок 1"/>
          <p:cNvSpPr txBox="1">
            <a:spLocks/>
          </p:cNvSpPr>
          <p:nvPr/>
        </p:nvSpPr>
        <p:spPr bwMode="auto">
          <a:xfrm>
            <a:off x="1835150" y="3141663"/>
            <a:ext cx="7356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cities are the two great centres of Scotland?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97200"/>
            <a:ext cx="9144000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5"/>
          <p:cNvSpPr txBox="1">
            <a:spLocks noChangeArrowheads="1"/>
          </p:cNvSpPr>
          <p:nvPr/>
        </p:nvSpPr>
        <p:spPr bwMode="auto">
          <a:xfrm>
            <a:off x="2195513" y="6146800"/>
            <a:ext cx="4968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Edinburgh and Glasgow</a:t>
            </a:r>
          </a:p>
        </p:txBody>
      </p:sp>
      <p:pic>
        <p:nvPicPr>
          <p:cNvPr id="31747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5988" y="-26988"/>
            <a:ext cx="12399963" cy="309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2775" y="4508500"/>
            <a:ext cx="206692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3563" y="2781300"/>
            <a:ext cx="20669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17663" y="1549400"/>
            <a:ext cx="6121400" cy="87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Team presentations</a:t>
            </a:r>
            <a:r>
              <a:rPr lang="ru-RU" sz="2800" b="1" dirty="0">
                <a:solidFill>
                  <a:schemeClr val="tx1"/>
                </a:solidFill>
                <a:latin typeface="Georgia" pitchFamily="18" charset="0"/>
              </a:rPr>
              <a:t>:                   </a:t>
            </a:r>
            <a:endParaRPr lang="en-US" sz="2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350" y="260350"/>
            <a:ext cx="5126038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</a:rPr>
              <a:t>Round I</a:t>
            </a:r>
            <a: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2479675" y="3213100"/>
            <a:ext cx="79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Georgia" pitchFamily="18" charset="0"/>
              </a:rPr>
              <a:t>We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5002213" y="3213100"/>
            <a:ext cx="1724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Georgia" pitchFamily="18" charset="0"/>
              </a:rPr>
              <a:t>England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14343" name="TextBox 12"/>
          <p:cNvSpPr txBox="1">
            <a:spLocks noChangeArrowheads="1"/>
          </p:cNvSpPr>
          <p:nvPr/>
        </p:nvSpPr>
        <p:spPr bwMode="auto">
          <a:xfrm>
            <a:off x="2481263" y="4813300"/>
            <a:ext cx="79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Georgia" pitchFamily="18" charset="0"/>
              </a:rPr>
              <a:t>We</a:t>
            </a:r>
            <a:endParaRPr lang="ru-RU" sz="2800" b="1">
              <a:latin typeface="Georgia" pitchFamily="18" charset="0"/>
            </a:endParaRPr>
          </a:p>
        </p:txBody>
      </p:sp>
      <p:sp>
        <p:nvSpPr>
          <p:cNvPr id="14344" name="TextBox 13"/>
          <p:cNvSpPr txBox="1">
            <a:spLocks noChangeArrowheads="1"/>
          </p:cNvSpPr>
          <p:nvPr/>
        </p:nvSpPr>
        <p:spPr bwMode="auto">
          <a:xfrm>
            <a:off x="5146675" y="4832350"/>
            <a:ext cx="1801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Georgia" pitchFamily="18" charset="0"/>
              </a:rPr>
              <a:t>Scotland</a:t>
            </a:r>
            <a:endParaRPr lang="ru-RU" sz="2800" b="1">
              <a:latin typeface="Georgia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2" name="SoftGong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32"/>
          <p:cNvSpPr txBox="1">
            <a:spLocks noChangeArrowheads="1"/>
          </p:cNvSpPr>
          <p:nvPr/>
        </p:nvSpPr>
        <p:spPr bwMode="auto">
          <a:xfrm>
            <a:off x="3430588" y="169863"/>
            <a:ext cx="2173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3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2772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32776" name="Заголовок 1"/>
          <p:cNvSpPr>
            <a:spLocks noGrp="1"/>
          </p:cNvSpPr>
          <p:nvPr>
            <p:ph type="title"/>
          </p:nvPr>
        </p:nvSpPr>
        <p:spPr>
          <a:xfrm>
            <a:off x="1249363" y="3141663"/>
            <a:ext cx="7354887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What English cities are famous </a:t>
            </a:r>
            <a:br>
              <a:rPr lang="en-US" sz="2200" smtClean="0">
                <a:latin typeface="Trebuchet MS" pitchFamily="34" charset="0"/>
              </a:rPr>
            </a:br>
            <a:r>
              <a:rPr lang="en-US" sz="2200" smtClean="0">
                <a:latin typeface="Trebuchet MS" pitchFamily="34" charset="0"/>
              </a:rPr>
              <a:t>for their universities?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5"/>
          <p:cNvSpPr txBox="1">
            <a:spLocks noChangeArrowheads="1"/>
          </p:cNvSpPr>
          <p:nvPr/>
        </p:nvSpPr>
        <p:spPr bwMode="auto">
          <a:xfrm>
            <a:off x="1331913" y="6146800"/>
            <a:ext cx="6480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Oxford        and       Cambridge</a:t>
            </a:r>
          </a:p>
        </p:txBody>
      </p:sp>
      <p:pic>
        <p:nvPicPr>
          <p:cNvPr id="33794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366963"/>
            <a:ext cx="4940300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-26988"/>
            <a:ext cx="20653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6988"/>
            <a:ext cx="5003800" cy="375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41425" y="3543300"/>
            <a:ext cx="203517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975" y="617538"/>
            <a:ext cx="25352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32"/>
          <p:cNvSpPr txBox="1">
            <a:spLocks noChangeArrowheads="1"/>
          </p:cNvSpPr>
          <p:nvPr/>
        </p:nvSpPr>
        <p:spPr bwMode="auto">
          <a:xfrm>
            <a:off x="3425825" y="169863"/>
            <a:ext cx="21828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4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4820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34825" name="Заголовок 1"/>
          <p:cNvSpPr txBox="1">
            <a:spLocks/>
          </p:cNvSpPr>
          <p:nvPr/>
        </p:nvSpPr>
        <p:spPr bwMode="auto">
          <a:xfrm>
            <a:off x="1547813" y="3141663"/>
            <a:ext cx="73548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parts is Scotland divided into?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100013"/>
            <a:ext cx="11074400" cy="612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5"/>
          <p:cNvSpPr txBox="1">
            <a:spLocks noChangeArrowheads="1"/>
          </p:cNvSpPr>
          <p:nvPr/>
        </p:nvSpPr>
        <p:spPr bwMode="auto">
          <a:xfrm>
            <a:off x="395288" y="6146800"/>
            <a:ext cx="8388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Highlands and the Lowlands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Box 32"/>
          <p:cNvSpPr txBox="1">
            <a:spLocks noChangeArrowheads="1"/>
          </p:cNvSpPr>
          <p:nvPr/>
        </p:nvSpPr>
        <p:spPr bwMode="auto">
          <a:xfrm>
            <a:off x="3435350" y="169863"/>
            <a:ext cx="21637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5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6868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36872" name="Заголовок 1"/>
          <p:cNvSpPr>
            <a:spLocks noGrp="1"/>
          </p:cNvSpPr>
          <p:nvPr>
            <p:ph type="title"/>
          </p:nvPr>
        </p:nvSpPr>
        <p:spPr>
          <a:xfrm>
            <a:off x="1536700" y="3141663"/>
            <a:ext cx="73564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What river does London stand on?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5"/>
          <p:cNvSpPr txBox="1">
            <a:spLocks noChangeArrowheads="1"/>
          </p:cNvSpPr>
          <p:nvPr/>
        </p:nvSpPr>
        <p:spPr bwMode="auto">
          <a:xfrm>
            <a:off x="2627313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Thames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17538"/>
            <a:ext cx="227965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32"/>
          <p:cNvSpPr txBox="1">
            <a:spLocks noChangeArrowheads="1"/>
          </p:cNvSpPr>
          <p:nvPr/>
        </p:nvSpPr>
        <p:spPr bwMode="auto">
          <a:xfrm>
            <a:off x="3425825" y="169863"/>
            <a:ext cx="21828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6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8916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38921" name="Заголовок 1"/>
          <p:cNvSpPr txBox="1">
            <a:spLocks/>
          </p:cNvSpPr>
          <p:nvPr/>
        </p:nvSpPr>
        <p:spPr bwMode="auto">
          <a:xfrm>
            <a:off x="1835150" y="3294063"/>
            <a:ext cx="7356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festival is known throughout the world </a:t>
            </a:r>
          </a:p>
          <a:p>
            <a:pPr algn="ctr"/>
            <a:r>
              <a:rPr lang="en-US" sz="2200">
                <a:latin typeface="Trebuchet MS" pitchFamily="34" charset="0"/>
              </a:rPr>
              <a:t>and takes place in August and September </a:t>
            </a:r>
          </a:p>
          <a:p>
            <a:pPr algn="ctr"/>
            <a:r>
              <a:rPr lang="en-US" sz="2200">
                <a:latin typeface="Trebuchet MS" pitchFamily="34" charset="0"/>
              </a:rPr>
              <a:t>in Edinburgh?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5"/>
          <p:cNvSpPr txBox="1">
            <a:spLocks noChangeArrowheads="1"/>
          </p:cNvSpPr>
          <p:nvPr/>
        </p:nvSpPr>
        <p:spPr bwMode="auto">
          <a:xfrm>
            <a:off x="215900" y="6146800"/>
            <a:ext cx="8820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Royal Edinburgh Military Tattoo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5"/>
          <p:cNvSpPr txBox="1">
            <a:spLocks noChangeArrowheads="1"/>
          </p:cNvSpPr>
          <p:nvPr/>
        </p:nvSpPr>
        <p:spPr bwMode="auto">
          <a:xfrm>
            <a:off x="215900" y="6146800"/>
            <a:ext cx="8820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Royal Edinburgh Military Tattoo</a:t>
            </a:r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25400" y="-1588"/>
            <a:ext cx="9169400" cy="687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32"/>
          <p:cNvSpPr txBox="1">
            <a:spLocks noChangeArrowheads="1"/>
          </p:cNvSpPr>
          <p:nvPr/>
        </p:nvSpPr>
        <p:spPr bwMode="auto">
          <a:xfrm>
            <a:off x="3443288" y="169863"/>
            <a:ext cx="21478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7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1988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41992" name="Заголовок 1"/>
          <p:cNvSpPr>
            <a:spLocks noGrp="1"/>
          </p:cNvSpPr>
          <p:nvPr>
            <p:ph type="title"/>
          </p:nvPr>
        </p:nvSpPr>
        <p:spPr>
          <a:xfrm>
            <a:off x="1536700" y="3141663"/>
            <a:ext cx="73564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This clock is the symbol of Great Britain.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100013"/>
            <a:ext cx="9288463" cy="598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We love England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6013" y="-60325"/>
            <a:ext cx="10810876" cy="608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Box 5"/>
          <p:cNvSpPr txBox="1">
            <a:spLocks noChangeArrowheads="1"/>
          </p:cNvSpPr>
          <p:nvPr/>
        </p:nvSpPr>
        <p:spPr bwMode="auto">
          <a:xfrm>
            <a:off x="215900" y="6146800"/>
            <a:ext cx="8820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Big Ben</a:t>
            </a:r>
          </a:p>
        </p:txBody>
      </p:sp>
    </p:spTree>
  </p:cSld>
  <p:clrMapOvr>
    <a:masterClrMapping/>
  </p:clrMapOvr>
  <p:transition advClick="0">
    <p:sndAc>
      <p:stSnd>
        <p:snd r:embed="rId2" name="Sound Effects - Big Ben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2990850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Box 32"/>
          <p:cNvSpPr txBox="1">
            <a:spLocks noChangeArrowheads="1"/>
          </p:cNvSpPr>
          <p:nvPr/>
        </p:nvSpPr>
        <p:spPr bwMode="auto">
          <a:xfrm>
            <a:off x="3421063" y="169863"/>
            <a:ext cx="219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8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4036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44041" name="Заголовок 1"/>
          <p:cNvSpPr txBox="1">
            <a:spLocks/>
          </p:cNvSpPr>
          <p:nvPr/>
        </p:nvSpPr>
        <p:spPr bwMode="auto">
          <a:xfrm>
            <a:off x="1970088" y="3294063"/>
            <a:ext cx="73548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This musical instrument is the national symbol </a:t>
            </a:r>
          </a:p>
          <a:p>
            <a:pPr algn="ctr"/>
            <a:r>
              <a:rPr lang="en-US" sz="2200">
                <a:latin typeface="Trebuchet MS" pitchFamily="34" charset="0"/>
              </a:rPr>
              <a:t>of Scotland. It`s famous over the world.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5"/>
          <p:cNvSpPr txBox="1">
            <a:spLocks noChangeArrowheads="1"/>
          </p:cNvSpPr>
          <p:nvPr/>
        </p:nvSpPr>
        <p:spPr bwMode="auto">
          <a:xfrm>
            <a:off x="215900" y="6146800"/>
            <a:ext cx="8820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</a:t>
            </a:r>
            <a:r>
              <a:rPr lang="ru-RU" sz="2800" b="1">
                <a:latin typeface="Georgia" pitchFamily="18" charset="0"/>
              </a:rPr>
              <a:t> </a:t>
            </a:r>
            <a:r>
              <a:rPr lang="en-US" sz="2800" b="1">
                <a:latin typeface="Georgia" pitchFamily="18" charset="0"/>
              </a:rPr>
              <a:t>Great Highland Bagpipe</a:t>
            </a:r>
          </a:p>
        </p:txBody>
      </p:sp>
      <p:pic>
        <p:nvPicPr>
          <p:cNvPr id="4505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3751263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125538"/>
            <a:ext cx="44640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burns1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Box 32"/>
          <p:cNvSpPr txBox="1">
            <a:spLocks noChangeArrowheads="1"/>
          </p:cNvSpPr>
          <p:nvPr/>
        </p:nvSpPr>
        <p:spPr bwMode="auto">
          <a:xfrm>
            <a:off x="3425825" y="169863"/>
            <a:ext cx="21828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9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6084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46088" name="Заголовок 1"/>
          <p:cNvSpPr>
            <a:spLocks noGrp="1"/>
          </p:cNvSpPr>
          <p:nvPr>
            <p:ph type="title"/>
          </p:nvPr>
        </p:nvSpPr>
        <p:spPr>
          <a:xfrm>
            <a:off x="1681163" y="3141663"/>
            <a:ext cx="7354887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This famous Englishman wrote </a:t>
            </a:r>
            <a:br>
              <a:rPr lang="en-US" sz="2200" smtClean="0">
                <a:latin typeface="Trebuchet MS" pitchFamily="34" charset="0"/>
              </a:rPr>
            </a:br>
            <a:r>
              <a:rPr lang="en-US" sz="2200" smtClean="0">
                <a:latin typeface="Trebuchet MS" pitchFamily="34" charset="0"/>
              </a:rPr>
              <a:t>detective stories about Sherlock Holmes.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6"/>
          <p:cNvSpPr txBox="1">
            <a:spLocks noChangeArrowheads="1"/>
          </p:cNvSpPr>
          <p:nvPr/>
        </p:nvSpPr>
        <p:spPr bwMode="auto">
          <a:xfrm>
            <a:off x="1258888" y="6146800"/>
            <a:ext cx="6985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Sir Arthur Conan Doyle</a:t>
            </a:r>
          </a:p>
        </p:txBody>
      </p:sp>
      <p:pic>
        <p:nvPicPr>
          <p:cNvPr id="4710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0"/>
            <a:ext cx="3763962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2309812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Box 32"/>
          <p:cNvSpPr txBox="1">
            <a:spLocks noChangeArrowheads="1"/>
          </p:cNvSpPr>
          <p:nvPr/>
        </p:nvSpPr>
        <p:spPr bwMode="auto">
          <a:xfrm>
            <a:off x="3328988" y="169863"/>
            <a:ext cx="23764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10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8132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48137" name="Заголовок 1"/>
          <p:cNvSpPr txBox="1">
            <a:spLocks/>
          </p:cNvSpPr>
          <p:nvPr/>
        </p:nvSpPr>
        <p:spPr bwMode="auto">
          <a:xfrm>
            <a:off x="1692275" y="32940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It is a famous Scottish folk song </a:t>
            </a:r>
          </a:p>
          <a:p>
            <a:pPr algn="ctr"/>
            <a:r>
              <a:rPr lang="en-US" sz="2200">
                <a:latin typeface="Trebuchet MS" pitchFamily="34" charset="0"/>
              </a:rPr>
              <a:t>about Prince Charles Edward Stuart, </a:t>
            </a:r>
          </a:p>
          <a:p>
            <a:pPr algn="ctr"/>
            <a:r>
              <a:rPr lang="en-US" sz="2200">
                <a:latin typeface="Trebuchet MS" pitchFamily="34" charset="0"/>
              </a:rPr>
              <a:t>who was the national hero of Scotland.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6"/>
          <p:cNvSpPr txBox="1">
            <a:spLocks noChangeArrowheads="1"/>
          </p:cNvSpPr>
          <p:nvPr/>
        </p:nvSpPr>
        <p:spPr bwMode="auto">
          <a:xfrm>
            <a:off x="1331913" y="6146800"/>
            <a:ext cx="6985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“My Bonnie Lies Over the Ocean”</a:t>
            </a:r>
          </a:p>
        </p:txBody>
      </p:sp>
      <p:pic>
        <p:nvPicPr>
          <p:cNvPr id="4915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3813" y="0"/>
            <a:ext cx="4024312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Box 1"/>
          <p:cNvSpPr txBox="1">
            <a:spLocks noChangeArrowheads="1"/>
          </p:cNvSpPr>
          <p:nvPr/>
        </p:nvSpPr>
        <p:spPr bwMode="auto">
          <a:xfrm>
            <a:off x="1835150" y="5734050"/>
            <a:ext cx="60579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Trebuchet MS" pitchFamily="34" charset="0"/>
              </a:rPr>
              <a:t>Charles Edward Stuart, "Bonnie Prince Charlie"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Box 32"/>
          <p:cNvSpPr txBox="1">
            <a:spLocks noChangeArrowheads="1"/>
          </p:cNvSpPr>
          <p:nvPr/>
        </p:nvSpPr>
        <p:spPr bwMode="auto">
          <a:xfrm>
            <a:off x="3365500" y="169863"/>
            <a:ext cx="23034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0180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50184" name="Заголовок 1"/>
          <p:cNvSpPr>
            <a:spLocks noGrp="1"/>
          </p:cNvSpPr>
          <p:nvPr>
            <p:ph type="title"/>
          </p:nvPr>
        </p:nvSpPr>
        <p:spPr>
          <a:xfrm>
            <a:off x="2416175" y="3141663"/>
            <a:ext cx="66198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This English pop-group of the sixties was very popular all over the world.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9180513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5133975"/>
            <a:ext cx="2862262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27050"/>
            <a:ext cx="25527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Box 32"/>
          <p:cNvSpPr txBox="1">
            <a:spLocks noChangeArrowheads="1"/>
          </p:cNvSpPr>
          <p:nvPr/>
        </p:nvSpPr>
        <p:spPr bwMode="auto">
          <a:xfrm>
            <a:off x="3341688" y="169863"/>
            <a:ext cx="23510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2228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52233" name="Заголовок 1"/>
          <p:cNvSpPr txBox="1">
            <a:spLocks/>
          </p:cNvSpPr>
          <p:nvPr/>
        </p:nvSpPr>
        <p:spPr bwMode="auto">
          <a:xfrm>
            <a:off x="1692275" y="32940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does the abbreviation “</a:t>
            </a:r>
            <a:r>
              <a:rPr lang="en-US" sz="2800" b="1">
                <a:solidFill>
                  <a:srgbClr val="C00000"/>
                </a:solidFill>
                <a:latin typeface="Trebuchet MS" pitchFamily="34" charset="0"/>
              </a:rPr>
              <a:t>Mc</a:t>
            </a:r>
            <a:r>
              <a:rPr lang="en-US" sz="2200">
                <a:latin typeface="Trebuchet MS" pitchFamily="34" charset="0"/>
              </a:rPr>
              <a:t>” mean?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We love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57175"/>
            <a:ext cx="556260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Box 6"/>
          <p:cNvSpPr txBox="1">
            <a:spLocks noChangeArrowheads="1"/>
          </p:cNvSpPr>
          <p:nvPr/>
        </p:nvSpPr>
        <p:spPr bwMode="auto">
          <a:xfrm>
            <a:off x="6084888" y="3141663"/>
            <a:ext cx="38163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rebuchet MS" pitchFamily="34" charset="0"/>
              </a:rPr>
              <a:t>Kilt</a:t>
            </a:r>
          </a:p>
        </p:txBody>
      </p:sp>
      <p:pic>
        <p:nvPicPr>
          <p:cNvPr id="53251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188913"/>
            <a:ext cx="2525713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11"/>
          <p:cNvSpPr txBox="1">
            <a:spLocks noChangeArrowheads="1"/>
          </p:cNvSpPr>
          <p:nvPr/>
        </p:nvSpPr>
        <p:spPr bwMode="auto">
          <a:xfrm>
            <a:off x="-1549400" y="5788025"/>
            <a:ext cx="92900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800" b="1">
              <a:latin typeface="Georgia" pitchFamily="18" charset="0"/>
            </a:endParaRPr>
          </a:p>
          <a:p>
            <a:pPr algn="ctr"/>
            <a:r>
              <a:rPr lang="en-US" sz="2800" b="1">
                <a:latin typeface="Georgia" pitchFamily="18" charset="0"/>
              </a:rPr>
              <a:t>“The son of”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Box 32"/>
          <p:cNvSpPr txBox="1">
            <a:spLocks noChangeArrowheads="1"/>
          </p:cNvSpPr>
          <p:nvPr/>
        </p:nvSpPr>
        <p:spPr bwMode="auto">
          <a:xfrm>
            <a:off x="3341688" y="169863"/>
            <a:ext cx="23510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</a:t>
            </a:r>
            <a:r>
              <a:rPr lang="ru-RU" sz="2800" b="1">
                <a:solidFill>
                  <a:srgbClr val="C00000"/>
                </a:solidFill>
                <a:latin typeface="Georgia" pitchFamily="18" charset="0"/>
              </a:rPr>
              <a:t>13</a:t>
            </a:r>
          </a:p>
        </p:txBody>
      </p:sp>
      <p:sp>
        <p:nvSpPr>
          <p:cNvPr id="54276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54280" name="Заголовок 1"/>
          <p:cNvSpPr>
            <a:spLocks noGrp="1"/>
          </p:cNvSpPr>
          <p:nvPr>
            <p:ph type="title"/>
          </p:nvPr>
        </p:nvSpPr>
        <p:spPr>
          <a:xfrm>
            <a:off x="1258888" y="3141663"/>
            <a:ext cx="7356475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Call the national English drink.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-26988"/>
            <a:ext cx="3213100" cy="3213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Box 6"/>
          <p:cNvSpPr txBox="1">
            <a:spLocks noChangeArrowheads="1"/>
          </p:cNvSpPr>
          <p:nvPr/>
        </p:nvSpPr>
        <p:spPr bwMode="auto">
          <a:xfrm>
            <a:off x="2555875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English Tea</a:t>
            </a:r>
          </a:p>
        </p:txBody>
      </p:sp>
      <p:pic>
        <p:nvPicPr>
          <p:cNvPr id="5529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25" y="3019425"/>
            <a:ext cx="20955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8863" y="476250"/>
            <a:ext cx="16208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1713" y="549275"/>
            <a:ext cx="2346325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8050" y="577850"/>
            <a:ext cx="258445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Box 32"/>
          <p:cNvSpPr txBox="1">
            <a:spLocks noChangeArrowheads="1"/>
          </p:cNvSpPr>
          <p:nvPr/>
        </p:nvSpPr>
        <p:spPr bwMode="auto">
          <a:xfrm>
            <a:off x="3338513" y="169863"/>
            <a:ext cx="23574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14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6324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56329" name="Заголовок 1"/>
          <p:cNvSpPr txBox="1">
            <a:spLocks/>
          </p:cNvSpPr>
          <p:nvPr/>
        </p:nvSpPr>
        <p:spPr bwMode="auto">
          <a:xfrm>
            <a:off x="1042988" y="3294063"/>
            <a:ext cx="7356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is a </a:t>
            </a:r>
            <a:r>
              <a:rPr lang="en-US" sz="2800" b="1">
                <a:solidFill>
                  <a:srgbClr val="C00000"/>
                </a:solidFill>
                <a:latin typeface="Trebuchet MS" pitchFamily="34" charset="0"/>
              </a:rPr>
              <a:t>kilt</a:t>
            </a:r>
            <a:r>
              <a:rPr lang="en-US" sz="2200">
                <a:latin typeface="Trebuchet MS" pitchFamily="34" charset="0"/>
              </a:rPr>
              <a:t> ?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Box 6"/>
          <p:cNvSpPr txBox="1">
            <a:spLocks noChangeArrowheads="1"/>
          </p:cNvSpPr>
          <p:nvPr/>
        </p:nvSpPr>
        <p:spPr bwMode="auto">
          <a:xfrm>
            <a:off x="6084888" y="3141663"/>
            <a:ext cx="38163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Trebuchet MS" pitchFamily="34" charset="0"/>
              </a:rPr>
              <a:t>a kilt</a:t>
            </a:r>
          </a:p>
        </p:txBody>
      </p:sp>
      <p:pic>
        <p:nvPicPr>
          <p:cNvPr id="57346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88913"/>
            <a:ext cx="25241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3357563"/>
            <a:ext cx="6953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Box 11"/>
          <p:cNvSpPr txBox="1">
            <a:spLocks noChangeArrowheads="1"/>
          </p:cNvSpPr>
          <p:nvPr/>
        </p:nvSpPr>
        <p:spPr bwMode="auto">
          <a:xfrm>
            <a:off x="-180975" y="1971675"/>
            <a:ext cx="6624638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This is </a:t>
            </a:r>
          </a:p>
          <a:p>
            <a:pPr algn="ctr"/>
            <a:r>
              <a:rPr lang="en-US" sz="2800" b="1">
                <a:latin typeface="Georgia" pitchFamily="18" charset="0"/>
              </a:rPr>
              <a:t>a checked skirt </a:t>
            </a:r>
          </a:p>
          <a:p>
            <a:pPr algn="ctr"/>
            <a:r>
              <a:rPr lang="en-US" sz="2800" b="1">
                <a:latin typeface="Georgia" pitchFamily="18" charset="0"/>
              </a:rPr>
              <a:t>which Scotsmen wear.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692150"/>
            <a:ext cx="2346325" cy="582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Box 32"/>
          <p:cNvSpPr txBox="1">
            <a:spLocks noChangeArrowheads="1"/>
          </p:cNvSpPr>
          <p:nvPr/>
        </p:nvSpPr>
        <p:spPr bwMode="auto">
          <a:xfrm>
            <a:off x="3346450" y="169863"/>
            <a:ext cx="23415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</a:t>
            </a:r>
            <a:r>
              <a:rPr lang="ru-RU" sz="2800" b="1"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5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8372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58376" name="Заголовок 1"/>
          <p:cNvSpPr>
            <a:spLocks noGrp="1"/>
          </p:cNvSpPr>
          <p:nvPr>
            <p:ph type="title"/>
          </p:nvPr>
        </p:nvSpPr>
        <p:spPr>
          <a:xfrm>
            <a:off x="1681163" y="3141663"/>
            <a:ext cx="7354887" cy="1800225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He is a great English scientist. </a:t>
            </a:r>
            <a:br>
              <a:rPr lang="en-US" sz="2200" smtClean="0">
                <a:latin typeface="Trebuchet MS" pitchFamily="34" charset="0"/>
              </a:rPr>
            </a:br>
            <a:r>
              <a:rPr lang="en-US" sz="2200" smtClean="0">
                <a:latin typeface="Trebuchet MS" pitchFamily="34" charset="0"/>
              </a:rPr>
              <a:t>His theory of evolution opened a new period </a:t>
            </a:r>
            <a:br>
              <a:rPr lang="en-US" sz="2200" smtClean="0">
                <a:latin typeface="Trebuchet MS" pitchFamily="34" charset="0"/>
              </a:rPr>
            </a:br>
            <a:r>
              <a:rPr lang="en-US" sz="2200" smtClean="0">
                <a:latin typeface="Trebuchet MS" pitchFamily="34" charset="0"/>
              </a:rPr>
              <a:t>in the development of biology.</a:t>
            </a:r>
            <a:endParaRPr lang="ru-RU" sz="2200" smtClean="0">
              <a:latin typeface="Trebuchet MS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Englishmen: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Charles Darwin</a:t>
            </a:r>
          </a:p>
        </p:txBody>
      </p:sp>
      <p:pic>
        <p:nvPicPr>
          <p:cNvPr id="5939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75" y="6350"/>
            <a:ext cx="3833813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438" y="573088"/>
            <a:ext cx="2446337" cy="595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1063" y="-26988"/>
            <a:ext cx="1878012" cy="18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32"/>
          <p:cNvSpPr txBox="1">
            <a:spLocks noChangeArrowheads="1"/>
          </p:cNvSpPr>
          <p:nvPr/>
        </p:nvSpPr>
        <p:spPr bwMode="auto">
          <a:xfrm>
            <a:off x="3338513" y="169863"/>
            <a:ext cx="23574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16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0420" name="TextBox 33"/>
          <p:cNvSpPr txBox="1">
            <a:spLocks noChangeArrowheads="1"/>
          </p:cNvSpPr>
          <p:nvPr/>
        </p:nvSpPr>
        <p:spPr bwMode="auto">
          <a:xfrm>
            <a:off x="7561263" y="1804988"/>
            <a:ext cx="1479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47813" y="765175"/>
            <a:ext cx="6119812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From Scots: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2726" y="1817529"/>
            <a:ext cx="99276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80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60425" name="Заголовок 1"/>
          <p:cNvSpPr txBox="1">
            <a:spLocks/>
          </p:cNvSpPr>
          <p:nvPr/>
        </p:nvSpPr>
        <p:spPr bwMode="auto">
          <a:xfrm>
            <a:off x="1692275" y="32940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He is the Scottish national poet. </a:t>
            </a:r>
          </a:p>
          <a:p>
            <a:pPr algn="ctr"/>
            <a:r>
              <a:rPr lang="en-US" sz="2200">
                <a:latin typeface="Trebuchet MS" pitchFamily="34" charset="0"/>
              </a:rPr>
              <a:t>He is one of the most celebrated figures </a:t>
            </a:r>
          </a:p>
          <a:p>
            <a:pPr algn="ctr"/>
            <a:r>
              <a:rPr lang="en-US" sz="2200">
                <a:latin typeface="Trebuchet MS" pitchFamily="34" charset="0"/>
              </a:rPr>
              <a:t>in the Scottish history and culture.</a:t>
            </a:r>
            <a:endParaRPr lang="ru-RU" sz="22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Robert Burns</a:t>
            </a:r>
          </a:p>
        </p:txBody>
      </p:sp>
      <p:pic>
        <p:nvPicPr>
          <p:cNvPr id="6144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7613" y="0"/>
            <a:ext cx="4252912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75" y="476250"/>
            <a:ext cx="10874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350" y="260350"/>
            <a:ext cx="5126038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</a:rPr>
              <a:t>Round IV</a:t>
            </a:r>
            <a: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150" y="1549400"/>
            <a:ext cx="6121400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The sights of Great Britain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2013" y="2636838"/>
            <a:ext cx="2625725" cy="1751012"/>
          </a:xfrm>
          <a:prstGeom prst="rect">
            <a:avLst/>
          </a:prstGeom>
          <a:noFill/>
          <a:ln w="101600">
            <a:solidFill>
              <a:srgbClr val="DCE6F2"/>
            </a:solidFill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-1" r="37"/>
          <a:stretch/>
        </p:blipFill>
        <p:spPr>
          <a:xfrm>
            <a:off x="5040313" y="2636838"/>
            <a:ext cx="2770187" cy="1751012"/>
          </a:xfrm>
          <a:prstGeom prst="rect">
            <a:avLst/>
          </a:prstGeom>
          <a:ln w="101600">
            <a:solidFill>
              <a:schemeClr val="accent1">
                <a:lumMod val="20000"/>
                <a:lumOff val="80000"/>
              </a:schemeClr>
            </a:solidFill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40313" y="4797425"/>
            <a:ext cx="2770187" cy="1755775"/>
          </a:xfrm>
          <a:prstGeom prst="rect">
            <a:avLst/>
          </a:prstGeom>
          <a:noFill/>
          <a:ln w="101600">
            <a:solidFill>
              <a:srgbClr val="DCE6F2"/>
            </a:solidFill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b="-370"/>
          <a:stretch/>
        </p:blipFill>
        <p:spPr>
          <a:xfrm>
            <a:off x="2124075" y="4797425"/>
            <a:ext cx="2635250" cy="1755775"/>
          </a:xfrm>
          <a:prstGeom prst="rect">
            <a:avLst/>
          </a:prstGeom>
          <a:ln w="101600">
            <a:solidFill>
              <a:schemeClr val="accent1">
                <a:lumMod val="20000"/>
                <a:lumOff val="80000"/>
              </a:schemeClr>
            </a:solidFill>
          </a:ln>
          <a:effectLst/>
        </p:spPr>
      </p:pic>
    </p:spTree>
  </p:cSld>
  <p:clrMapOvr>
    <a:masterClrMapping/>
  </p:clrMapOvr>
  <p:transition spd="slow">
    <p:sndAc>
      <p:stSnd>
        <p:snd r:embed="rId2" name="SoftGong1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6963" y="2376488"/>
            <a:ext cx="4437062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350" y="260350"/>
            <a:ext cx="5126038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</a:rPr>
              <a:t>Round II</a:t>
            </a:r>
            <a: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2275" y="1549400"/>
            <a:ext cx="6119813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Flags, capitals and symbols</a:t>
            </a:r>
          </a:p>
        </p:txBody>
      </p:sp>
    </p:spTree>
  </p:cSld>
  <p:clrMapOvr>
    <a:masterClrMapping/>
  </p:clrMapOvr>
  <p:transition spd="slow">
    <p:sndAc>
      <p:stSnd>
        <p:snd r:embed="rId2" name="SoftGong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32"/>
          <p:cNvSpPr txBox="1">
            <a:spLocks noChangeArrowheads="1"/>
          </p:cNvSpPr>
          <p:nvPr/>
        </p:nvSpPr>
        <p:spPr bwMode="auto">
          <a:xfrm>
            <a:off x="3419475" y="1249363"/>
            <a:ext cx="2125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3490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63494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The place where you can stand with </a:t>
            </a:r>
          </a:p>
          <a:p>
            <a:pPr algn="ctr"/>
            <a:r>
              <a:rPr lang="en-US" sz="2200">
                <a:latin typeface="Trebuchet MS" pitchFamily="34" charset="0"/>
              </a:rPr>
              <a:t>one foot in the East, and one foot in the West.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634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extBox 6"/>
          <p:cNvSpPr txBox="1">
            <a:spLocks noChangeArrowheads="1"/>
          </p:cNvSpPr>
          <p:nvPr/>
        </p:nvSpPr>
        <p:spPr bwMode="auto">
          <a:xfrm>
            <a:off x="1619250" y="6146800"/>
            <a:ext cx="59769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Greenwich Meridian 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32"/>
          <p:cNvSpPr txBox="1">
            <a:spLocks noChangeArrowheads="1"/>
          </p:cNvSpPr>
          <p:nvPr/>
        </p:nvSpPr>
        <p:spPr bwMode="auto">
          <a:xfrm>
            <a:off x="3348038" y="1249363"/>
            <a:ext cx="217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5538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65542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This is the most famous bridge in the world situated in London. It`s recognized across the world for its Gothic grandeur.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655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TextBox 6"/>
          <p:cNvSpPr txBox="1">
            <a:spLocks noChangeArrowheads="1"/>
          </p:cNvSpPr>
          <p:nvPr/>
        </p:nvSpPr>
        <p:spPr bwMode="auto">
          <a:xfrm>
            <a:off x="2771775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Tower Bridge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32"/>
          <p:cNvSpPr txBox="1">
            <a:spLocks noChangeArrowheads="1"/>
          </p:cNvSpPr>
          <p:nvPr/>
        </p:nvSpPr>
        <p:spPr bwMode="auto">
          <a:xfrm>
            <a:off x="3348038" y="1249363"/>
            <a:ext cx="217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3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7586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67590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One of the world`s tallest observation wheels </a:t>
            </a:r>
          </a:p>
          <a:p>
            <a:pPr algn="ctr"/>
            <a:r>
              <a:rPr lang="en-US" sz="2200">
                <a:latin typeface="Trebuchet MS" pitchFamily="34" charset="0"/>
              </a:rPr>
              <a:t>(135 meters), providing up to 40 kilometers of panoramic views on a clear day.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675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TextBox 6"/>
          <p:cNvSpPr txBox="1">
            <a:spLocks noChangeArrowheads="1"/>
          </p:cNvSpPr>
          <p:nvPr/>
        </p:nvSpPr>
        <p:spPr bwMode="auto">
          <a:xfrm>
            <a:off x="2627313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London Eye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0013"/>
            <a:ext cx="9144000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TextBox 6"/>
          <p:cNvSpPr txBox="1">
            <a:spLocks noChangeArrowheads="1"/>
          </p:cNvSpPr>
          <p:nvPr/>
        </p:nvSpPr>
        <p:spPr bwMode="auto">
          <a:xfrm>
            <a:off x="1476375" y="6146800"/>
            <a:ext cx="64087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London Eye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32"/>
          <p:cNvSpPr txBox="1">
            <a:spLocks noChangeArrowheads="1"/>
          </p:cNvSpPr>
          <p:nvPr/>
        </p:nvSpPr>
        <p:spPr bwMode="auto">
          <a:xfrm>
            <a:off x="3343275" y="1249363"/>
            <a:ext cx="2182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4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0658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70662" name="Заголовок 1"/>
          <p:cNvSpPr txBox="1">
            <a:spLocks/>
          </p:cNvSpPr>
          <p:nvPr/>
        </p:nvSpPr>
        <p:spPr bwMode="auto">
          <a:xfrm>
            <a:off x="1104900" y="3933825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is the other name of the Palace of Westminster?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706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Box 6"/>
          <p:cNvSpPr txBox="1">
            <a:spLocks noChangeArrowheads="1"/>
          </p:cNvSpPr>
          <p:nvPr/>
        </p:nvSpPr>
        <p:spPr bwMode="auto">
          <a:xfrm>
            <a:off x="1692275" y="6092825"/>
            <a:ext cx="6119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Houses of Parliament</a:t>
            </a:r>
          </a:p>
        </p:txBody>
      </p:sp>
      <p:pic>
        <p:nvPicPr>
          <p:cNvPr id="71683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38113"/>
            <a:ext cx="9144000" cy="601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32"/>
          <p:cNvSpPr txBox="1">
            <a:spLocks noChangeArrowheads="1"/>
          </p:cNvSpPr>
          <p:nvPr/>
        </p:nvSpPr>
        <p:spPr bwMode="auto">
          <a:xfrm>
            <a:off x="3400425" y="1249363"/>
            <a:ext cx="2165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5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2706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72710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The most important medieval fortress in Britain and home to the Crown Jewels.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727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/>
          <p:cNvPicPr>
            <a:picLocks noChangeAspect="1"/>
          </p:cNvPicPr>
          <p:nvPr/>
        </p:nvPicPr>
        <p:blipFill>
          <a:blip r:embed="rId2"/>
          <a:srcRect b="3819"/>
          <a:stretch>
            <a:fillRect/>
          </a:stretch>
        </p:blipFill>
        <p:spPr bwMode="auto">
          <a:xfrm rot="-175386">
            <a:off x="1290638" y="1090613"/>
            <a:ext cx="5910262" cy="568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23850" y="414338"/>
            <a:ext cx="7354888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Find the flags of England/Scotland and call the number.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 rot="43278">
            <a:off x="2012950" y="2090738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 rot="43278">
            <a:off x="3233738" y="2062163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</a:t>
            </a: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 rot="43278">
            <a:off x="2212975" y="3213100"/>
            <a:ext cx="328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6</a:t>
            </a: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 rot="43278">
            <a:off x="2124075" y="425291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11</a:t>
            </a:r>
          </a:p>
        </p:txBody>
      </p:sp>
      <p:sp>
        <p:nvSpPr>
          <p:cNvPr id="18440" name="TextBox 9"/>
          <p:cNvSpPr txBox="1">
            <a:spLocks noChangeArrowheads="1"/>
          </p:cNvSpPr>
          <p:nvPr/>
        </p:nvSpPr>
        <p:spPr bwMode="auto">
          <a:xfrm rot="43278">
            <a:off x="2227263" y="53308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16</a:t>
            </a:r>
          </a:p>
        </p:txBody>
      </p:sp>
      <p:sp>
        <p:nvSpPr>
          <p:cNvPr id="18441" name="TextBox 10"/>
          <p:cNvSpPr txBox="1">
            <a:spLocks noChangeArrowheads="1"/>
          </p:cNvSpPr>
          <p:nvPr/>
        </p:nvSpPr>
        <p:spPr bwMode="auto">
          <a:xfrm rot="43278">
            <a:off x="2195513" y="6340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21</a:t>
            </a:r>
          </a:p>
        </p:txBody>
      </p:sp>
      <p:sp>
        <p:nvSpPr>
          <p:cNvPr id="18442" name="TextBox 12"/>
          <p:cNvSpPr txBox="1">
            <a:spLocks noChangeArrowheads="1"/>
          </p:cNvSpPr>
          <p:nvPr/>
        </p:nvSpPr>
        <p:spPr bwMode="auto">
          <a:xfrm rot="43278">
            <a:off x="3221038" y="3100388"/>
            <a:ext cx="328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7</a:t>
            </a:r>
          </a:p>
        </p:txBody>
      </p:sp>
      <p:sp>
        <p:nvSpPr>
          <p:cNvPr id="18443" name="TextBox 13"/>
          <p:cNvSpPr txBox="1">
            <a:spLocks noChangeArrowheads="1"/>
          </p:cNvSpPr>
          <p:nvPr/>
        </p:nvSpPr>
        <p:spPr bwMode="auto">
          <a:xfrm rot="43278">
            <a:off x="3203575" y="4181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12</a:t>
            </a:r>
          </a:p>
        </p:txBody>
      </p:sp>
      <p:sp>
        <p:nvSpPr>
          <p:cNvPr id="18444" name="TextBox 15"/>
          <p:cNvSpPr txBox="1">
            <a:spLocks noChangeArrowheads="1"/>
          </p:cNvSpPr>
          <p:nvPr/>
        </p:nvSpPr>
        <p:spPr bwMode="auto">
          <a:xfrm rot="43278">
            <a:off x="4284663" y="199072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3</a:t>
            </a:r>
          </a:p>
        </p:txBody>
      </p:sp>
      <p:sp>
        <p:nvSpPr>
          <p:cNvPr id="18445" name="TextBox 16"/>
          <p:cNvSpPr txBox="1">
            <a:spLocks noChangeArrowheads="1"/>
          </p:cNvSpPr>
          <p:nvPr/>
        </p:nvSpPr>
        <p:spPr bwMode="auto">
          <a:xfrm rot="43278">
            <a:off x="4397375" y="3068638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8</a:t>
            </a:r>
          </a:p>
        </p:txBody>
      </p:sp>
      <p:sp>
        <p:nvSpPr>
          <p:cNvPr id="18446" name="TextBox 17"/>
          <p:cNvSpPr txBox="1">
            <a:spLocks noChangeArrowheads="1"/>
          </p:cNvSpPr>
          <p:nvPr/>
        </p:nvSpPr>
        <p:spPr bwMode="auto">
          <a:xfrm rot="43278">
            <a:off x="5364163" y="1916113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4</a:t>
            </a:r>
          </a:p>
        </p:txBody>
      </p:sp>
      <p:sp>
        <p:nvSpPr>
          <p:cNvPr id="18447" name="TextBox 18"/>
          <p:cNvSpPr txBox="1">
            <a:spLocks noChangeArrowheads="1"/>
          </p:cNvSpPr>
          <p:nvPr/>
        </p:nvSpPr>
        <p:spPr bwMode="auto">
          <a:xfrm rot="43278">
            <a:off x="5468938" y="2997200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9</a:t>
            </a:r>
          </a:p>
        </p:txBody>
      </p:sp>
      <p:sp>
        <p:nvSpPr>
          <p:cNvPr id="18448" name="TextBox 19"/>
          <p:cNvSpPr txBox="1">
            <a:spLocks noChangeArrowheads="1"/>
          </p:cNvSpPr>
          <p:nvPr/>
        </p:nvSpPr>
        <p:spPr bwMode="auto">
          <a:xfrm rot="43278">
            <a:off x="6588125" y="29241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10</a:t>
            </a:r>
          </a:p>
        </p:txBody>
      </p:sp>
      <p:sp>
        <p:nvSpPr>
          <p:cNvPr id="18449" name="TextBox 20"/>
          <p:cNvSpPr txBox="1">
            <a:spLocks noChangeArrowheads="1"/>
          </p:cNvSpPr>
          <p:nvPr/>
        </p:nvSpPr>
        <p:spPr bwMode="auto">
          <a:xfrm rot="43278">
            <a:off x="6588125" y="184467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5</a:t>
            </a:r>
          </a:p>
        </p:txBody>
      </p:sp>
      <p:sp>
        <p:nvSpPr>
          <p:cNvPr id="18450" name="TextBox 21"/>
          <p:cNvSpPr txBox="1">
            <a:spLocks noChangeArrowheads="1"/>
          </p:cNvSpPr>
          <p:nvPr/>
        </p:nvSpPr>
        <p:spPr bwMode="auto">
          <a:xfrm rot="43278">
            <a:off x="4389438" y="41497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13</a:t>
            </a:r>
          </a:p>
        </p:txBody>
      </p:sp>
      <p:sp>
        <p:nvSpPr>
          <p:cNvPr id="18451" name="TextBox 22"/>
          <p:cNvSpPr txBox="1">
            <a:spLocks noChangeArrowheads="1"/>
          </p:cNvSpPr>
          <p:nvPr/>
        </p:nvSpPr>
        <p:spPr bwMode="auto">
          <a:xfrm rot="43278">
            <a:off x="5470525" y="407670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14</a:t>
            </a:r>
          </a:p>
        </p:txBody>
      </p:sp>
      <p:sp>
        <p:nvSpPr>
          <p:cNvPr id="18452" name="TextBox 23"/>
          <p:cNvSpPr txBox="1">
            <a:spLocks noChangeArrowheads="1"/>
          </p:cNvSpPr>
          <p:nvPr/>
        </p:nvSpPr>
        <p:spPr bwMode="auto">
          <a:xfrm rot="43278">
            <a:off x="6550025" y="400526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15</a:t>
            </a:r>
          </a:p>
        </p:txBody>
      </p:sp>
      <p:sp>
        <p:nvSpPr>
          <p:cNvPr id="18453" name="TextBox 24"/>
          <p:cNvSpPr txBox="1">
            <a:spLocks noChangeArrowheads="1"/>
          </p:cNvSpPr>
          <p:nvPr/>
        </p:nvSpPr>
        <p:spPr bwMode="auto">
          <a:xfrm rot="43278">
            <a:off x="3306763" y="525780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17</a:t>
            </a:r>
          </a:p>
        </p:txBody>
      </p:sp>
      <p:sp>
        <p:nvSpPr>
          <p:cNvPr id="18454" name="TextBox 25"/>
          <p:cNvSpPr txBox="1">
            <a:spLocks noChangeArrowheads="1"/>
          </p:cNvSpPr>
          <p:nvPr/>
        </p:nvSpPr>
        <p:spPr bwMode="auto">
          <a:xfrm rot="43278">
            <a:off x="3381375" y="6340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22</a:t>
            </a:r>
          </a:p>
        </p:txBody>
      </p:sp>
      <p:sp>
        <p:nvSpPr>
          <p:cNvPr id="18455" name="TextBox 26"/>
          <p:cNvSpPr txBox="1">
            <a:spLocks noChangeArrowheads="1"/>
          </p:cNvSpPr>
          <p:nvPr/>
        </p:nvSpPr>
        <p:spPr bwMode="auto">
          <a:xfrm rot="43278">
            <a:off x="4462463" y="63087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23</a:t>
            </a:r>
          </a:p>
        </p:txBody>
      </p:sp>
      <p:sp>
        <p:nvSpPr>
          <p:cNvPr id="18456" name="TextBox 27"/>
          <p:cNvSpPr txBox="1">
            <a:spLocks noChangeArrowheads="1"/>
          </p:cNvSpPr>
          <p:nvPr/>
        </p:nvSpPr>
        <p:spPr bwMode="auto">
          <a:xfrm rot="43278">
            <a:off x="4389438" y="52292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18</a:t>
            </a:r>
          </a:p>
        </p:txBody>
      </p:sp>
      <p:sp>
        <p:nvSpPr>
          <p:cNvPr id="18457" name="TextBox 28"/>
          <p:cNvSpPr txBox="1">
            <a:spLocks noChangeArrowheads="1"/>
          </p:cNvSpPr>
          <p:nvPr/>
        </p:nvSpPr>
        <p:spPr bwMode="auto">
          <a:xfrm rot="43278">
            <a:off x="5508625" y="62372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24</a:t>
            </a:r>
          </a:p>
        </p:txBody>
      </p:sp>
      <p:sp>
        <p:nvSpPr>
          <p:cNvPr id="18458" name="TextBox 29"/>
          <p:cNvSpPr txBox="1">
            <a:spLocks noChangeArrowheads="1"/>
          </p:cNvSpPr>
          <p:nvPr/>
        </p:nvSpPr>
        <p:spPr bwMode="auto">
          <a:xfrm rot="43278">
            <a:off x="5541963" y="51577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19</a:t>
            </a:r>
          </a:p>
        </p:txBody>
      </p:sp>
      <p:sp>
        <p:nvSpPr>
          <p:cNvPr id="18459" name="TextBox 30"/>
          <p:cNvSpPr txBox="1">
            <a:spLocks noChangeArrowheads="1"/>
          </p:cNvSpPr>
          <p:nvPr/>
        </p:nvSpPr>
        <p:spPr bwMode="auto">
          <a:xfrm rot="43278">
            <a:off x="6588125" y="508476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20</a:t>
            </a:r>
          </a:p>
        </p:txBody>
      </p:sp>
      <p:sp>
        <p:nvSpPr>
          <p:cNvPr id="18460" name="TextBox 31"/>
          <p:cNvSpPr txBox="1">
            <a:spLocks noChangeArrowheads="1"/>
          </p:cNvSpPr>
          <p:nvPr/>
        </p:nvSpPr>
        <p:spPr bwMode="auto">
          <a:xfrm rot="43278">
            <a:off x="6623050" y="61944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25</a:t>
            </a:r>
          </a:p>
        </p:txBody>
      </p:sp>
      <p:sp>
        <p:nvSpPr>
          <p:cNvPr id="18461" name="TextBox 32"/>
          <p:cNvSpPr txBox="1">
            <a:spLocks noChangeArrowheads="1"/>
          </p:cNvSpPr>
          <p:nvPr/>
        </p:nvSpPr>
        <p:spPr bwMode="auto">
          <a:xfrm>
            <a:off x="3454400" y="169863"/>
            <a:ext cx="21256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8462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TextBox 6"/>
          <p:cNvSpPr txBox="1">
            <a:spLocks noChangeArrowheads="1"/>
          </p:cNvSpPr>
          <p:nvPr/>
        </p:nvSpPr>
        <p:spPr bwMode="auto">
          <a:xfrm>
            <a:off x="2339975" y="6146800"/>
            <a:ext cx="4752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Tower of London</a:t>
            </a:r>
          </a:p>
        </p:txBody>
      </p:sp>
      <p:pic>
        <p:nvPicPr>
          <p:cNvPr id="73731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32"/>
          <p:cNvSpPr txBox="1">
            <a:spLocks noChangeArrowheads="1"/>
          </p:cNvSpPr>
          <p:nvPr/>
        </p:nvSpPr>
        <p:spPr bwMode="auto">
          <a:xfrm>
            <a:off x="3343275" y="1249363"/>
            <a:ext cx="2182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6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4754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74758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It`s a famous waxworks museum, which has one </a:t>
            </a:r>
          </a:p>
          <a:p>
            <a:pPr algn="ctr"/>
            <a:r>
              <a:rPr lang="en-US" sz="2200">
                <a:latin typeface="Trebuchet MS" pitchFamily="34" charset="0"/>
              </a:rPr>
              <a:t>of the largest collections of wax models in the world.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747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/>
          <p:cNvPicPr>
            <a:picLocks noChangeAspect="1"/>
          </p:cNvPicPr>
          <p:nvPr/>
        </p:nvPicPr>
        <p:blipFill>
          <a:blip r:embed="rId2"/>
          <a:srcRect t="-4240" b="-4697"/>
          <a:stretch>
            <a:fillRect/>
          </a:stretch>
        </p:blipFill>
        <p:spPr bwMode="auto">
          <a:xfrm>
            <a:off x="-73025" y="-315913"/>
            <a:ext cx="9253538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15888"/>
            <a:ext cx="2255837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TextBox 6"/>
          <p:cNvSpPr txBox="1">
            <a:spLocks noChangeArrowheads="1"/>
          </p:cNvSpPr>
          <p:nvPr/>
        </p:nvSpPr>
        <p:spPr bwMode="auto">
          <a:xfrm>
            <a:off x="1835150" y="6165850"/>
            <a:ext cx="5545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Madame Tussaud`s museum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Box 32"/>
          <p:cNvSpPr txBox="1">
            <a:spLocks noChangeArrowheads="1"/>
          </p:cNvSpPr>
          <p:nvPr/>
        </p:nvSpPr>
        <p:spPr bwMode="auto">
          <a:xfrm>
            <a:off x="3360738" y="1249363"/>
            <a:ext cx="214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7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7826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77830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Call a prehistoric monument located in England composed of large standing stones.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778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3200"/>
            <a:ext cx="9144000" cy="60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Stonehenge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Box 32"/>
          <p:cNvSpPr txBox="1">
            <a:spLocks noChangeArrowheads="1"/>
          </p:cNvSpPr>
          <p:nvPr/>
        </p:nvSpPr>
        <p:spPr bwMode="auto">
          <a:xfrm>
            <a:off x="3338513" y="1249363"/>
            <a:ext cx="219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8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9874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79878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is the traditional place of coronation </a:t>
            </a:r>
          </a:p>
          <a:p>
            <a:pPr algn="ctr"/>
            <a:r>
              <a:rPr lang="en-US" sz="2200">
                <a:latin typeface="Trebuchet MS" pitchFamily="34" charset="0"/>
              </a:rPr>
              <a:t>for English monarchs?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798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Westminster Abbey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32"/>
          <p:cNvSpPr txBox="1">
            <a:spLocks noChangeArrowheads="1"/>
          </p:cNvSpPr>
          <p:nvPr/>
        </p:nvSpPr>
        <p:spPr bwMode="auto">
          <a:xfrm>
            <a:off x="3343275" y="1249363"/>
            <a:ext cx="2182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9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1922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81926" name="Заголовок 1"/>
          <p:cNvSpPr txBox="1">
            <a:spLocks/>
          </p:cNvSpPr>
          <p:nvPr/>
        </p:nvSpPr>
        <p:spPr bwMode="auto">
          <a:xfrm>
            <a:off x="1104900" y="4157663"/>
            <a:ext cx="73548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A famous square in the centre of London </a:t>
            </a:r>
          </a:p>
          <a:p>
            <a:pPr algn="ctr"/>
            <a:r>
              <a:rPr lang="en-US" sz="2200">
                <a:latin typeface="Trebuchet MS" pitchFamily="34" charset="0"/>
              </a:rPr>
              <a:t>with a high column in the middle.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819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25"/>
            <a:ext cx="914400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Trafalgar Square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/>
          <p:cNvPicPr>
            <a:picLocks noChangeAspect="1"/>
          </p:cNvPicPr>
          <p:nvPr/>
        </p:nvPicPr>
        <p:blipFill>
          <a:blip r:embed="rId2"/>
          <a:srcRect b="3819"/>
          <a:stretch>
            <a:fillRect/>
          </a:stretch>
        </p:blipFill>
        <p:spPr bwMode="auto">
          <a:xfrm rot="-175386">
            <a:off x="1290638" y="1090613"/>
            <a:ext cx="5910262" cy="568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39750" y="414338"/>
            <a:ext cx="7138988" cy="1143000"/>
          </a:xfrm>
        </p:spPr>
        <p:txBody>
          <a:bodyPr/>
          <a:lstStyle/>
          <a:p>
            <a:r>
              <a:rPr lang="en-US" sz="2200" b="1" smtClean="0">
                <a:solidFill>
                  <a:srgbClr val="C00000"/>
                </a:solidFill>
                <a:latin typeface="Trebuchet MS" pitchFamily="34" charset="0"/>
              </a:rPr>
              <a:t>Answers</a:t>
            </a:r>
            <a:r>
              <a:rPr lang="en-US" sz="2200" smtClean="0">
                <a:latin typeface="Trebuchet MS" pitchFamily="34" charset="0"/>
              </a:rPr>
              <a:t>: The flag of England — 20, Scotland — 21.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 rot="43278">
            <a:off x="2012950" y="2090738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 rot="43278">
            <a:off x="3233738" y="2062163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</a:t>
            </a: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 rot="43278">
            <a:off x="2212975" y="3213100"/>
            <a:ext cx="328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6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 rot="43278">
            <a:off x="2124075" y="425291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11</a:t>
            </a:r>
          </a:p>
        </p:txBody>
      </p:sp>
      <p:sp>
        <p:nvSpPr>
          <p:cNvPr id="19464" name="TextBox 9"/>
          <p:cNvSpPr txBox="1">
            <a:spLocks noChangeArrowheads="1"/>
          </p:cNvSpPr>
          <p:nvPr/>
        </p:nvSpPr>
        <p:spPr bwMode="auto">
          <a:xfrm rot="43278">
            <a:off x="2227263" y="53308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16</a:t>
            </a:r>
          </a:p>
        </p:txBody>
      </p:sp>
      <p:sp>
        <p:nvSpPr>
          <p:cNvPr id="19465" name="TextBox 10"/>
          <p:cNvSpPr txBox="1">
            <a:spLocks noChangeArrowheads="1"/>
          </p:cNvSpPr>
          <p:nvPr/>
        </p:nvSpPr>
        <p:spPr bwMode="auto">
          <a:xfrm rot="43278">
            <a:off x="2195513" y="6340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21</a:t>
            </a:r>
          </a:p>
        </p:txBody>
      </p:sp>
      <p:sp>
        <p:nvSpPr>
          <p:cNvPr id="19466" name="TextBox 12"/>
          <p:cNvSpPr txBox="1">
            <a:spLocks noChangeArrowheads="1"/>
          </p:cNvSpPr>
          <p:nvPr/>
        </p:nvSpPr>
        <p:spPr bwMode="auto">
          <a:xfrm rot="43278">
            <a:off x="3221038" y="3100388"/>
            <a:ext cx="328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7</a:t>
            </a: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 rot="43278">
            <a:off x="3203575" y="4181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12</a:t>
            </a:r>
          </a:p>
        </p:txBody>
      </p:sp>
      <p:sp>
        <p:nvSpPr>
          <p:cNvPr id="19468" name="TextBox 15"/>
          <p:cNvSpPr txBox="1">
            <a:spLocks noChangeArrowheads="1"/>
          </p:cNvSpPr>
          <p:nvPr/>
        </p:nvSpPr>
        <p:spPr bwMode="auto">
          <a:xfrm rot="43278">
            <a:off x="4284663" y="199072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3</a:t>
            </a:r>
          </a:p>
        </p:txBody>
      </p:sp>
      <p:sp>
        <p:nvSpPr>
          <p:cNvPr id="19469" name="TextBox 16"/>
          <p:cNvSpPr txBox="1">
            <a:spLocks noChangeArrowheads="1"/>
          </p:cNvSpPr>
          <p:nvPr/>
        </p:nvSpPr>
        <p:spPr bwMode="auto">
          <a:xfrm rot="43278">
            <a:off x="4397375" y="3068638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8</a:t>
            </a:r>
          </a:p>
        </p:txBody>
      </p:sp>
      <p:sp>
        <p:nvSpPr>
          <p:cNvPr id="19470" name="TextBox 17"/>
          <p:cNvSpPr txBox="1">
            <a:spLocks noChangeArrowheads="1"/>
          </p:cNvSpPr>
          <p:nvPr/>
        </p:nvSpPr>
        <p:spPr bwMode="auto">
          <a:xfrm rot="43278">
            <a:off x="5364163" y="1916113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4</a:t>
            </a:r>
          </a:p>
        </p:txBody>
      </p:sp>
      <p:sp>
        <p:nvSpPr>
          <p:cNvPr id="19471" name="TextBox 18"/>
          <p:cNvSpPr txBox="1">
            <a:spLocks noChangeArrowheads="1"/>
          </p:cNvSpPr>
          <p:nvPr/>
        </p:nvSpPr>
        <p:spPr bwMode="auto">
          <a:xfrm rot="43278">
            <a:off x="5468938" y="2997200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9</a:t>
            </a:r>
          </a:p>
        </p:txBody>
      </p:sp>
      <p:sp>
        <p:nvSpPr>
          <p:cNvPr id="19472" name="TextBox 19"/>
          <p:cNvSpPr txBox="1">
            <a:spLocks noChangeArrowheads="1"/>
          </p:cNvSpPr>
          <p:nvPr/>
        </p:nvSpPr>
        <p:spPr bwMode="auto">
          <a:xfrm rot="43278">
            <a:off x="6588125" y="29241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10</a:t>
            </a:r>
          </a:p>
        </p:txBody>
      </p:sp>
      <p:sp>
        <p:nvSpPr>
          <p:cNvPr id="19473" name="TextBox 20"/>
          <p:cNvSpPr txBox="1">
            <a:spLocks noChangeArrowheads="1"/>
          </p:cNvSpPr>
          <p:nvPr/>
        </p:nvSpPr>
        <p:spPr bwMode="auto">
          <a:xfrm rot="43278">
            <a:off x="6588125" y="1844675"/>
            <a:ext cx="32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5</a:t>
            </a:r>
          </a:p>
        </p:txBody>
      </p:sp>
      <p:sp>
        <p:nvSpPr>
          <p:cNvPr id="19474" name="TextBox 21"/>
          <p:cNvSpPr txBox="1">
            <a:spLocks noChangeArrowheads="1"/>
          </p:cNvSpPr>
          <p:nvPr/>
        </p:nvSpPr>
        <p:spPr bwMode="auto">
          <a:xfrm rot="43278">
            <a:off x="4389438" y="41497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13</a:t>
            </a:r>
          </a:p>
        </p:txBody>
      </p:sp>
      <p:sp>
        <p:nvSpPr>
          <p:cNvPr id="19475" name="TextBox 22"/>
          <p:cNvSpPr txBox="1">
            <a:spLocks noChangeArrowheads="1"/>
          </p:cNvSpPr>
          <p:nvPr/>
        </p:nvSpPr>
        <p:spPr bwMode="auto">
          <a:xfrm rot="43278">
            <a:off x="5470525" y="407670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14</a:t>
            </a:r>
          </a:p>
        </p:txBody>
      </p:sp>
      <p:sp>
        <p:nvSpPr>
          <p:cNvPr id="19476" name="TextBox 23"/>
          <p:cNvSpPr txBox="1">
            <a:spLocks noChangeArrowheads="1"/>
          </p:cNvSpPr>
          <p:nvPr/>
        </p:nvSpPr>
        <p:spPr bwMode="auto">
          <a:xfrm rot="43278">
            <a:off x="6550025" y="400526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15</a:t>
            </a:r>
          </a:p>
        </p:txBody>
      </p:sp>
      <p:sp>
        <p:nvSpPr>
          <p:cNvPr id="19477" name="TextBox 24"/>
          <p:cNvSpPr txBox="1">
            <a:spLocks noChangeArrowheads="1"/>
          </p:cNvSpPr>
          <p:nvPr/>
        </p:nvSpPr>
        <p:spPr bwMode="auto">
          <a:xfrm rot="43278">
            <a:off x="3306763" y="5257800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17</a:t>
            </a:r>
          </a:p>
        </p:txBody>
      </p:sp>
      <p:sp>
        <p:nvSpPr>
          <p:cNvPr id="19478" name="TextBox 25"/>
          <p:cNvSpPr txBox="1">
            <a:spLocks noChangeArrowheads="1"/>
          </p:cNvSpPr>
          <p:nvPr/>
        </p:nvSpPr>
        <p:spPr bwMode="auto">
          <a:xfrm rot="43278">
            <a:off x="3381375" y="634047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22</a:t>
            </a:r>
          </a:p>
        </p:txBody>
      </p:sp>
      <p:sp>
        <p:nvSpPr>
          <p:cNvPr id="19479" name="TextBox 26"/>
          <p:cNvSpPr txBox="1">
            <a:spLocks noChangeArrowheads="1"/>
          </p:cNvSpPr>
          <p:nvPr/>
        </p:nvSpPr>
        <p:spPr bwMode="auto">
          <a:xfrm rot="43278">
            <a:off x="4462463" y="63087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23</a:t>
            </a:r>
          </a:p>
        </p:txBody>
      </p:sp>
      <p:sp>
        <p:nvSpPr>
          <p:cNvPr id="19480" name="TextBox 27"/>
          <p:cNvSpPr txBox="1">
            <a:spLocks noChangeArrowheads="1"/>
          </p:cNvSpPr>
          <p:nvPr/>
        </p:nvSpPr>
        <p:spPr bwMode="auto">
          <a:xfrm rot="43278">
            <a:off x="4389438" y="52292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18</a:t>
            </a:r>
          </a:p>
        </p:txBody>
      </p:sp>
      <p:sp>
        <p:nvSpPr>
          <p:cNvPr id="19481" name="TextBox 28"/>
          <p:cNvSpPr txBox="1">
            <a:spLocks noChangeArrowheads="1"/>
          </p:cNvSpPr>
          <p:nvPr/>
        </p:nvSpPr>
        <p:spPr bwMode="auto">
          <a:xfrm rot="43278">
            <a:off x="5508625" y="62372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24</a:t>
            </a:r>
          </a:p>
        </p:txBody>
      </p:sp>
      <p:sp>
        <p:nvSpPr>
          <p:cNvPr id="19482" name="TextBox 29"/>
          <p:cNvSpPr txBox="1">
            <a:spLocks noChangeArrowheads="1"/>
          </p:cNvSpPr>
          <p:nvPr/>
        </p:nvSpPr>
        <p:spPr bwMode="auto">
          <a:xfrm rot="43278">
            <a:off x="5541963" y="5157788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19</a:t>
            </a:r>
          </a:p>
        </p:txBody>
      </p:sp>
      <p:sp>
        <p:nvSpPr>
          <p:cNvPr id="19483" name="TextBox 30"/>
          <p:cNvSpPr txBox="1">
            <a:spLocks noChangeArrowheads="1"/>
          </p:cNvSpPr>
          <p:nvPr/>
        </p:nvSpPr>
        <p:spPr bwMode="auto">
          <a:xfrm rot="43278">
            <a:off x="6588125" y="5084763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20</a:t>
            </a:r>
          </a:p>
        </p:txBody>
      </p:sp>
      <p:sp>
        <p:nvSpPr>
          <p:cNvPr id="19484" name="TextBox 31"/>
          <p:cNvSpPr txBox="1">
            <a:spLocks noChangeArrowheads="1"/>
          </p:cNvSpPr>
          <p:nvPr/>
        </p:nvSpPr>
        <p:spPr bwMode="auto">
          <a:xfrm rot="43278">
            <a:off x="6623050" y="6194425"/>
            <a:ext cx="46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Arial Unicode MS" charset="-52"/>
                <a:ea typeface="Arial Unicode MS" charset="-52"/>
                <a:cs typeface="Arial Unicode MS" charset="-52"/>
              </a:rPr>
              <a:t>25</a:t>
            </a:r>
          </a:p>
        </p:txBody>
      </p:sp>
      <p:sp>
        <p:nvSpPr>
          <p:cNvPr id="19485" name="TextBox 32"/>
          <p:cNvSpPr txBox="1">
            <a:spLocks noChangeArrowheads="1"/>
          </p:cNvSpPr>
          <p:nvPr/>
        </p:nvSpPr>
        <p:spPr bwMode="auto">
          <a:xfrm>
            <a:off x="3454400" y="169863"/>
            <a:ext cx="21256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9486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3600414">
            <a:off x="7277894" y="4233069"/>
            <a:ext cx="403225" cy="703263"/>
          </a:xfrm>
          <a:prstGeom prst="downArrow">
            <a:avLst/>
          </a:prstGeom>
          <a:solidFill>
            <a:srgbClr val="003366"/>
          </a:solidFill>
          <a:ln>
            <a:solidFill>
              <a:srgbClr val="1C2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55650" y="6024563"/>
            <a:ext cx="746125" cy="369887"/>
          </a:xfrm>
          <a:prstGeom prst="rightArrow">
            <a:avLst/>
          </a:prstGeom>
          <a:solidFill>
            <a:srgbClr val="003366"/>
          </a:solidFill>
          <a:ln>
            <a:solidFill>
              <a:srgbClr val="1C2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32"/>
          <p:cNvSpPr txBox="1">
            <a:spLocks noChangeArrowheads="1"/>
          </p:cNvSpPr>
          <p:nvPr/>
        </p:nvSpPr>
        <p:spPr bwMode="auto">
          <a:xfrm>
            <a:off x="3246438" y="1249363"/>
            <a:ext cx="2376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10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3970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83974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An art museum on Trafalgar Square. </a:t>
            </a:r>
          </a:p>
          <a:p>
            <a:pPr algn="ctr"/>
            <a:r>
              <a:rPr lang="en-US" sz="2200">
                <a:latin typeface="Trebuchet MS" pitchFamily="34" charset="0"/>
              </a:rPr>
              <a:t>It houses a collection of over 2,300 paintings </a:t>
            </a:r>
          </a:p>
          <a:p>
            <a:pPr algn="ctr"/>
            <a:r>
              <a:rPr lang="en-US" sz="2200">
                <a:latin typeface="Trebuchet MS" pitchFamily="34" charset="0"/>
              </a:rPr>
              <a:t>dating from the mid-13</a:t>
            </a:r>
            <a:r>
              <a:rPr lang="en-US" sz="2200" baseline="30000">
                <a:latin typeface="Trebuchet MS" pitchFamily="34" charset="0"/>
              </a:rPr>
              <a:t>th</a:t>
            </a:r>
            <a:r>
              <a:rPr lang="en-US" sz="2200">
                <a:latin typeface="Trebuchet MS" pitchFamily="34" charset="0"/>
              </a:rPr>
              <a:t> century to 1900.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839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TextBox 6"/>
          <p:cNvSpPr txBox="1">
            <a:spLocks noChangeArrowheads="1"/>
          </p:cNvSpPr>
          <p:nvPr/>
        </p:nvSpPr>
        <p:spPr bwMode="auto">
          <a:xfrm>
            <a:off x="2627313" y="6146800"/>
            <a:ext cx="41767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National Gallery</a:t>
            </a:r>
          </a:p>
        </p:txBody>
      </p:sp>
      <p:pic>
        <p:nvPicPr>
          <p:cNvPr id="8499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-762000"/>
            <a:ext cx="9217026" cy="671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Box 32"/>
          <p:cNvSpPr txBox="1">
            <a:spLocks noChangeArrowheads="1"/>
          </p:cNvSpPr>
          <p:nvPr/>
        </p:nvSpPr>
        <p:spPr bwMode="auto">
          <a:xfrm>
            <a:off x="3284538" y="1249363"/>
            <a:ext cx="230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11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86018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86022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This London museum situated in Baker Street </a:t>
            </a:r>
          </a:p>
          <a:p>
            <a:pPr algn="ctr"/>
            <a:r>
              <a:rPr lang="en-US" sz="2200">
                <a:latin typeface="Trebuchet MS" pitchFamily="34" charset="0"/>
              </a:rPr>
              <a:t>is dedicated to a famous fictional detective.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860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TextBox 6"/>
          <p:cNvSpPr txBox="1">
            <a:spLocks noChangeArrowheads="1"/>
          </p:cNvSpPr>
          <p:nvPr/>
        </p:nvSpPr>
        <p:spPr bwMode="auto">
          <a:xfrm>
            <a:off x="1619250" y="6146800"/>
            <a:ext cx="6481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Sherlock Holmes Museum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9"/>
          <p:cNvSpPr txBox="1">
            <a:spLocks noChangeArrowheads="1"/>
          </p:cNvSpPr>
          <p:nvPr/>
        </p:nvSpPr>
        <p:spPr bwMode="auto">
          <a:xfrm>
            <a:off x="1619250" y="6146800"/>
            <a:ext cx="6481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Sherlock Holmes Museum</a:t>
            </a:r>
          </a:p>
        </p:txBody>
      </p:sp>
      <p:pic>
        <p:nvPicPr>
          <p:cNvPr id="88066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09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2"/>
          <p:cNvPicPr>
            <a:picLocks noChangeAspect="1"/>
          </p:cNvPicPr>
          <p:nvPr/>
        </p:nvPicPr>
        <p:blipFill>
          <a:blip r:embed="rId2"/>
          <a:srcRect t="-7220" b="-398"/>
          <a:stretch>
            <a:fillRect/>
          </a:stretch>
        </p:blipFill>
        <p:spPr bwMode="auto">
          <a:xfrm>
            <a:off x="0" y="-568325"/>
            <a:ext cx="9324975" cy="752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Box 32"/>
          <p:cNvSpPr txBox="1">
            <a:spLocks noChangeArrowheads="1"/>
          </p:cNvSpPr>
          <p:nvPr/>
        </p:nvSpPr>
        <p:spPr bwMode="auto">
          <a:xfrm>
            <a:off x="3259138" y="1249363"/>
            <a:ext cx="235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0114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90118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One of the largest parks in central London, and one of the Royal Parks, famous for its Speakers` Corner.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901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2888"/>
            <a:ext cx="9144000" cy="613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8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Hyde Park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Box 32"/>
          <p:cNvSpPr txBox="1">
            <a:spLocks noChangeArrowheads="1"/>
          </p:cNvSpPr>
          <p:nvPr/>
        </p:nvSpPr>
        <p:spPr bwMode="auto">
          <a:xfrm>
            <a:off x="3259138" y="1249363"/>
            <a:ext cx="235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13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2162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92166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It`s a fortress which dominates the skyline of the capital </a:t>
            </a:r>
          </a:p>
          <a:p>
            <a:pPr algn="ctr"/>
            <a:r>
              <a:rPr lang="en-US" sz="2200">
                <a:latin typeface="Trebuchet MS" pitchFamily="34" charset="0"/>
              </a:rPr>
              <a:t>of Scotland. The world famous icon of Scotland.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921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26988"/>
            <a:ext cx="9447213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6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Edinburgh Castle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1038" y="658813"/>
            <a:ext cx="5429250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438400" y="2060575"/>
            <a:ext cx="13208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latin typeface="Trebuchet MS" pitchFamily="34" charset="0"/>
              </a:rPr>
              <a:t>England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4527550" y="2062163"/>
            <a:ext cx="1485900" cy="430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latin typeface="Trebuchet MS" pitchFamily="34" charset="0"/>
              </a:rPr>
              <a:t>Scotland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5678488" y="4013200"/>
            <a:ext cx="1446212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>
                <a:latin typeface="Trebuchet MS" pitchFamily="34" charset="0"/>
              </a:rPr>
              <a:t>Ireland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3014663" y="4027488"/>
            <a:ext cx="2087562" cy="769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>
                <a:latin typeface="Trebuchet MS" pitchFamily="34" charset="0"/>
              </a:rPr>
              <a:t>Great Britain</a:t>
            </a:r>
          </a:p>
          <a:p>
            <a:pPr algn="ctr"/>
            <a:r>
              <a:rPr lang="en-US" sz="2200">
                <a:latin typeface="Trebuchet MS" pitchFamily="34" charset="0"/>
              </a:rPr>
              <a:t>(1606)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3662363" y="6129338"/>
            <a:ext cx="3000375" cy="769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>
                <a:latin typeface="Trebuchet MS" pitchFamily="34" charset="0"/>
              </a:rPr>
              <a:t>United Kingdom</a:t>
            </a:r>
          </a:p>
          <a:p>
            <a:pPr algn="ctr"/>
            <a:r>
              <a:rPr lang="en-US" sz="2200">
                <a:latin typeface="Trebuchet MS" pitchFamily="34" charset="0"/>
              </a:rPr>
              <a:t>(1801)</a:t>
            </a:r>
            <a:endParaRPr lang="ru-RU" sz="2200">
              <a:latin typeface="Trebuchet MS" pitchFamily="34" charset="0"/>
            </a:endParaRPr>
          </a:p>
        </p:txBody>
      </p:sp>
      <p:sp>
        <p:nvSpPr>
          <p:cNvPr id="20487" name="TextBox 8"/>
          <p:cNvSpPr txBox="1">
            <a:spLocks noChangeArrowheads="1"/>
          </p:cNvSpPr>
          <p:nvPr/>
        </p:nvSpPr>
        <p:spPr bwMode="auto">
          <a:xfrm>
            <a:off x="1897063" y="44450"/>
            <a:ext cx="5240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Evolution of  the Union flag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32"/>
          <p:cNvSpPr txBox="1">
            <a:spLocks noChangeArrowheads="1"/>
          </p:cNvSpPr>
          <p:nvPr/>
        </p:nvSpPr>
        <p:spPr bwMode="auto">
          <a:xfrm>
            <a:off x="3255963" y="1249363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14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4210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94214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is the official residence of Queen Elisabeth II ?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942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Buckingham Palace</a:t>
            </a:r>
          </a:p>
        </p:txBody>
      </p:sp>
      <p:pic>
        <p:nvPicPr>
          <p:cNvPr id="9523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8438"/>
            <a:ext cx="9144000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extBox 32"/>
          <p:cNvSpPr txBox="1">
            <a:spLocks noChangeArrowheads="1"/>
          </p:cNvSpPr>
          <p:nvPr/>
        </p:nvSpPr>
        <p:spPr bwMode="auto">
          <a:xfrm>
            <a:off x="3263900" y="1249363"/>
            <a:ext cx="2341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15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6258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96262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is the summer residence of Queen Elisabeth II ?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962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0"/>
            <a:ext cx="9144000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2" name="TextBox 6"/>
          <p:cNvSpPr txBox="1">
            <a:spLocks noChangeArrowheads="1"/>
          </p:cNvSpPr>
          <p:nvPr/>
        </p:nvSpPr>
        <p:spPr bwMode="auto">
          <a:xfrm>
            <a:off x="24844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Windsor Castle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Box 32"/>
          <p:cNvSpPr txBox="1">
            <a:spLocks noChangeArrowheads="1"/>
          </p:cNvSpPr>
          <p:nvPr/>
        </p:nvSpPr>
        <p:spPr bwMode="auto">
          <a:xfrm>
            <a:off x="3255963" y="1249363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16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98306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98310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The</a:t>
            </a:r>
            <a:r>
              <a:rPr lang="ru-RU" sz="2200">
                <a:latin typeface="Trebuchet MS" pitchFamily="34" charset="0"/>
              </a:rPr>
              <a:t> </a:t>
            </a:r>
            <a:r>
              <a:rPr lang="en-US" sz="2200">
                <a:latin typeface="Trebuchet MS" pitchFamily="34" charset="0"/>
              </a:rPr>
              <a:t>legendary lake in Scotland </a:t>
            </a:r>
          </a:p>
          <a:p>
            <a:pPr algn="ctr"/>
            <a:r>
              <a:rPr lang="en-US" sz="2200">
                <a:latin typeface="Trebuchet MS" pitchFamily="34" charset="0"/>
              </a:rPr>
              <a:t>where people think a monster lives.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983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0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Loch 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32"/>
          <p:cNvSpPr txBox="1">
            <a:spLocks noChangeArrowheads="1"/>
          </p:cNvSpPr>
          <p:nvPr/>
        </p:nvSpPr>
        <p:spPr bwMode="auto">
          <a:xfrm>
            <a:off x="3271838" y="1249363"/>
            <a:ext cx="2325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17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0354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100358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It`s a Victorian Gothic monument to a Scottish author. </a:t>
            </a:r>
          </a:p>
          <a:p>
            <a:pPr algn="ctr"/>
            <a:r>
              <a:rPr lang="en-US" sz="2200">
                <a:latin typeface="Trebuchet MS" pitchFamily="34" charset="0"/>
              </a:rPr>
              <a:t>It stands in Princes Street Gardens in Edinburgh.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1003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Box 6"/>
          <p:cNvSpPr txBox="1">
            <a:spLocks noChangeArrowheads="1"/>
          </p:cNvSpPr>
          <p:nvPr/>
        </p:nvSpPr>
        <p:spPr bwMode="auto">
          <a:xfrm>
            <a:off x="4787900" y="2133600"/>
            <a:ext cx="3816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The Scott Monument</a:t>
            </a:r>
          </a:p>
        </p:txBody>
      </p:sp>
      <p:pic>
        <p:nvPicPr>
          <p:cNvPr id="10137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Box 32"/>
          <p:cNvSpPr txBox="1">
            <a:spLocks noChangeArrowheads="1"/>
          </p:cNvSpPr>
          <p:nvPr/>
        </p:nvSpPr>
        <p:spPr bwMode="auto">
          <a:xfrm>
            <a:off x="3251200" y="1249363"/>
            <a:ext cx="2366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18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2402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102406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What cathedral is one of the most famous </a:t>
            </a:r>
          </a:p>
          <a:p>
            <a:pPr algn="ctr"/>
            <a:r>
              <a:rPr lang="en-US" sz="2200">
                <a:latin typeface="Trebuchet MS" pitchFamily="34" charset="0"/>
              </a:rPr>
              <a:t>and most recognizable sights of London?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1024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St Paul`s Cathedral</a:t>
            </a:r>
          </a:p>
        </p:txBody>
      </p:sp>
      <p:pic>
        <p:nvPicPr>
          <p:cNvPr id="10342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7925" y="-26988"/>
            <a:ext cx="6850063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7354888" cy="1143000"/>
          </a:xfrm>
        </p:spPr>
        <p:txBody>
          <a:bodyPr/>
          <a:lstStyle/>
          <a:p>
            <a:r>
              <a:rPr lang="en-US" sz="2200" smtClean="0">
                <a:latin typeface="Trebuchet MS" pitchFamily="34" charset="0"/>
              </a:rPr>
              <a:t>Name the capital of England/Scotland.</a:t>
            </a:r>
            <a:endParaRPr lang="ru-RU" sz="2200" smtClean="0">
              <a:latin typeface="Trebuchet MS" pitchFamily="34" charset="0"/>
            </a:endParaRPr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456488" y="44450"/>
            <a:ext cx="1579562" cy="1579563"/>
          </a:xfrm>
        </p:spPr>
      </p:pic>
      <p:sp>
        <p:nvSpPr>
          <p:cNvPr id="21507" name="TextBox 32"/>
          <p:cNvSpPr txBox="1">
            <a:spLocks noChangeArrowheads="1"/>
          </p:cNvSpPr>
          <p:nvPr/>
        </p:nvSpPr>
        <p:spPr bwMode="auto">
          <a:xfrm>
            <a:off x="3430588" y="169863"/>
            <a:ext cx="2173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2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1508" name="TextBox 33"/>
          <p:cNvSpPr txBox="1">
            <a:spLocks noChangeArrowheads="1"/>
          </p:cNvSpPr>
          <p:nvPr/>
        </p:nvSpPr>
        <p:spPr bwMode="auto">
          <a:xfrm>
            <a:off x="7618413" y="1465263"/>
            <a:ext cx="136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II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2700338" y="1484313"/>
            <a:ext cx="7867650" cy="54006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Oxford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Brighton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Cardiff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Glasgow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Edinburgh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Manchester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Birmingham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Cambridge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London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Dublin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Sheffield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Southampton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Portsmouth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Liverpool</a:t>
            </a:r>
          </a:p>
          <a:p>
            <a:pPr marL="457200" indent="-457200" algn="l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200" dirty="0" smtClean="0">
                <a:latin typeface="Trebuchet MS" pitchFamily="34" charset="0"/>
              </a:rPr>
              <a:t>Belfast</a:t>
            </a:r>
          </a:p>
          <a:p>
            <a:pPr fontAlgn="auto">
              <a:spcAft>
                <a:spcPts val="0"/>
              </a:spcAft>
              <a:defRPr/>
            </a:pPr>
            <a:endParaRPr lang="ru-RU" sz="22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extBox 32"/>
          <p:cNvSpPr txBox="1">
            <a:spLocks noChangeArrowheads="1"/>
          </p:cNvSpPr>
          <p:nvPr/>
        </p:nvSpPr>
        <p:spPr bwMode="auto">
          <a:xfrm>
            <a:off x="3255963" y="1249363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19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4450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104454" name="Заголовок 1"/>
          <p:cNvSpPr txBox="1">
            <a:spLocks/>
          </p:cNvSpPr>
          <p:nvPr/>
        </p:nvSpPr>
        <p:spPr bwMode="auto">
          <a:xfrm>
            <a:off x="827088" y="4157663"/>
            <a:ext cx="7705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One of Scotland`s most impressive ruined medieval fortress upon a rocky headland.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1044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68338" y="-26988"/>
            <a:ext cx="10496551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4" name="TextBox 6"/>
          <p:cNvSpPr txBox="1">
            <a:spLocks noChangeArrowheads="1"/>
          </p:cNvSpPr>
          <p:nvPr/>
        </p:nvSpPr>
        <p:spPr bwMode="auto">
          <a:xfrm>
            <a:off x="2700338" y="614680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Dunnottar Castle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extBox 32"/>
          <p:cNvSpPr txBox="1">
            <a:spLocks noChangeArrowheads="1"/>
          </p:cNvSpPr>
          <p:nvPr/>
        </p:nvSpPr>
        <p:spPr bwMode="auto">
          <a:xfrm>
            <a:off x="3222625" y="1249363"/>
            <a:ext cx="2425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Georgia" pitchFamily="18" charset="0"/>
              </a:rPr>
              <a:t>Question 20</a:t>
            </a:r>
            <a:endParaRPr lang="ru-RU" sz="28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6498" name="TextBox 33"/>
          <p:cNvSpPr txBox="1">
            <a:spLocks noChangeArrowheads="1"/>
          </p:cNvSpPr>
          <p:nvPr/>
        </p:nvSpPr>
        <p:spPr bwMode="auto">
          <a:xfrm>
            <a:off x="7451725" y="3100388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Georgia" pitchFamily="18" charset="0"/>
              </a:rPr>
              <a:t>Round IV</a:t>
            </a:r>
            <a:endParaRPr lang="ru-RU" sz="2000" b="1"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2276872"/>
            <a:ext cx="1656184" cy="172354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00" b="1" dirty="0">
                <a:solidFill>
                  <a:srgbClr val="9E0000"/>
                </a:solidFill>
                <a:latin typeface="Trebuchet MS" pitchFamily="34" charset="0"/>
                <a:ea typeface="Adobe Fan Heiti Std B" pitchFamily="34" charset="-128"/>
              </a:rPr>
              <a:t>?</a:t>
            </a:r>
            <a:endParaRPr lang="ru-RU" sz="10600" b="1" dirty="0">
              <a:solidFill>
                <a:srgbClr val="9E0000"/>
              </a:solidFill>
              <a:latin typeface="Trebuchet MS" pitchFamily="34" charset="0"/>
              <a:ea typeface="Adobe Fan Heiti Std B" pitchFamily="34" charset="-128"/>
            </a:endParaRPr>
          </a:p>
        </p:txBody>
      </p:sp>
      <p:sp>
        <p:nvSpPr>
          <p:cNvPr id="106502" name="Заголовок 1"/>
          <p:cNvSpPr txBox="1">
            <a:spLocks/>
          </p:cNvSpPr>
          <p:nvPr/>
        </p:nvSpPr>
        <p:spPr bwMode="auto">
          <a:xfrm>
            <a:off x="395288" y="4005263"/>
            <a:ext cx="85042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200">
                <a:latin typeface="Trebuchet MS" pitchFamily="34" charset="0"/>
              </a:rPr>
              <a:t>It`s a skyscraper in London`s financial district. </a:t>
            </a:r>
          </a:p>
          <a:p>
            <a:pPr algn="ctr"/>
            <a:r>
              <a:rPr lang="en-US" sz="2200">
                <a:latin typeface="Trebuchet MS" pitchFamily="34" charset="0"/>
              </a:rPr>
              <a:t>This building has become an iconic symbol of London </a:t>
            </a:r>
          </a:p>
          <a:p>
            <a:pPr algn="ctr"/>
            <a:r>
              <a:rPr lang="en-US" sz="2200">
                <a:latin typeface="Trebuchet MS" pitchFamily="34" charset="0"/>
              </a:rPr>
              <a:t>and is one of the city`s most widely recognized </a:t>
            </a:r>
          </a:p>
          <a:p>
            <a:pPr algn="ctr"/>
            <a:r>
              <a:rPr lang="en-US" sz="2200">
                <a:latin typeface="Trebuchet MS" pitchFamily="34" charset="0"/>
              </a:rPr>
              <a:t>examples of modern architecture.</a:t>
            </a:r>
            <a:endParaRPr lang="ru-RU" sz="2200">
              <a:latin typeface="Trebuchet MS" pitchFamily="34" charset="0"/>
            </a:endParaRPr>
          </a:p>
        </p:txBody>
      </p:sp>
      <p:pic>
        <p:nvPicPr>
          <p:cNvPr id="1065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49275"/>
            <a:ext cx="10858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4450"/>
            <a:ext cx="9144000" cy="592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Box 6"/>
          <p:cNvSpPr txBox="1">
            <a:spLocks noChangeArrowheads="1"/>
          </p:cNvSpPr>
          <p:nvPr/>
        </p:nvSpPr>
        <p:spPr bwMode="auto">
          <a:xfrm>
            <a:off x="1619250" y="6146800"/>
            <a:ext cx="6192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Georgia" pitchFamily="18" charset="0"/>
              </a:rPr>
              <a:t>30 St Mary Axe (“The Gherkin”)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752725"/>
            <a:ext cx="33845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350" y="260350"/>
            <a:ext cx="5126038" cy="283527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 </a:t>
            </a:r>
            <a:r>
              <a:rPr lang="en-US" b="1" dirty="0" smtClean="0">
                <a:solidFill>
                  <a:srgbClr val="C00000"/>
                </a:solidFill>
                <a:latin typeface="Georgia" pitchFamily="18" charset="0"/>
              </a:rPr>
              <a:t>Round V</a:t>
            </a:r>
            <a: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0" y="7245350"/>
            <a:ext cx="8893175" cy="11525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76375" y="1549400"/>
            <a:ext cx="6119813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Georgia" pitchFamily="18" charset="0"/>
              </a:rPr>
              <a:t>Final test</a:t>
            </a:r>
          </a:p>
        </p:txBody>
      </p:sp>
    </p:spTree>
  </p:cSld>
  <p:clrMapOvr>
    <a:masterClrMapping/>
  </p:clrMapOvr>
  <p:transition spd="slow">
    <p:sndAc>
      <p:stSnd>
        <p:snd r:embed="rId2" name="SoftGong1.wav"/>
      </p:stSnd>
    </p:sndAc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9038" y="1989138"/>
            <a:ext cx="4057650" cy="434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836613"/>
            <a:ext cx="7705725" cy="3338512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Congratulations </a:t>
            </a:r>
            <a:b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en-US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to the winners!</a:t>
            </a:r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latin typeface="Informal Roman" pitchFamily="66" charset="0"/>
              </a:rPr>
              <a:t/>
            </a:r>
            <a:br>
              <a:rPr lang="ru-RU" dirty="0" smtClean="0"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ndAc>
      <p:stSnd>
        <p:snd r:embed="rId2" name="6-scotland-short.wav"/>
      </p:stSnd>
    </p:sndAc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88913"/>
            <a:ext cx="985837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44450"/>
            <a:ext cx="7704138" cy="1008063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Источники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latin typeface="Informal Roman" pitchFamily="66" charset="0"/>
              </a:rPr>
              <a:t/>
            </a:r>
            <a:br>
              <a:rPr lang="ru-RU" dirty="0" smtClean="0"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110595" name="TextBox 4"/>
          <p:cNvSpPr txBox="1">
            <a:spLocks noChangeArrowheads="1"/>
          </p:cNvSpPr>
          <p:nvPr/>
        </p:nvSpPr>
        <p:spPr bwMode="auto">
          <a:xfrm>
            <a:off x="395288" y="1406525"/>
            <a:ext cx="4325937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600">
              <a:latin typeface="Trebuchet MS" pitchFamily="34" charset="0"/>
            </a:endParaRPr>
          </a:p>
          <a:p>
            <a:pPr>
              <a:spcAft>
                <a:spcPts val="400"/>
              </a:spcAft>
            </a:pPr>
            <a:r>
              <a:rPr lang="ru-RU" sz="1600" b="1">
                <a:latin typeface="Trebuchet MS" pitchFamily="34" charset="0"/>
              </a:rPr>
              <a:t>Личные фотографии автора презентации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costumecraze.com</a:t>
            </a:r>
            <a:endParaRPr lang="ru-RU" sz="1600">
              <a:latin typeface="Trebuchet MS" pitchFamily="34" charset="0"/>
            </a:endParaRP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kilthire.com</a:t>
            </a:r>
          </a:p>
          <a:p>
            <a:pPr>
              <a:spcAft>
                <a:spcPts val="400"/>
              </a:spcAft>
            </a:pPr>
            <a:r>
              <a:rPr lang="en-US" sz="1600" b="1">
                <a:latin typeface="Trebuchet MS" pitchFamily="34" charset="0"/>
              </a:rPr>
              <a:t>en.wikipedia.org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altritter.ru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fromheretoheaven.wordpress.com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hdtimelapse.net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www.teos.fi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thekey.xpn.org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alicescardino.ru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cambridgephotographyblog.com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wiki.pippkro.ru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globewallpapers.com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namonitore.ru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oxfordhotels.ws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pipedreamsfromtheshire.wordpress.com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mrwhite.net</a:t>
            </a:r>
          </a:p>
          <a:p>
            <a:pPr>
              <a:spcAft>
                <a:spcPts val="400"/>
              </a:spcAft>
            </a:pPr>
            <a:endParaRPr lang="ru-RU" sz="1600" b="1">
              <a:latin typeface="Trebuchet MS" pitchFamily="34" charset="0"/>
            </a:endParaRPr>
          </a:p>
        </p:txBody>
      </p:sp>
      <p:sp>
        <p:nvSpPr>
          <p:cNvPr id="110596" name="TextBox 5"/>
          <p:cNvSpPr txBox="1">
            <a:spLocks noChangeArrowheads="1"/>
          </p:cNvSpPr>
          <p:nvPr/>
        </p:nvSpPr>
        <p:spPr bwMode="auto">
          <a:xfrm>
            <a:off x="4859338" y="1139825"/>
            <a:ext cx="4114800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600" b="1">
              <a:latin typeface="Trebuchet MS" pitchFamily="34" charset="0"/>
            </a:endParaRPr>
          </a:p>
          <a:p>
            <a:endParaRPr lang="en-US" sz="1600" b="1">
              <a:latin typeface="Trebuchet MS" pitchFamily="34" charset="0"/>
            </a:endParaRP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welcometoscotland.com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daithaic.blogspot.com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stranic.ru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wallpampers.ru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kinnairdbagpipes.com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seef.ru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yalebooks.wordpress.com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www.flickr.com/photos/andersrasmussen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blueherenow.com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pictures.4ever.eu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enjoyourholiday.com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blog.houseplans.com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www.youkidding.me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brnathan.wordpress.com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mi9.com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wallsdl.com</a:t>
            </a:r>
          </a:p>
          <a:p>
            <a:pPr>
              <a:spcAft>
                <a:spcPts val="400"/>
              </a:spcAft>
            </a:pPr>
            <a:r>
              <a:rPr lang="en-US" sz="1600">
                <a:latin typeface="Trebuchet MS" pitchFamily="34" charset="0"/>
              </a:rPr>
              <a:t>europeanroyalhistory.wordpress.com</a:t>
            </a:r>
          </a:p>
          <a:p>
            <a:endParaRPr lang="ru-RU" sz="1600" b="1">
              <a:latin typeface="Trebuchet MS" pitchFamily="34" charset="0"/>
            </a:endParaRPr>
          </a:p>
        </p:txBody>
      </p:sp>
      <p:sp>
        <p:nvSpPr>
          <p:cNvPr id="110597" name="TextBox 7"/>
          <p:cNvSpPr txBox="1">
            <a:spLocks noChangeArrowheads="1"/>
          </p:cNvSpPr>
          <p:nvPr/>
        </p:nvSpPr>
        <p:spPr bwMode="auto">
          <a:xfrm>
            <a:off x="3635375" y="981075"/>
            <a:ext cx="2736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Trebuchet MS" pitchFamily="34" charset="0"/>
              </a:rPr>
              <a:t>Иллюстрации: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96900" y="4146550"/>
            <a:ext cx="8351838" cy="2811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Tx/>
              <a:buAutoNum type="arabicParenR"/>
              <a:defRPr/>
            </a:pPr>
            <a:r>
              <a:rPr lang="ru-RU" sz="1600" b="1" dirty="0">
                <a:latin typeface="Trebuchet MS" pitchFamily="34" charset="0"/>
              </a:rPr>
              <a:t>Музыка </a:t>
            </a:r>
            <a:endParaRPr lang="en-US" sz="1600" b="1" dirty="0">
              <a:latin typeface="Trebuchet MS" pitchFamily="34" charset="0"/>
            </a:endParaRPr>
          </a:p>
          <a:p>
            <a:pPr marL="91440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latin typeface="Trebuchet MS" pitchFamily="34" charset="0"/>
              </a:rPr>
              <a:t>Саундтреки </a:t>
            </a:r>
            <a:r>
              <a:rPr lang="ru-RU" sz="1600" dirty="0">
                <a:latin typeface="Trebuchet MS" pitchFamily="34" charset="0"/>
              </a:rPr>
              <a:t>к фильму «Горец</a:t>
            </a:r>
            <a:r>
              <a:rPr lang="ru-RU" sz="1600" dirty="0">
                <a:latin typeface="Trebuchet MS" pitchFamily="34" charset="0"/>
              </a:rPr>
              <a:t>»: </a:t>
            </a:r>
            <a:r>
              <a:rPr lang="en-US" sz="1600" dirty="0">
                <a:latin typeface="Trebuchet MS" pitchFamily="34" charset="0"/>
              </a:rPr>
              <a:t>my-hit.ru/film/8654/tracks </a:t>
            </a:r>
          </a:p>
          <a:p>
            <a:pPr marL="91440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latin typeface="Trebuchet MS" pitchFamily="34" charset="0"/>
              </a:rPr>
              <a:t>Шотландская волынка: </a:t>
            </a:r>
            <a:r>
              <a:rPr lang="en-US" sz="1600" dirty="0">
                <a:latin typeface="Trebuchet MS" pitchFamily="34" charset="0"/>
              </a:rPr>
              <a:t>Gordon Duncan</a:t>
            </a:r>
            <a:r>
              <a:rPr lang="ru-RU" sz="1600" dirty="0">
                <a:latin typeface="Trebuchet MS" pitchFamily="34" charset="0"/>
              </a:rPr>
              <a:t>, альбом </a:t>
            </a:r>
            <a:r>
              <a:rPr lang="en-US" sz="1600" dirty="0">
                <a:latin typeface="Trebuchet MS" pitchFamily="34" charset="0"/>
              </a:rPr>
              <a:t>“Just </a:t>
            </a:r>
            <a:r>
              <a:rPr lang="en-US" sz="1600" dirty="0">
                <a:latin typeface="Trebuchet MS" pitchFamily="34" charset="0"/>
              </a:rPr>
              <a:t>for </a:t>
            </a:r>
            <a:r>
              <a:rPr lang="en-US" sz="1600" dirty="0" err="1">
                <a:latin typeface="Trebuchet MS" pitchFamily="34" charset="0"/>
              </a:rPr>
              <a:t>Seumas</a:t>
            </a:r>
            <a:r>
              <a:rPr lang="en-US" sz="1600" dirty="0">
                <a:latin typeface="Trebuchet MS" pitchFamily="34" charset="0"/>
              </a:rPr>
              <a:t>”</a:t>
            </a:r>
          </a:p>
          <a:p>
            <a:pPr marL="91440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latin typeface="Trebuchet MS" pitchFamily="34" charset="0"/>
              </a:rPr>
              <a:t>Noelle Shearer </a:t>
            </a:r>
            <a:r>
              <a:rPr lang="en-US" sz="1600" dirty="0">
                <a:latin typeface="Trebuchet MS" pitchFamily="34" charset="0"/>
              </a:rPr>
              <a:t>and John </a:t>
            </a:r>
            <a:r>
              <a:rPr lang="en-US" sz="1600" dirty="0">
                <a:latin typeface="Trebuchet MS" pitchFamily="34" charset="0"/>
              </a:rPr>
              <a:t>Morgan, “My Bonnie Lies Over the </a:t>
            </a:r>
            <a:r>
              <a:rPr lang="en-US" sz="1600" dirty="0">
                <a:latin typeface="Trebuchet MS" pitchFamily="34" charset="0"/>
              </a:rPr>
              <a:t>Ocean”</a:t>
            </a:r>
          </a:p>
          <a:p>
            <a:pPr marL="914400" lvl="3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latin typeface="Trebuchet MS" pitchFamily="34" charset="0"/>
              </a:rPr>
              <a:t>The Beatles, “Yellow Submarine” </a:t>
            </a:r>
            <a:endParaRPr lang="ru-RU" sz="1600" dirty="0">
              <a:latin typeface="Trebuchet MS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Tx/>
              <a:buAutoNum type="arabicParenR" startAt="2"/>
              <a:defRPr/>
            </a:pPr>
            <a:r>
              <a:rPr lang="ru-RU" sz="1600" b="1" dirty="0">
                <a:latin typeface="Trebuchet MS" pitchFamily="34" charset="0"/>
              </a:rPr>
              <a:t>Видео </a:t>
            </a:r>
            <a:endParaRPr lang="en-US" sz="1600" b="1" dirty="0"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1600" dirty="0">
                <a:latin typeface="Trebuchet MS" pitchFamily="34" charset="0"/>
              </a:rPr>
              <a:t>      BBC. Royal </a:t>
            </a:r>
            <a:r>
              <a:rPr lang="en-US" sz="1600" dirty="0">
                <a:latin typeface="Trebuchet MS" pitchFamily="34" charset="0"/>
              </a:rPr>
              <a:t>Edinburgh Military Tattoo 2012, Opening </a:t>
            </a:r>
            <a:r>
              <a:rPr lang="en-US" sz="1600" dirty="0">
                <a:latin typeface="Trebuchet MS" pitchFamily="34" charset="0"/>
              </a:rPr>
              <a:t>Parade</a:t>
            </a:r>
            <a:r>
              <a:rPr lang="ru-RU" sz="1600" dirty="0">
                <a:latin typeface="Trebuchet MS" pitchFamily="34" charset="0"/>
              </a:rPr>
              <a:t>:</a:t>
            </a:r>
            <a:r>
              <a:rPr lang="en-US" sz="1600" dirty="0">
                <a:latin typeface="Trebuchet MS" pitchFamily="34" charset="0"/>
              </a:rPr>
              <a:t> </a:t>
            </a:r>
            <a:endParaRPr lang="ru-RU" sz="1600" dirty="0"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400"/>
              </a:spcAft>
              <a:defRPr/>
            </a:pPr>
            <a:r>
              <a:rPr lang="ru-RU" sz="1600" dirty="0">
                <a:latin typeface="Trebuchet MS" pitchFamily="34" charset="0"/>
              </a:rPr>
              <a:t>     </a:t>
            </a:r>
            <a:r>
              <a:rPr lang="en-US" sz="1600" dirty="0">
                <a:latin typeface="Trebuchet MS" pitchFamily="34" charset="0"/>
              </a:rPr>
              <a:t> www.youtube.com/user/bealach </a:t>
            </a:r>
          </a:p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 typeface="+mj-lt"/>
              <a:buAutoNum type="arabicParenR" startAt="3"/>
              <a:defRPr/>
            </a:pPr>
            <a:r>
              <a:rPr lang="ru-RU" sz="1600" b="1" dirty="0">
                <a:latin typeface="Trebuchet MS" pitchFamily="34" charset="0"/>
              </a:rPr>
              <a:t>Звуковые эффекты </a:t>
            </a:r>
            <a:r>
              <a:rPr lang="ru-RU" sz="1600" dirty="0">
                <a:latin typeface="Trebuchet MS" pitchFamily="34" charset="0"/>
              </a:rPr>
              <a:t>— </a:t>
            </a:r>
            <a:r>
              <a:rPr lang="en-US" sz="1600" dirty="0">
                <a:latin typeface="Trebuchet MS" pitchFamily="34" charset="0"/>
              </a:rPr>
              <a:t>www.tatarovo.ru</a:t>
            </a:r>
            <a:endParaRPr lang="ru-RU" sz="1600" dirty="0">
              <a:latin typeface="Trebuchet MS" pitchFamily="34" charset="0"/>
            </a:endParaRPr>
          </a:p>
          <a:p>
            <a:pPr fontAlgn="auto">
              <a:spcBef>
                <a:spcPts val="0"/>
              </a:spcBef>
              <a:spcAft>
                <a:spcPts val="400"/>
              </a:spcAft>
              <a:defRPr/>
            </a:pPr>
            <a:endParaRPr lang="ru-RU" sz="1600" b="1" dirty="0">
              <a:latin typeface="Trebuchet MS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44450"/>
            <a:ext cx="7704138" cy="1008063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Источники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latin typeface="Informal Roman" pitchFamily="66" charset="0"/>
              </a:rPr>
              <a:t/>
            </a:r>
            <a:br>
              <a:rPr lang="ru-RU" dirty="0" smtClean="0">
                <a:latin typeface="Informal Roman" pitchFamily="66" charset="0"/>
              </a:rPr>
            </a:br>
            <a:r>
              <a:rPr lang="ru-RU" sz="5400" dirty="0" smtClean="0">
                <a:latin typeface="Informal Roman" pitchFamily="66" charset="0"/>
              </a:rPr>
              <a:t/>
            </a:r>
            <a:br>
              <a:rPr lang="ru-RU" sz="5400" dirty="0" smtClean="0">
                <a:latin typeface="Informal Roman" pitchFamily="66" charset="0"/>
              </a:rPr>
            </a:br>
            <a:endParaRPr lang="ru-RU" sz="3200" b="1" dirty="0">
              <a:solidFill>
                <a:srgbClr val="952405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188" y="1341438"/>
            <a:ext cx="8424862" cy="2214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Trebuchet MS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Tx/>
              <a:buAutoNum type="arabicParenR"/>
              <a:defRPr/>
            </a:pPr>
            <a:r>
              <a:rPr lang="ru-RU" sz="1600" b="1" dirty="0">
                <a:latin typeface="Trebuchet MS" pitchFamily="34" charset="0"/>
              </a:rPr>
              <a:t>Дзюина Е. В. </a:t>
            </a:r>
            <a:r>
              <a:rPr lang="ru-RU" sz="1600" dirty="0">
                <a:latin typeface="Trebuchet MS" pitchFamily="34" charset="0"/>
              </a:rPr>
              <a:t>Игровые уроки и внеклассные мероприятия на английском языке:  5-9 классы; издательство М.: ВАКО, 2010</a:t>
            </a:r>
          </a:p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Tx/>
              <a:buAutoNum type="arabicParenR"/>
              <a:defRPr/>
            </a:pPr>
            <a:r>
              <a:rPr lang="ru-RU" sz="1600" b="1" dirty="0">
                <a:latin typeface="Trebuchet MS" pitchFamily="34" charset="0"/>
              </a:rPr>
              <a:t>Биболетова М. З, Добрынина Н. В., Трубанева Н. Н. </a:t>
            </a:r>
            <a:r>
              <a:rPr lang="ru-RU" sz="1600" dirty="0">
                <a:latin typeface="Trebuchet MS" pitchFamily="34" charset="0"/>
              </a:rPr>
              <a:t>Английский язык:  Английский с удовольствием / </a:t>
            </a:r>
            <a:r>
              <a:rPr lang="en-US" sz="1600" dirty="0">
                <a:latin typeface="Trebuchet MS" pitchFamily="34" charset="0"/>
              </a:rPr>
              <a:t>Enjoy English</a:t>
            </a:r>
            <a:r>
              <a:rPr lang="ru-RU" sz="1600" dirty="0">
                <a:latin typeface="Trebuchet MS" pitchFamily="34" charset="0"/>
              </a:rPr>
              <a:t>: Учебник для 6 классов общеобразовательных учреждений; издательство Обнинск: Титул, 2008</a:t>
            </a:r>
            <a:endParaRPr lang="en-US" sz="1600" dirty="0">
              <a:latin typeface="Trebuchet MS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400"/>
              </a:spcAft>
              <a:buFontTx/>
              <a:buAutoNum type="arabicParenR"/>
              <a:defRPr/>
            </a:pPr>
            <a:r>
              <a:rPr lang="en-US" sz="1600" b="1" dirty="0">
                <a:latin typeface="Trebuchet MS" pitchFamily="34" charset="0"/>
              </a:rPr>
              <a:t>The Free Encyclopedia</a:t>
            </a:r>
            <a:r>
              <a:rPr lang="ru-RU" sz="1600" dirty="0">
                <a:latin typeface="Trebuchet MS" pitchFamily="34" charset="0"/>
              </a:rPr>
              <a:t>: </a:t>
            </a:r>
            <a:r>
              <a:rPr lang="en-US" sz="1600" dirty="0">
                <a:latin typeface="Trebuchet MS" pitchFamily="34" charset="0"/>
              </a:rPr>
              <a:t>en.wikipedia.org</a:t>
            </a:r>
          </a:p>
          <a:p>
            <a:pPr fontAlgn="auto">
              <a:spcBef>
                <a:spcPts val="0"/>
              </a:spcBef>
              <a:spcAft>
                <a:spcPts val="400"/>
              </a:spcAft>
              <a:defRPr/>
            </a:pPr>
            <a:endParaRPr lang="ru-RU" sz="1600" b="1" dirty="0">
              <a:latin typeface="Trebuchet MS" pitchFamily="34" charset="0"/>
            </a:endParaRPr>
          </a:p>
        </p:txBody>
      </p:sp>
      <p:sp>
        <p:nvSpPr>
          <p:cNvPr id="111620" name="TextBox 7"/>
          <p:cNvSpPr txBox="1">
            <a:spLocks noChangeArrowheads="1"/>
          </p:cNvSpPr>
          <p:nvPr/>
        </p:nvSpPr>
        <p:spPr bwMode="auto">
          <a:xfrm>
            <a:off x="3635375" y="981075"/>
            <a:ext cx="3600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Trebuchet MS" pitchFamily="34" charset="0"/>
              </a:rPr>
              <a:t>Литература:</a:t>
            </a:r>
          </a:p>
        </p:txBody>
      </p:sp>
      <p:sp>
        <p:nvSpPr>
          <p:cNvPr id="111621" name="TextBox 6"/>
          <p:cNvSpPr txBox="1">
            <a:spLocks noChangeArrowheads="1"/>
          </p:cNvSpPr>
          <p:nvPr/>
        </p:nvSpPr>
        <p:spPr bwMode="auto">
          <a:xfrm>
            <a:off x="3276600" y="3563938"/>
            <a:ext cx="2735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Trebuchet MS" pitchFamily="34" charset="0"/>
              </a:rPr>
              <a:t>Музыка, видео, звуки:</a:t>
            </a:r>
          </a:p>
        </p:txBody>
      </p:sp>
      <p:pic>
        <p:nvPicPr>
          <p:cNvPr id="11162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60350"/>
            <a:ext cx="10080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</TotalTime>
  <Words>1172</Words>
  <Application>Microsoft Office PowerPoint</Application>
  <PresentationFormat>Экран (4:3)</PresentationFormat>
  <Paragraphs>449</Paragraphs>
  <Slides>97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97</vt:i4>
      </vt:variant>
    </vt:vector>
  </HeadingPairs>
  <TitlesOfParts>
    <vt:vector size="108" baseType="lpstr">
      <vt:lpstr>Calibri</vt:lpstr>
      <vt:lpstr>Arial</vt:lpstr>
      <vt:lpstr>Trebuchet MS</vt:lpstr>
      <vt:lpstr>Adobe Hebrew</vt:lpstr>
      <vt:lpstr>Comic Sans MS</vt:lpstr>
      <vt:lpstr>Georgia</vt:lpstr>
      <vt:lpstr>Monotype Corsiva</vt:lpstr>
      <vt:lpstr>Informal Roman</vt:lpstr>
      <vt:lpstr>Adobe Fan Heiti Std B</vt:lpstr>
      <vt:lpstr>Arial Unicode MS</vt:lpstr>
      <vt:lpstr>Тема Office</vt:lpstr>
      <vt:lpstr>      Englishmen            or Scots     </vt:lpstr>
      <vt:lpstr>      Round I  </vt:lpstr>
      <vt:lpstr>Слайд 3</vt:lpstr>
      <vt:lpstr>Слайд 4</vt:lpstr>
      <vt:lpstr>      Round II  </vt:lpstr>
      <vt:lpstr>Find the flags of England/Scotland and call the number.</vt:lpstr>
      <vt:lpstr>Answers: The flag of England — 20, Scotland — 21.</vt:lpstr>
      <vt:lpstr>Слайд 8</vt:lpstr>
      <vt:lpstr>Name the capital of England/Scotland.</vt:lpstr>
      <vt:lpstr>Answers: England — London, Scotland — Edinburgh.</vt:lpstr>
      <vt:lpstr>Слайд 11</vt:lpstr>
      <vt:lpstr>What plant is the symbol of England/Scotland?</vt:lpstr>
      <vt:lpstr>Answers: England — the red rose,                Scotland — the thistle.</vt:lpstr>
      <vt:lpstr>Слайд 14</vt:lpstr>
      <vt:lpstr>      Round III  </vt:lpstr>
      <vt:lpstr>What is the biggest city in England?</vt:lpstr>
      <vt:lpstr>Слайд 17</vt:lpstr>
      <vt:lpstr>Слайд 18</vt:lpstr>
      <vt:lpstr>Слайд 19</vt:lpstr>
      <vt:lpstr>What English cities are famous  for their universities?</vt:lpstr>
      <vt:lpstr>Слайд 21</vt:lpstr>
      <vt:lpstr>Слайд 22</vt:lpstr>
      <vt:lpstr>Слайд 23</vt:lpstr>
      <vt:lpstr>What river does London stand on?</vt:lpstr>
      <vt:lpstr>Слайд 25</vt:lpstr>
      <vt:lpstr>Слайд 26</vt:lpstr>
      <vt:lpstr>Слайд 27</vt:lpstr>
      <vt:lpstr>Слайд 28</vt:lpstr>
      <vt:lpstr>This clock is the symbol of Great Britain.</vt:lpstr>
      <vt:lpstr>Слайд 30</vt:lpstr>
      <vt:lpstr>Слайд 31</vt:lpstr>
      <vt:lpstr>Слайд 32</vt:lpstr>
      <vt:lpstr>This famous Englishman wrote  detective stories about Sherlock Holmes.</vt:lpstr>
      <vt:lpstr>Слайд 34</vt:lpstr>
      <vt:lpstr>Слайд 35</vt:lpstr>
      <vt:lpstr>Слайд 36</vt:lpstr>
      <vt:lpstr>This English pop-group of the sixties was very popular all over the world.</vt:lpstr>
      <vt:lpstr>Слайд 38</vt:lpstr>
      <vt:lpstr>Слайд 39</vt:lpstr>
      <vt:lpstr>Слайд 40</vt:lpstr>
      <vt:lpstr>Call the national English drink.</vt:lpstr>
      <vt:lpstr>Слайд 42</vt:lpstr>
      <vt:lpstr>Слайд 43</vt:lpstr>
      <vt:lpstr>Слайд 44</vt:lpstr>
      <vt:lpstr>He is a great English scientist.  His theory of evolution opened a new period  in the development of biology.</vt:lpstr>
      <vt:lpstr>Слайд 46</vt:lpstr>
      <vt:lpstr>Слайд 47</vt:lpstr>
      <vt:lpstr>Слайд 48</vt:lpstr>
      <vt:lpstr>      Round IV  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      Round V  </vt:lpstr>
      <vt:lpstr>Congratulations  to the winners!    </vt:lpstr>
      <vt:lpstr>     Источники   </vt:lpstr>
      <vt:lpstr>     Источники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Englishman  or  Scotsman?</dc:title>
  <dc:creator>Sheverni</dc:creator>
  <cp:lastModifiedBy>User</cp:lastModifiedBy>
  <cp:revision>196</cp:revision>
  <dcterms:created xsi:type="dcterms:W3CDTF">2012-11-28T00:01:19Z</dcterms:created>
  <dcterms:modified xsi:type="dcterms:W3CDTF">2013-03-03T13:23:32Z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127432838</vt:lpwstr>
  </property>
  <property fmtid="{D5CDD505-2E9C-101B-9397-08002B2CF9AE}" pid="3" name="NXPowerLiteSettings">
    <vt:lpwstr>F900052003A000</vt:lpwstr>
  </property>
  <property fmtid="{D5CDD505-2E9C-101B-9397-08002B2CF9AE}" pid="4" name="NXPowerLiteVersion">
    <vt:lpwstr>D5.0.8</vt:lpwstr>
  </property>
</Properties>
</file>