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2" r:id="rId2"/>
    <p:sldId id="256" r:id="rId3"/>
    <p:sldId id="278" r:id="rId4"/>
    <p:sldId id="279" r:id="rId5"/>
    <p:sldId id="271" r:id="rId6"/>
    <p:sldId id="281" r:id="rId7"/>
    <p:sldId id="259" r:id="rId8"/>
    <p:sldId id="260" r:id="rId9"/>
    <p:sldId id="261" r:id="rId10"/>
    <p:sldId id="262" r:id="rId11"/>
    <p:sldId id="263" r:id="rId12"/>
    <p:sldId id="270" r:id="rId13"/>
    <p:sldId id="277" r:id="rId14"/>
    <p:sldId id="276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  <a:srgbClr val="5F5F5F"/>
    <a:srgbClr val="CC9900"/>
    <a:srgbClr val="66FF33"/>
    <a:srgbClr val="0000FF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Щелкните для правки стилей образца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pitchFamily="34" charset="0"/>
              </a:defRPr>
            </a:lvl1pPr>
          </a:lstStyle>
          <a:p>
            <a:pPr>
              <a:defRPr/>
            </a:pPr>
            <a:fld id="{DBE10355-1FDC-4349-AA1B-74F6180BB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0" y="0"/>
            <a:ext cx="9132888" cy="6845300"/>
            <a:chOff x="0" y="0"/>
            <a:chExt cx="5753" cy="4312"/>
          </a:xfrm>
        </p:grpSpPr>
        <p:grpSp>
          <p:nvGrpSpPr>
            <p:cNvPr id="5" name="Group 32"/>
            <p:cNvGrpSpPr>
              <a:grpSpLocks/>
            </p:cNvGrpSpPr>
            <p:nvPr/>
          </p:nvGrpSpPr>
          <p:grpSpPr bwMode="auto">
            <a:xfrm>
              <a:off x="0" y="0"/>
              <a:ext cx="5753" cy="4312"/>
              <a:chOff x="0" y="0"/>
              <a:chExt cx="5753" cy="4312"/>
            </a:xfrm>
          </p:grpSpPr>
          <p:sp>
            <p:nvSpPr>
              <p:cNvPr id="7" name="Line 2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405" cy="4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Line 3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725" cy="81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Line 4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056" cy="118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365" cy="153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Line 6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685" cy="189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016" cy="226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Line 8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347" cy="264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688" cy="302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Line 10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997" cy="337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3339" cy="37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Line 12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3669" cy="412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Line 13"/>
              <p:cNvSpPr>
                <a:spLocks noChangeShapeType="1"/>
              </p:cNvSpPr>
              <p:nvPr/>
            </p:nvSpPr>
            <p:spPr bwMode="ltGray">
              <a:xfrm flipH="1">
                <a:off x="17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ltGray">
              <a:xfrm flipH="1">
                <a:off x="49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Line 15"/>
              <p:cNvSpPr>
                <a:spLocks noChangeShapeType="1"/>
              </p:cNvSpPr>
              <p:nvPr/>
            </p:nvSpPr>
            <p:spPr bwMode="ltGray">
              <a:xfrm flipH="1">
                <a:off x="82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ltGray">
              <a:xfrm flipH="1">
                <a:off x="1127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Line 17"/>
              <p:cNvSpPr>
                <a:spLocks noChangeShapeType="1"/>
              </p:cNvSpPr>
              <p:nvPr/>
            </p:nvSpPr>
            <p:spPr bwMode="ltGray">
              <a:xfrm flipH="1">
                <a:off x="145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Line 18"/>
              <p:cNvSpPr>
                <a:spLocks noChangeShapeType="1"/>
              </p:cNvSpPr>
              <p:nvPr/>
            </p:nvSpPr>
            <p:spPr bwMode="ltGray">
              <a:xfrm flipH="1">
                <a:off x="1771" y="4"/>
                <a:ext cx="3829" cy="430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ltGray">
              <a:xfrm flipH="1">
                <a:off x="2421" y="564"/>
                <a:ext cx="3332" cy="374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ltGray">
              <a:xfrm flipH="1">
                <a:off x="2720" y="900"/>
                <a:ext cx="3033" cy="34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21"/>
              <p:cNvSpPr>
                <a:spLocks noChangeShapeType="1"/>
              </p:cNvSpPr>
              <p:nvPr/>
            </p:nvSpPr>
            <p:spPr bwMode="ltGray">
              <a:xfrm flipH="1">
                <a:off x="3029" y="1248"/>
                <a:ext cx="2724" cy="306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22"/>
              <p:cNvSpPr>
                <a:spLocks noChangeShapeType="1"/>
              </p:cNvSpPr>
              <p:nvPr/>
            </p:nvSpPr>
            <p:spPr bwMode="ltGray">
              <a:xfrm flipH="1">
                <a:off x="3349" y="1608"/>
                <a:ext cx="2404" cy="270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Line 23"/>
              <p:cNvSpPr>
                <a:spLocks noChangeShapeType="1"/>
              </p:cNvSpPr>
              <p:nvPr/>
            </p:nvSpPr>
            <p:spPr bwMode="ltGray">
              <a:xfrm flipH="1">
                <a:off x="3691" y="1992"/>
                <a:ext cx="2062" cy="232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Line 24"/>
              <p:cNvSpPr>
                <a:spLocks noChangeShapeType="1"/>
              </p:cNvSpPr>
              <p:nvPr/>
            </p:nvSpPr>
            <p:spPr bwMode="ltGray">
              <a:xfrm flipH="1">
                <a:off x="4032" y="2376"/>
                <a:ext cx="1721" cy="193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Line 25"/>
              <p:cNvSpPr>
                <a:spLocks noChangeShapeType="1"/>
              </p:cNvSpPr>
              <p:nvPr/>
            </p:nvSpPr>
            <p:spPr bwMode="ltGray">
              <a:xfrm flipH="1">
                <a:off x="4352" y="2736"/>
                <a:ext cx="1401" cy="157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Line 26"/>
              <p:cNvSpPr>
                <a:spLocks noChangeShapeType="1"/>
              </p:cNvSpPr>
              <p:nvPr/>
            </p:nvSpPr>
            <p:spPr bwMode="ltGray">
              <a:xfrm flipH="1">
                <a:off x="4683" y="3108"/>
                <a:ext cx="1070" cy="120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Line 27"/>
              <p:cNvSpPr>
                <a:spLocks noChangeShapeType="1"/>
              </p:cNvSpPr>
              <p:nvPr/>
            </p:nvSpPr>
            <p:spPr bwMode="ltGray">
              <a:xfrm flipH="1">
                <a:off x="4992" y="3456"/>
                <a:ext cx="761" cy="8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Line 28"/>
              <p:cNvSpPr>
                <a:spLocks noChangeShapeType="1"/>
              </p:cNvSpPr>
              <p:nvPr/>
            </p:nvSpPr>
            <p:spPr bwMode="ltGray">
              <a:xfrm flipH="1">
                <a:off x="5291" y="3792"/>
                <a:ext cx="462" cy="52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Line 29"/>
              <p:cNvSpPr>
                <a:spLocks noChangeShapeType="1"/>
              </p:cNvSpPr>
              <p:nvPr/>
            </p:nvSpPr>
            <p:spPr bwMode="ltGray">
              <a:xfrm flipH="1">
                <a:off x="5589" y="4128"/>
                <a:ext cx="164" cy="18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Line 30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28" cy="14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Line 31"/>
              <p:cNvSpPr>
                <a:spLocks noChangeShapeType="1"/>
              </p:cNvSpPr>
              <p:nvPr/>
            </p:nvSpPr>
            <p:spPr bwMode="ltGray">
              <a:xfrm flipH="1">
                <a:off x="2119" y="228"/>
                <a:ext cx="3630" cy="408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Rectangle 33"/>
            <p:cNvSpPr>
              <a:spLocks noChangeArrowheads="1"/>
            </p:cNvSpPr>
            <p:nvPr/>
          </p:nvSpPr>
          <p:spPr bwMode="blackWhite">
            <a:xfrm>
              <a:off x="292" y="1012"/>
              <a:ext cx="5176" cy="26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25724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07" name="Rectangle 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" name="Rectangle 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FE35A-102D-4FBC-9096-8BE10E6A4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FB135-449B-4557-BE58-DCCD2F296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77DCC-B0AF-4B03-8ABA-CB9C5A379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B9FD7-94E8-4BA6-B561-4D8DA2973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8422A-8BFD-49D8-B438-EBE888677D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814-1E2B-42A3-9546-429A5279A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DF35D-7F65-4841-BAEE-3D0A7C694E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CE105-9180-4B56-8A20-697610C6D9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41CE5-0675-46A7-A1E7-54AD3183F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90005-2BDE-4BBB-9066-DC07EEA3E7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3E174-BEB7-45BE-A6D0-F4A3763D5A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9913F-D883-4C7D-9F9B-03192CA79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A7424-5D7D-46CC-BD9E-1D52D960A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4"/>
          <p:cNvGrpSpPr>
            <a:grpSpLocks/>
          </p:cNvGrpSpPr>
          <p:nvPr/>
        </p:nvGrpSpPr>
        <p:grpSpPr bwMode="auto">
          <a:xfrm>
            <a:off x="0" y="0"/>
            <a:ext cx="9132888" cy="6845300"/>
            <a:chOff x="0" y="0"/>
            <a:chExt cx="5753" cy="4312"/>
          </a:xfrm>
        </p:grpSpPr>
        <p:grpSp>
          <p:nvGrpSpPr>
            <p:cNvPr id="2056" name="Group 32"/>
            <p:cNvGrpSpPr>
              <a:grpSpLocks/>
            </p:cNvGrpSpPr>
            <p:nvPr/>
          </p:nvGrpSpPr>
          <p:grpSpPr bwMode="auto">
            <a:xfrm>
              <a:off x="0" y="0"/>
              <a:ext cx="5753" cy="4312"/>
              <a:chOff x="0" y="0"/>
              <a:chExt cx="5753" cy="4312"/>
            </a:xfrm>
          </p:grpSpPr>
          <p:sp>
            <p:nvSpPr>
              <p:cNvPr id="1026" name="Line 2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405" cy="4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7" name="Line 3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725" cy="81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8" name="Line 4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056" cy="118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9" name="Line 5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365" cy="153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685" cy="189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016" cy="226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347" cy="264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688" cy="302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2997" cy="337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3339" cy="37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3669" cy="412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ltGray">
              <a:xfrm flipH="1">
                <a:off x="17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ltGray">
              <a:xfrm flipH="1">
                <a:off x="49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ltGray">
              <a:xfrm flipH="1">
                <a:off x="82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0" name="Line 16"/>
              <p:cNvSpPr>
                <a:spLocks noChangeShapeType="1"/>
              </p:cNvSpPr>
              <p:nvPr/>
            </p:nvSpPr>
            <p:spPr bwMode="ltGray">
              <a:xfrm flipH="1">
                <a:off x="1127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1" name="Line 17"/>
              <p:cNvSpPr>
                <a:spLocks noChangeShapeType="1"/>
              </p:cNvSpPr>
              <p:nvPr/>
            </p:nvSpPr>
            <p:spPr bwMode="ltGray">
              <a:xfrm flipH="1">
                <a:off x="1458" y="0"/>
                <a:ext cx="3833" cy="43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2" name="Line 18"/>
              <p:cNvSpPr>
                <a:spLocks noChangeShapeType="1"/>
              </p:cNvSpPr>
              <p:nvPr/>
            </p:nvSpPr>
            <p:spPr bwMode="ltGray">
              <a:xfrm flipH="1">
                <a:off x="1771" y="4"/>
                <a:ext cx="3829" cy="430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3" name="Line 19"/>
              <p:cNvSpPr>
                <a:spLocks noChangeShapeType="1"/>
              </p:cNvSpPr>
              <p:nvPr/>
            </p:nvSpPr>
            <p:spPr bwMode="ltGray">
              <a:xfrm flipH="1">
                <a:off x="2421" y="564"/>
                <a:ext cx="3332" cy="3748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ltGray">
              <a:xfrm flipH="1">
                <a:off x="2720" y="900"/>
                <a:ext cx="3033" cy="3412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ltGray">
              <a:xfrm flipH="1">
                <a:off x="3029" y="1248"/>
                <a:ext cx="2724" cy="306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ltGray">
              <a:xfrm flipH="1">
                <a:off x="3349" y="1608"/>
                <a:ext cx="2404" cy="270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7" name="Line 23"/>
              <p:cNvSpPr>
                <a:spLocks noChangeShapeType="1"/>
              </p:cNvSpPr>
              <p:nvPr/>
            </p:nvSpPr>
            <p:spPr bwMode="ltGray">
              <a:xfrm flipH="1">
                <a:off x="3691" y="1992"/>
                <a:ext cx="2062" cy="232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8" name="Line 24"/>
              <p:cNvSpPr>
                <a:spLocks noChangeShapeType="1"/>
              </p:cNvSpPr>
              <p:nvPr/>
            </p:nvSpPr>
            <p:spPr bwMode="ltGray">
              <a:xfrm flipH="1">
                <a:off x="4032" y="2376"/>
                <a:ext cx="1721" cy="193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9" name="Line 25"/>
              <p:cNvSpPr>
                <a:spLocks noChangeShapeType="1"/>
              </p:cNvSpPr>
              <p:nvPr/>
            </p:nvSpPr>
            <p:spPr bwMode="ltGray">
              <a:xfrm flipH="1">
                <a:off x="4352" y="2736"/>
                <a:ext cx="1401" cy="157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0" name="Line 26"/>
              <p:cNvSpPr>
                <a:spLocks noChangeShapeType="1"/>
              </p:cNvSpPr>
              <p:nvPr/>
            </p:nvSpPr>
            <p:spPr bwMode="ltGray">
              <a:xfrm flipH="1">
                <a:off x="4683" y="3108"/>
                <a:ext cx="1070" cy="120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1" name="Line 27"/>
              <p:cNvSpPr>
                <a:spLocks noChangeShapeType="1"/>
              </p:cNvSpPr>
              <p:nvPr/>
            </p:nvSpPr>
            <p:spPr bwMode="ltGray">
              <a:xfrm flipH="1">
                <a:off x="4992" y="3456"/>
                <a:ext cx="761" cy="856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2" name="Line 28"/>
              <p:cNvSpPr>
                <a:spLocks noChangeShapeType="1"/>
              </p:cNvSpPr>
              <p:nvPr/>
            </p:nvSpPr>
            <p:spPr bwMode="ltGray">
              <a:xfrm flipH="1">
                <a:off x="5291" y="3792"/>
                <a:ext cx="462" cy="52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3" name="Line 29"/>
              <p:cNvSpPr>
                <a:spLocks noChangeShapeType="1"/>
              </p:cNvSpPr>
              <p:nvPr/>
            </p:nvSpPr>
            <p:spPr bwMode="ltGray">
              <a:xfrm flipH="1">
                <a:off x="5589" y="4128"/>
                <a:ext cx="164" cy="18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4" name="Line 30"/>
              <p:cNvSpPr>
                <a:spLocks noChangeShapeType="1"/>
              </p:cNvSpPr>
              <p:nvPr/>
            </p:nvSpPr>
            <p:spPr bwMode="ltGray">
              <a:xfrm flipH="1">
                <a:off x="0" y="0"/>
                <a:ext cx="128" cy="14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5" name="Line 31"/>
              <p:cNvSpPr>
                <a:spLocks noChangeShapeType="1"/>
              </p:cNvSpPr>
              <p:nvPr/>
            </p:nvSpPr>
            <p:spPr bwMode="ltGray">
              <a:xfrm flipH="1">
                <a:off x="2119" y="228"/>
                <a:ext cx="3630" cy="4084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57" name="Rectangle 33"/>
            <p:cNvSpPr>
              <a:spLocks noChangeArrowheads="1"/>
            </p:cNvSpPr>
            <p:nvPr/>
          </p:nvSpPr>
          <p:spPr bwMode="blackWhite">
            <a:xfrm>
              <a:off x="292" y="292"/>
              <a:ext cx="5176" cy="37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hlink"/>
              </a:solidFill>
              <a:miter lim="800000"/>
              <a:headEnd/>
              <a:tailEnd/>
            </a:ln>
            <a:effectLst>
              <a:outerShdw dist="125724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1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60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61" name="Rectangle 3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4ACB6E8-8019-4541-A435-6B77FE1E7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</p:sldLayoutIdLst>
  <p:transition spd="med">
    <p:pu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7" Type="http://schemas.openxmlformats.org/officeDocument/2006/relationships/oleObject" Target="../embeddings/_____Microsoft_Office_Excel_97-20035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Office_Excel_97-20034.xls"/><Relationship Id="rId5" Type="http://schemas.openxmlformats.org/officeDocument/2006/relationships/oleObject" Target="../embeddings/_____Microsoft_Office_Excel_97-20033.xls"/><Relationship Id="rId4" Type="http://schemas.openxmlformats.org/officeDocument/2006/relationships/oleObject" Target="../embeddings/_____Microsoft_Office_Excel_97-20032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900113" y="714375"/>
            <a:ext cx="6943725" cy="12017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latin typeface="Arial"/>
                <a:cs typeface="Arial"/>
              </a:rPr>
              <a:t>Путешествие в Древнюю Индию</a:t>
            </a:r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1628775"/>
            <a:ext cx="3025775" cy="1357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00" name="Picture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1601788"/>
            <a:ext cx="2665412" cy="1582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01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42988" y="3789363"/>
            <a:ext cx="2733675" cy="22288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02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87900" y="3716338"/>
            <a:ext cx="3441700" cy="22367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28788" y="681038"/>
            <a:ext cx="5616575" cy="3862387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449513" y="44450"/>
            <a:ext cx="4173537" cy="576263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40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Слуги</a:t>
            </a:r>
            <a:endParaRPr lang="ru-RU" sz="4000" smtClean="0"/>
          </a:p>
        </p:txBody>
      </p:sp>
      <p:sp>
        <p:nvSpPr>
          <p:cNvPr id="11268" name="Rectangle 4" descr="Почтов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612775" y="4510088"/>
            <a:ext cx="7847013" cy="2232025"/>
          </a:xfrm>
          <a:blipFill dpi="0" rotWithShape="1">
            <a:blip r:embed="rId3" cstate="email"/>
            <a:srcRect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Слуги-были фактическими рабами, но хозяин не мог их убить.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Слуги не имели имущества и не могли молиться богам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0"/>
            <a:ext cx="4679950" cy="765175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40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Неприкасаемые</a:t>
            </a:r>
            <a:endParaRPr lang="ru-RU" sz="4000" smtClean="0"/>
          </a:p>
        </p:txBody>
      </p:sp>
      <p:sp>
        <p:nvSpPr>
          <p:cNvPr id="12292" name="Rectangle 4" descr="Почтов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66800"/>
            <a:ext cx="4114800" cy="5562600"/>
          </a:xfrm>
          <a:blipFill dpi="0" rotWithShape="0">
            <a:blip r:embed="rId2" cstate="email"/>
            <a:srcRect/>
            <a:tile tx="0" ty="0" sx="100000" sy="100000" flip="none" algn="tl"/>
          </a:blipFill>
          <a:ln w="76200">
            <a:solidFill>
              <a:schemeClr val="accent1"/>
            </a:solidFill>
          </a:ln>
        </p:spPr>
        <p:txBody>
          <a:bodyPr/>
          <a:lstStyle/>
          <a:p>
            <a:pPr algn="ctr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Неприкасаемые </a:t>
            </a:r>
            <a:r>
              <a:rPr lang="ru-RU" sz="2800" b="1" dirty="0" err="1" smtClean="0">
                <a:solidFill>
                  <a:schemeClr val="accent1"/>
                </a:solidFill>
              </a:rPr>
              <a:t>на-ходились</a:t>
            </a:r>
            <a:r>
              <a:rPr lang="ru-RU" sz="2800" b="1" dirty="0" smtClean="0">
                <a:solidFill>
                  <a:schemeClr val="accent1"/>
                </a:solidFill>
              </a:rPr>
              <a:t> вне </a:t>
            </a:r>
          </a:p>
          <a:p>
            <a:pPr algn="ctr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кастового деления общества.</a:t>
            </a:r>
          </a:p>
          <a:p>
            <a:pPr algn="ctr"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Неприкасаемые </a:t>
            </a:r>
            <a:r>
              <a:rPr lang="ru-RU" sz="2800" b="1" dirty="0" err="1" smtClean="0">
                <a:solidFill>
                  <a:schemeClr val="accent1"/>
                </a:solidFill>
              </a:rPr>
              <a:t>жи-ли</a:t>
            </a:r>
            <a:r>
              <a:rPr lang="ru-RU" sz="2800" b="1" dirty="0" smtClean="0">
                <a:solidFill>
                  <a:schemeClr val="accent1"/>
                </a:solidFill>
              </a:rPr>
              <a:t> вне деревень ,и выполняли самые грязные и тяжелые работы.</a:t>
            </a:r>
          </a:p>
          <a:p>
            <a:pPr algn="ctr">
              <a:spcBef>
                <a:spcPts val="0"/>
              </a:spcBef>
              <a:buFont typeface="Monotype Sorts" pitchFamily="2" charset="2"/>
              <a:buNone/>
              <a:defRPr/>
            </a:pPr>
            <a:endParaRPr lang="ru-RU" sz="2800" b="1" dirty="0" smtClean="0">
              <a:solidFill>
                <a:schemeClr val="accent1"/>
              </a:solidFill>
            </a:endParaRPr>
          </a:p>
          <a:p>
            <a:pPr algn="ctr">
              <a:buFont typeface="Monotype Sorts" pitchFamily="2" charset="2"/>
              <a:buNone/>
              <a:defRPr/>
            </a:pPr>
            <a:endParaRPr lang="ru-RU" sz="2800" b="1" dirty="0" smtClean="0">
              <a:solidFill>
                <a:schemeClr val="accent1"/>
              </a:solidFill>
            </a:endParaRPr>
          </a:p>
        </p:txBody>
      </p:sp>
      <p:pic>
        <p:nvPicPr>
          <p:cNvPr id="14340" name="Picture 8" descr="2"/>
          <p:cNvPicPr>
            <a:picLocks noChangeAspect="1" noChangeArrowheads="1"/>
          </p:cNvPicPr>
          <p:nvPr/>
        </p:nvPicPr>
        <p:blipFill>
          <a:blip r:embed="rId3" cstate="email">
            <a:lum bright="18000" contrast="18000"/>
          </a:blip>
          <a:srcRect/>
          <a:stretch>
            <a:fillRect/>
          </a:stretch>
        </p:blipFill>
        <p:spPr bwMode="auto">
          <a:xfrm>
            <a:off x="900113" y="1444625"/>
            <a:ext cx="3328987" cy="4432300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КАСТЫ В ИНДИИ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743200" y="1905000"/>
          <a:ext cx="3429000" cy="466725"/>
        </p:xfrm>
        <a:graphic>
          <a:graphicData uri="http://schemas.openxmlformats.org/presentationml/2006/ole">
            <p:oleObj spid="_x0000_s1026" name="Лист" r:id="rId3" imgW="3429271" imgH="466920" progId="Excel.Sheet.8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743200" y="2514600"/>
          <a:ext cx="3429000" cy="466725"/>
        </p:xfrm>
        <a:graphic>
          <a:graphicData uri="http://schemas.openxmlformats.org/presentationml/2006/ole">
            <p:oleObj spid="_x0000_s1027" name="Лист" r:id="rId4" imgW="3429271" imgH="466920" progId="Excel.Sheet.8">
              <p:embed/>
            </p:oleObj>
          </a:graphicData>
        </a:graphic>
      </p:graphicFrame>
      <p:graphicFrame>
        <p:nvGraphicFramePr>
          <p:cNvPr id="1028" name="Object 5"/>
          <p:cNvGraphicFramePr>
            <a:graphicFrameLocks noChangeAspect="1"/>
          </p:cNvGraphicFramePr>
          <p:nvPr/>
        </p:nvGraphicFramePr>
        <p:xfrm>
          <a:off x="2743200" y="3124200"/>
          <a:ext cx="3429000" cy="466725"/>
        </p:xfrm>
        <a:graphic>
          <a:graphicData uri="http://schemas.openxmlformats.org/presentationml/2006/ole">
            <p:oleObj spid="_x0000_s1028" name="Лист" r:id="rId5" imgW="3429271" imgH="466920" progId="Excel.Sheet.8">
              <p:embed/>
            </p:oleObj>
          </a:graphicData>
        </a:graphic>
      </p:graphicFrame>
      <p:graphicFrame>
        <p:nvGraphicFramePr>
          <p:cNvPr id="1029" name="Object 6"/>
          <p:cNvGraphicFramePr>
            <a:graphicFrameLocks noChangeAspect="1"/>
          </p:cNvGraphicFramePr>
          <p:nvPr/>
        </p:nvGraphicFramePr>
        <p:xfrm>
          <a:off x="2743200" y="3733800"/>
          <a:ext cx="3429000" cy="466725"/>
        </p:xfrm>
        <a:graphic>
          <a:graphicData uri="http://schemas.openxmlformats.org/presentationml/2006/ole">
            <p:oleObj spid="_x0000_s1029" name="Лист" r:id="rId6" imgW="3429271" imgH="466920" progId="Excel.Sheet.8">
              <p:embed/>
            </p:oleObj>
          </a:graphicData>
        </a:graphic>
      </p:graphicFrame>
      <p:graphicFrame>
        <p:nvGraphicFramePr>
          <p:cNvPr id="1030" name="Object 7"/>
          <p:cNvGraphicFramePr>
            <a:graphicFrameLocks noChangeAspect="1"/>
          </p:cNvGraphicFramePr>
          <p:nvPr/>
        </p:nvGraphicFramePr>
        <p:xfrm>
          <a:off x="2743200" y="4648200"/>
          <a:ext cx="3429000" cy="457200"/>
        </p:xfrm>
        <a:graphic>
          <a:graphicData uri="http://schemas.openxmlformats.org/presentationml/2006/ole">
            <p:oleObj spid="_x0000_s1030" name="Лист" r:id="rId7" imgW="3429271" imgH="457560" progId="Excel.Sheet.8">
              <p:embed/>
            </p:oleObj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990600" y="5638800"/>
            <a:ext cx="77517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!!!НЕПРИКАСАЕМЫЕ НАХОДИЛИСЬ ВНЕ КАСТ!!!</a:t>
            </a:r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-468313" y="333375"/>
            <a:ext cx="7200901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/>
              <a:t>Будда</a:t>
            </a:r>
          </a:p>
        </p:txBody>
      </p:sp>
      <p:pic>
        <p:nvPicPr>
          <p:cNvPr id="15363" name="Picture 5" descr="buddha-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76600" y="1196975"/>
            <a:ext cx="4449763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лыбающееся лицо 2"/>
          <p:cNvSpPr>
            <a:spLocks noChangeArrowheads="1"/>
          </p:cNvSpPr>
          <p:nvPr/>
        </p:nvSpPr>
        <p:spPr bwMode="auto">
          <a:xfrm>
            <a:off x="1285875" y="2714625"/>
            <a:ext cx="2428875" cy="200025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" name="Улыбающееся лицо 3"/>
          <p:cNvSpPr>
            <a:spLocks noChangeArrowheads="1"/>
          </p:cNvSpPr>
          <p:nvPr/>
        </p:nvSpPr>
        <p:spPr bwMode="auto">
          <a:xfrm>
            <a:off x="5000625" y="642938"/>
            <a:ext cx="2643188" cy="2071687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5000636"/>
            <a:ext cx="4840813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Понравилось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2857496"/>
            <a:ext cx="3530582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 понравилось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4357" y="2967335"/>
            <a:ext cx="787529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</a:t>
            </a:r>
            <a:r>
              <a:rPr lang="ru-RU" sz="5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внимание!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124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КАСТЫ В ДРЕВНЕЙ ИНДИИ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85875" y="0"/>
            <a:ext cx="7286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Жрецы, войны, земледельцы,</a:t>
            </a:r>
          </a:p>
          <a:p>
            <a:r>
              <a:rPr lang="ru-RU" sz="3600" b="1"/>
              <a:t>касты, слуги, бог Брахма.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5435" y="928671"/>
            <a:ext cx="7033144" cy="461664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Почему из </a:t>
            </a:r>
          </a:p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Представленных</a:t>
            </a:r>
          </a:p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Каст Вы отдали</a:t>
            </a:r>
          </a:p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Предпочтение</a:t>
            </a:r>
          </a:p>
          <a:p>
            <a:pPr algn="ctr">
              <a:defRPr/>
            </a:pP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Именно </a:t>
            </a:r>
            <a:r>
              <a:rPr lang="ru-RU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этой?</a:t>
            </a:r>
            <a:endParaRPr lang="ru-RU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>
              <a:defRPr/>
            </a:pP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2428875"/>
            <a:ext cx="7772400" cy="1143000"/>
          </a:xfrm>
        </p:spPr>
        <p:txBody>
          <a:bodyPr/>
          <a:lstStyle/>
          <a:p>
            <a:r>
              <a:rPr lang="ru-RU" sz="5400" smtClean="0"/>
              <a:t>Каста – группа людей, обладающая определенными правами и обязанностями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4" descr="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138" y="981075"/>
            <a:ext cx="3763962" cy="5100638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3338"/>
            <a:ext cx="8077200" cy="587375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28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Легенда о происхождении каст</a:t>
            </a:r>
            <a:endParaRPr lang="ru-RU" sz="2800" smtClean="0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619250" y="2133600"/>
            <a:ext cx="609600" cy="3810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0000"/>
                </a:solidFill>
              </a:rPr>
              <a:t>1</a:t>
            </a:r>
            <a:endParaRPr lang="ru-RU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3276600" y="3581400"/>
            <a:ext cx="685800" cy="533400"/>
          </a:xfrm>
          <a:prstGeom prst="star8">
            <a:avLst>
              <a:gd name="adj" fmla="val 38250"/>
            </a:avLst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FF00"/>
                </a:solidFill>
              </a:rPr>
              <a:t>2</a:t>
            </a:r>
            <a:endParaRPr lang="ru-RU"/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1219200" y="4987925"/>
            <a:ext cx="533400" cy="457200"/>
          </a:xfrm>
          <a:prstGeom prst="star8">
            <a:avLst>
              <a:gd name="adj" fmla="val 38250"/>
            </a:avLst>
          </a:prstGeom>
          <a:solidFill>
            <a:srgbClr val="66FF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3</a:t>
            </a:r>
            <a:endParaRPr lang="ru-RU"/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2667000" y="5257800"/>
            <a:ext cx="609600" cy="457200"/>
          </a:xfrm>
          <a:prstGeom prst="star8">
            <a:avLst>
              <a:gd name="adj" fmla="val 38250"/>
            </a:avLst>
          </a:prstGeom>
          <a:solidFill>
            <a:srgbClr val="CC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bg2"/>
                </a:solidFill>
              </a:rPr>
              <a:t>4</a:t>
            </a:r>
            <a:endParaRPr lang="ru-RU">
              <a:solidFill>
                <a:srgbClr val="5F5F5F"/>
              </a:solidFill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500563" y="1557338"/>
            <a:ext cx="1655762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1.Уста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500563" y="2700338"/>
            <a:ext cx="1871662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2.Руки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500563" y="3767138"/>
            <a:ext cx="1584325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3.Бедра</a:t>
            </a:r>
            <a:endParaRPr lang="ru-RU" sz="3200" b="1">
              <a:latin typeface="Times New Roman" pitchFamily="18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4500563" y="4833938"/>
            <a:ext cx="2087562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4.Ступни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940425" y="1628775"/>
            <a:ext cx="23764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FF00"/>
                </a:solidFill>
              </a:rPr>
              <a:t>- </a:t>
            </a:r>
            <a:r>
              <a:rPr lang="ru-RU" b="1"/>
              <a:t>Брахманы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6084888" y="2781300"/>
            <a:ext cx="1943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FF00"/>
                </a:solidFill>
              </a:rPr>
              <a:t>-</a:t>
            </a:r>
            <a:r>
              <a:rPr lang="ru-RU" b="1"/>
              <a:t>Воины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6011863" y="3860800"/>
            <a:ext cx="24479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FF00"/>
                </a:solidFill>
              </a:rPr>
              <a:t>-</a:t>
            </a:r>
            <a:r>
              <a:rPr lang="ru-RU" b="1"/>
              <a:t>Земледельцы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372225" y="4941888"/>
            <a:ext cx="20875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FF00"/>
                </a:solidFill>
              </a:rPr>
              <a:t>- </a:t>
            </a:r>
            <a:r>
              <a:rPr lang="ru-RU" b="1"/>
              <a:t>Слуги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4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 autoUpdateAnimBg="0"/>
      <p:bldP spid="24582" grpId="0" animBg="1" autoUpdateAnimBg="0"/>
      <p:bldP spid="24583" grpId="0" animBg="1" autoUpdateAnimBg="0"/>
      <p:bldP spid="24584" grpId="0" animBg="1" autoUpdateAnimBg="0"/>
      <p:bldP spid="24585" grpId="0" autoUpdateAnimBg="0"/>
      <p:bldP spid="24586" grpId="0" autoUpdateAnimBg="0"/>
      <p:bldP spid="24587" grpId="0" autoUpdateAnimBg="0"/>
      <p:bldP spid="24588" grpId="0" autoUpdateAnimBg="0"/>
      <p:bldP spid="24593" grpId="0"/>
      <p:bldP spid="24594" grpId="0"/>
      <p:bldP spid="245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85875" y="1428750"/>
          <a:ext cx="6786611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9"/>
                <a:gridCol w="1500198"/>
                <a:gridCol w="1571636"/>
                <a:gridCol w="18573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</a:t>
                      </a:r>
                      <a:r>
                        <a:rPr lang="ru-RU" baseline="0" dirty="0" smtClean="0"/>
                        <a:t> занятия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 жизни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Жрецы  (брахманы)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Белый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Войны</a:t>
                      </a:r>
                    </a:p>
                    <a:p>
                      <a:r>
                        <a:rPr lang="ru-RU" dirty="0" smtClean="0"/>
                        <a:t>(кшатрии)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Красный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Земледельцы</a:t>
                      </a:r>
                    </a:p>
                    <a:p>
                      <a:r>
                        <a:rPr lang="ru-RU" dirty="0" smtClean="0"/>
                        <a:t>(вайшью)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Желтый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Слуги</a:t>
                      </a:r>
                    </a:p>
                    <a:p>
                      <a:r>
                        <a:rPr lang="ru-RU" dirty="0" smtClean="0"/>
                        <a:t>(шудры)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Черный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Неприкасаемые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44450"/>
            <a:ext cx="8458200" cy="600075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Брахманы и их роль в индийском обществе</a:t>
            </a:r>
            <a:endParaRPr lang="ru-RU" sz="3200" smtClean="0"/>
          </a:p>
        </p:txBody>
      </p:sp>
      <p:sp>
        <p:nvSpPr>
          <p:cNvPr id="8196" name="Rectangle 4" descr="Почтов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928688"/>
            <a:ext cx="4114800" cy="4948237"/>
          </a:xfrm>
          <a:blipFill dpi="0" rotWithShape="1">
            <a:blip r:embed="rId2" cstate="email"/>
            <a:srcRect/>
            <a:tile tx="0" ty="0" sx="100000" sy="100000" flip="none" algn="tl"/>
          </a:blipFill>
          <a:ln w="76200">
            <a:solidFill>
              <a:schemeClr val="accent1"/>
            </a:solidFill>
          </a:ln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ru-RU" sz="2800" dirty="0" smtClean="0">
                <a:solidFill>
                  <a:schemeClr val="accent1"/>
                </a:solidFill>
              </a:rPr>
              <a:t>Брахманы - самая почитаемая часть населения Индии.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dirty="0" smtClean="0">
                <a:solidFill>
                  <a:schemeClr val="accent1"/>
                </a:solidFill>
              </a:rPr>
              <a:t>Брахманы  общались с богами.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dirty="0" smtClean="0">
                <a:solidFill>
                  <a:schemeClr val="accent1"/>
                </a:solidFill>
              </a:rPr>
              <a:t>Жизнь брахмана делилась на три части - учение, 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dirty="0" smtClean="0">
                <a:solidFill>
                  <a:schemeClr val="accent1"/>
                </a:solidFill>
              </a:rPr>
              <a:t>обзаведение семьёй, отшельничество.</a:t>
            </a:r>
          </a:p>
        </p:txBody>
      </p:sp>
      <p:pic>
        <p:nvPicPr>
          <p:cNvPr id="10244" name="Picture 13" descr="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1196975"/>
            <a:ext cx="2922587" cy="4681538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59113" y="44450"/>
            <a:ext cx="3598862" cy="539750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32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Воины</a:t>
            </a:r>
            <a:endParaRPr lang="ru-RU" sz="3200" smtClean="0"/>
          </a:p>
        </p:txBody>
      </p:sp>
      <p:sp>
        <p:nvSpPr>
          <p:cNvPr id="9220" name="Rectangle 4" descr="Почтов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217988" y="2205038"/>
            <a:ext cx="3810000" cy="2286000"/>
          </a:xfrm>
          <a:blipFill dpi="0" rotWithShape="1">
            <a:blip r:embed="rId2" cstate="email"/>
            <a:srcRect/>
            <a:tile tx="0" ty="0" sx="100000" sy="100000" flip="none" algn="tl"/>
          </a:blipFill>
          <a:ln w="76200">
            <a:solidFill>
              <a:schemeClr val="accent1"/>
            </a:solidFill>
          </a:ln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Воины - самые знатные люди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 в Индии .</a:t>
            </a:r>
          </a:p>
        </p:txBody>
      </p:sp>
      <p:pic>
        <p:nvPicPr>
          <p:cNvPr id="11268" name="Picture 8" descr="1"/>
          <p:cNvPicPr>
            <a:picLocks noChangeAspect="1" noChangeArrowheads="1"/>
          </p:cNvPicPr>
          <p:nvPr/>
        </p:nvPicPr>
        <p:blipFill>
          <a:blip r:embed="rId3" cstate="email">
            <a:lum bright="12000" contrast="12000"/>
          </a:blip>
          <a:srcRect/>
          <a:stretch>
            <a:fillRect/>
          </a:stretch>
        </p:blipFill>
        <p:spPr bwMode="auto">
          <a:xfrm>
            <a:off x="755650" y="620713"/>
            <a:ext cx="3028950" cy="5616575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44450"/>
            <a:ext cx="5110163" cy="658813"/>
          </a:xfrm>
          <a:solidFill>
            <a:schemeClr val="bg2"/>
          </a:solidFill>
          <a:ln w="76200"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ru-RU" sz="40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Земледельцы</a:t>
            </a:r>
            <a:endParaRPr lang="ru-RU" sz="4000" smtClean="0"/>
          </a:p>
        </p:txBody>
      </p:sp>
      <p:sp>
        <p:nvSpPr>
          <p:cNvPr id="10244" name="Rectangle 4" descr="Почтов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2193925"/>
            <a:ext cx="3810000" cy="2819400"/>
          </a:xfrm>
          <a:blipFill dpi="0" rotWithShape="1">
            <a:blip r:embed="rId2" cstate="email"/>
            <a:srcRect/>
            <a:tile tx="0" ty="0" sx="100000" sy="100000" flip="none" algn="tl"/>
          </a:blipFill>
          <a:ln w="76200">
            <a:solidFill>
              <a:schemeClr val="accent1"/>
            </a:solidFill>
          </a:ln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Земледельцы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sz="2800" b="1" dirty="0" smtClean="0">
                <a:solidFill>
                  <a:schemeClr val="accent1"/>
                </a:solidFill>
              </a:rPr>
              <a:t>имели имущество</a:t>
            </a:r>
            <a:r>
              <a:rPr lang="en-US" sz="2800" b="1" dirty="0" smtClean="0">
                <a:solidFill>
                  <a:schemeClr val="accent1"/>
                </a:solidFill>
              </a:rPr>
              <a:t>: </a:t>
            </a:r>
            <a:r>
              <a:rPr lang="ru-RU" sz="2800" b="1" dirty="0" smtClean="0">
                <a:solidFill>
                  <a:schemeClr val="accent1"/>
                </a:solidFill>
              </a:rPr>
              <a:t>землю, дом, скот.</a:t>
            </a:r>
          </a:p>
        </p:txBody>
      </p:sp>
      <p:pic>
        <p:nvPicPr>
          <p:cNvPr id="12292" name="Picture 7" descr="3"/>
          <p:cNvPicPr>
            <a:picLocks noChangeAspect="1" noChangeArrowheads="1"/>
          </p:cNvPicPr>
          <p:nvPr/>
        </p:nvPicPr>
        <p:blipFill>
          <a:blip r:embed="rId3" cstate="email">
            <a:lum bright="6000" contrast="6000"/>
          </a:blip>
          <a:srcRect/>
          <a:stretch>
            <a:fillRect/>
          </a:stretch>
        </p:blipFill>
        <p:spPr bwMode="auto">
          <a:xfrm>
            <a:off x="755650" y="1196975"/>
            <a:ext cx="3384550" cy="4505325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Зелено-голубой">
  <a:themeElements>
    <a:clrScheme name="Зелено-голубой 1">
      <a:dk1>
        <a:srgbClr val="003B3B"/>
      </a:dk1>
      <a:lt1>
        <a:srgbClr val="FFFFFF"/>
      </a:lt1>
      <a:dk2>
        <a:srgbClr val="00B7A5"/>
      </a:dk2>
      <a:lt2>
        <a:srgbClr val="FF99CC"/>
      </a:lt2>
      <a:accent1>
        <a:srgbClr val="FF9900"/>
      </a:accent1>
      <a:accent2>
        <a:srgbClr val="CC66FF"/>
      </a:accent2>
      <a:accent3>
        <a:srgbClr val="AAD8CF"/>
      </a:accent3>
      <a:accent4>
        <a:srgbClr val="DADADA"/>
      </a:accent4>
      <a:accent5>
        <a:srgbClr val="FFCAAA"/>
      </a:accent5>
      <a:accent6>
        <a:srgbClr val="B95CE7"/>
      </a:accent6>
      <a:hlink>
        <a:srgbClr val="D60093"/>
      </a:hlink>
      <a:folHlink>
        <a:srgbClr val="66FFFF"/>
      </a:folHlink>
    </a:clrScheme>
    <a:fontScheme name="Зелено-голубой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lnDef>
  </a:objectDefaults>
  <a:extraClrSchemeLst>
    <a:extraClrScheme>
      <a:clrScheme name="Зелено-голубой 1">
        <a:dk1>
          <a:srgbClr val="003B3B"/>
        </a:dk1>
        <a:lt1>
          <a:srgbClr val="FFFFFF"/>
        </a:lt1>
        <a:dk2>
          <a:srgbClr val="00B7A5"/>
        </a:dk2>
        <a:lt2>
          <a:srgbClr val="FF99CC"/>
        </a:lt2>
        <a:accent1>
          <a:srgbClr val="FF9900"/>
        </a:accent1>
        <a:accent2>
          <a:srgbClr val="CC66FF"/>
        </a:accent2>
        <a:accent3>
          <a:srgbClr val="AAD8CF"/>
        </a:accent3>
        <a:accent4>
          <a:srgbClr val="DADADA"/>
        </a:accent4>
        <a:accent5>
          <a:srgbClr val="FFCAAA"/>
        </a:accent5>
        <a:accent6>
          <a:srgbClr val="B95CE7"/>
        </a:accent6>
        <a:hlink>
          <a:srgbClr val="D60093"/>
        </a:hlink>
        <a:folHlink>
          <a:srgbClr val="66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елено-голубой 2">
        <a:dk1>
          <a:srgbClr val="000000"/>
        </a:dk1>
        <a:lt1>
          <a:srgbClr val="FFFFFF"/>
        </a:lt1>
        <a:dk2>
          <a:srgbClr val="006699"/>
        </a:dk2>
        <a:lt2>
          <a:srgbClr val="99D0D6"/>
        </a:lt2>
        <a:accent1>
          <a:srgbClr val="33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2DB92D"/>
        </a:accent6>
        <a:hlink>
          <a:srgbClr val="66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елено-голубой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39393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C:\MSOffice\Шаблоны\Дизайны презентаций\Зелено-голубой.pot</Template>
  <TotalTime>627</TotalTime>
  <Words>203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 Cyr</vt:lpstr>
      <vt:lpstr>Arial</vt:lpstr>
      <vt:lpstr>Times New Roman</vt:lpstr>
      <vt:lpstr>Monotype Sorts</vt:lpstr>
      <vt:lpstr>Зелено-голубой</vt:lpstr>
      <vt:lpstr>Лист Microsoft Excel</vt:lpstr>
      <vt:lpstr>Слайд 1</vt:lpstr>
      <vt:lpstr>КАСТЫ В ДРЕВНЕЙ ИНДИИ</vt:lpstr>
      <vt:lpstr>Слайд 3</vt:lpstr>
      <vt:lpstr>Каста – группа людей, обладающая определенными правами и обязанностями.</vt:lpstr>
      <vt:lpstr>Легенда о происхождении каст</vt:lpstr>
      <vt:lpstr>Слайд 6</vt:lpstr>
      <vt:lpstr>Брахманы и их роль в индийском обществе</vt:lpstr>
      <vt:lpstr>Воины</vt:lpstr>
      <vt:lpstr>Земледельцы</vt:lpstr>
      <vt:lpstr>Слуги</vt:lpstr>
      <vt:lpstr>Неприкасаемые</vt:lpstr>
      <vt:lpstr>КАСТЫ В ИНДИИ</vt:lpstr>
      <vt:lpstr>Слайд 13</vt:lpstr>
      <vt:lpstr>Слайд 14</vt:lpstr>
      <vt:lpstr>Слайд 15</vt:lpstr>
    </vt:vector>
  </TitlesOfParts>
  <Company>ШКОЛА 46 ЮЗАО МОСКВА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КАСТЫ В ДРЕВНЕЙ ИНДИИ</dc:title>
  <dc:creator>ЧЕРНОВ АЛЕКСЕЙ</dc:creator>
  <cp:lastModifiedBy>revaz</cp:lastModifiedBy>
  <cp:revision>35</cp:revision>
  <dcterms:created xsi:type="dcterms:W3CDTF">1998-01-13T07:06:29Z</dcterms:created>
  <dcterms:modified xsi:type="dcterms:W3CDTF">2013-03-10T18:15:45Z</dcterms:modified>
</cp:coreProperties>
</file>