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8" r:id="rId2"/>
    <p:sldId id="256" r:id="rId3"/>
    <p:sldId id="257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800000"/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EE0B6-A42B-4D53-93F0-5883E6501C12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511582-2FCD-4840-81E3-A070A9AA5E6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73782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answers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511582-2FCD-4840-81E3-A070A9AA5E6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9850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11.03.2013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10000"/>
          </a:bodyPr>
          <a:lstStyle/>
          <a:p>
            <a:pPr marL="514350" lvl="0" indent="-514350" algn="l">
              <a:buAutoNum type="arabicParenR"/>
            </a:pPr>
            <a:r>
              <a:rPr lang="en-US" b="1" dirty="0" smtClean="0">
                <a:solidFill>
                  <a:srgbClr val="00B050"/>
                </a:solidFill>
              </a:rPr>
              <a:t>He </a:t>
            </a:r>
            <a:r>
              <a:rPr lang="en-US" b="1" dirty="0">
                <a:solidFill>
                  <a:srgbClr val="00B050"/>
                </a:solidFill>
              </a:rPr>
              <a:t>was born in </a:t>
            </a:r>
            <a:r>
              <a:rPr lang="en-US" b="1" dirty="0" smtClean="0">
                <a:solidFill>
                  <a:srgbClr val="00B050"/>
                </a:solidFill>
              </a:rPr>
              <a:t>…</a:t>
            </a:r>
            <a:endParaRPr lang="ru-RU" b="1" dirty="0">
              <a:solidFill>
                <a:srgbClr val="00B050"/>
              </a:solidFill>
            </a:endParaRPr>
          </a:p>
          <a:p>
            <a:pPr marL="0" lvl="0" indent="0" algn="l">
              <a:buNone/>
            </a:pPr>
            <a:r>
              <a:rPr lang="en-US" dirty="0" smtClean="0"/>
              <a:t>a) 14</a:t>
            </a:r>
            <a:r>
              <a:rPr lang="ru-RU" dirty="0" smtClean="0"/>
              <a:t>46</a:t>
            </a:r>
            <a:r>
              <a:rPr lang="en-US" dirty="0" smtClean="0"/>
              <a:t>     b) 1</a:t>
            </a:r>
            <a:r>
              <a:rPr lang="ru-RU" dirty="0" smtClean="0"/>
              <a:t>451</a:t>
            </a:r>
            <a:r>
              <a:rPr lang="en-US" dirty="0" smtClean="0"/>
              <a:t>   c) 1984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2) </a:t>
            </a:r>
            <a:r>
              <a:rPr lang="en-US" b="1" dirty="0" smtClean="0">
                <a:solidFill>
                  <a:srgbClr val="00B050"/>
                </a:solidFill>
              </a:rPr>
              <a:t>Many </a:t>
            </a:r>
            <a:r>
              <a:rPr lang="en-US" b="1" dirty="0">
                <a:solidFill>
                  <a:srgbClr val="00B050"/>
                </a:solidFill>
              </a:rPr>
              <a:t>people of that time thought that the Earth is </a:t>
            </a:r>
            <a:r>
              <a:rPr lang="en-US" b="1" dirty="0" smtClean="0">
                <a:solidFill>
                  <a:srgbClr val="00B050"/>
                </a:solidFill>
              </a:rPr>
              <a:t>…</a:t>
            </a:r>
          </a:p>
          <a:p>
            <a:pPr marL="0" lvl="0" indent="0" algn="l">
              <a:buNone/>
            </a:pPr>
            <a:r>
              <a:rPr lang="en-US" dirty="0" smtClean="0"/>
              <a:t>a) round   b) square   c)  </a:t>
            </a:r>
            <a:r>
              <a:rPr lang="en-US" dirty="0"/>
              <a:t>flat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3) </a:t>
            </a:r>
            <a:r>
              <a:rPr lang="en-US" dirty="0" smtClean="0">
                <a:solidFill>
                  <a:srgbClr val="00B050"/>
                </a:solidFill>
              </a:rPr>
              <a:t>Columbus </a:t>
            </a:r>
            <a:r>
              <a:rPr lang="en-US" dirty="0">
                <a:solidFill>
                  <a:srgbClr val="00B050"/>
                </a:solidFill>
              </a:rPr>
              <a:t>decided to prove that the Earth </a:t>
            </a:r>
            <a:r>
              <a:rPr lang="en-US" dirty="0" smtClean="0">
                <a:solidFill>
                  <a:srgbClr val="00B050"/>
                </a:solidFill>
              </a:rPr>
              <a:t>is…</a:t>
            </a:r>
          </a:p>
          <a:p>
            <a:pPr marL="0" indent="0" algn="l">
              <a:buNone/>
            </a:pPr>
            <a:r>
              <a:rPr lang="en-US" dirty="0"/>
              <a:t>a) round   b) square   c)  flat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4) </a:t>
            </a:r>
            <a:r>
              <a:rPr lang="en-US" dirty="0" smtClean="0">
                <a:solidFill>
                  <a:srgbClr val="00B050"/>
                </a:solidFill>
              </a:rPr>
              <a:t>He </a:t>
            </a:r>
            <a:r>
              <a:rPr lang="en-US" dirty="0">
                <a:solidFill>
                  <a:srgbClr val="00B050"/>
                </a:solidFill>
              </a:rPr>
              <a:t>also wanted to find the shortest way </a:t>
            </a:r>
            <a:r>
              <a:rPr lang="en-US" dirty="0" smtClean="0">
                <a:solidFill>
                  <a:srgbClr val="00B050"/>
                </a:solidFill>
              </a:rPr>
              <a:t>from…</a:t>
            </a:r>
          </a:p>
          <a:p>
            <a:pPr marL="0" lvl="0" indent="0" algn="l">
              <a:buNone/>
            </a:pPr>
            <a:r>
              <a:rPr lang="en-US" dirty="0" smtClean="0"/>
              <a:t>a) Europe </a:t>
            </a:r>
            <a:r>
              <a:rPr lang="en-US" dirty="0"/>
              <a:t>to Asia </a:t>
            </a:r>
            <a:r>
              <a:rPr lang="en-US" dirty="0" smtClean="0"/>
              <a:t>   b) Asia to Europe  c) America to England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5) </a:t>
            </a:r>
            <a:r>
              <a:rPr lang="en-US" dirty="0" smtClean="0">
                <a:solidFill>
                  <a:srgbClr val="00B050"/>
                </a:solidFill>
              </a:rPr>
              <a:t>He </a:t>
            </a:r>
            <a:r>
              <a:rPr lang="en-US" dirty="0">
                <a:solidFill>
                  <a:srgbClr val="00B050"/>
                </a:solidFill>
              </a:rPr>
              <a:t>wanted to reach  East  by sailing </a:t>
            </a:r>
            <a:endParaRPr lang="en-US" dirty="0" smtClean="0">
              <a:solidFill>
                <a:srgbClr val="00B050"/>
              </a:solidFill>
            </a:endParaRPr>
          </a:p>
          <a:p>
            <a:pPr marL="0" lvl="0" indent="0" algn="l">
              <a:buNone/>
            </a:pPr>
            <a:r>
              <a:rPr lang="en-US" dirty="0" smtClean="0"/>
              <a:t>a) North   b) West   c) South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6) </a:t>
            </a:r>
            <a:r>
              <a:rPr lang="en-US" dirty="0" smtClean="0">
                <a:solidFill>
                  <a:srgbClr val="00B050"/>
                </a:solidFill>
              </a:rPr>
              <a:t>He </a:t>
            </a:r>
            <a:r>
              <a:rPr lang="en-US" dirty="0">
                <a:solidFill>
                  <a:srgbClr val="00B050"/>
                </a:solidFill>
              </a:rPr>
              <a:t>went to the sea </a:t>
            </a:r>
            <a:r>
              <a:rPr lang="en-US" dirty="0" smtClean="0">
                <a:solidFill>
                  <a:srgbClr val="00B050"/>
                </a:solidFill>
              </a:rPr>
              <a:t>by…ships</a:t>
            </a:r>
            <a:endParaRPr lang="ru-RU" dirty="0">
              <a:solidFill>
                <a:srgbClr val="00B050"/>
              </a:solidFill>
            </a:endParaRPr>
          </a:p>
          <a:p>
            <a:pPr marL="0" indent="0" algn="l">
              <a:buNone/>
            </a:pPr>
            <a:r>
              <a:rPr lang="en-US" dirty="0" smtClean="0"/>
              <a:t>1)  1    2) 2   3) 3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0" y="260648"/>
            <a:ext cx="4114800" cy="504056"/>
          </a:xfrm>
        </p:spPr>
        <p:txBody>
          <a:bodyPr>
            <a:normAutofit/>
          </a:bodyPr>
          <a:lstStyle/>
          <a:p>
            <a:r>
              <a:rPr lang="en-US" dirty="0" smtClean="0"/>
              <a:t>Christopher Columbus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7551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 algn="l">
              <a:buNone/>
            </a:pPr>
            <a:r>
              <a:rPr lang="en-US" dirty="0" smtClean="0"/>
              <a:t>7) </a:t>
            </a:r>
            <a:r>
              <a:rPr lang="en-US" dirty="0" smtClean="0">
                <a:solidFill>
                  <a:srgbClr val="00B050"/>
                </a:solidFill>
              </a:rPr>
              <a:t>…after </a:t>
            </a:r>
            <a:r>
              <a:rPr lang="en-US" dirty="0">
                <a:solidFill>
                  <a:srgbClr val="00B050"/>
                </a:solidFill>
              </a:rPr>
              <a:t>a long tiring voyage they saw  a new land </a:t>
            </a:r>
            <a:endParaRPr lang="en-US" dirty="0" smtClean="0">
              <a:solidFill>
                <a:srgbClr val="00B050"/>
              </a:solidFill>
            </a:endParaRPr>
          </a:p>
          <a:p>
            <a:pPr marL="0" lvl="0" indent="0" algn="l">
              <a:buNone/>
            </a:pPr>
            <a:r>
              <a:rPr lang="en-US" dirty="0" smtClean="0"/>
              <a:t>a) In September   b) in </a:t>
            </a:r>
            <a:r>
              <a:rPr lang="en-US" dirty="0"/>
              <a:t>October </a:t>
            </a:r>
            <a:r>
              <a:rPr lang="en-US" dirty="0" smtClean="0"/>
              <a:t>c) in November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8) </a:t>
            </a:r>
            <a:r>
              <a:rPr lang="en-US" dirty="0" smtClean="0">
                <a:solidFill>
                  <a:srgbClr val="00B050"/>
                </a:solidFill>
              </a:rPr>
              <a:t>It </a:t>
            </a:r>
            <a:r>
              <a:rPr lang="en-US" dirty="0">
                <a:solidFill>
                  <a:srgbClr val="00B050"/>
                </a:solidFill>
              </a:rPr>
              <a:t>was </a:t>
            </a:r>
            <a:r>
              <a:rPr lang="en-US" dirty="0" smtClean="0">
                <a:solidFill>
                  <a:srgbClr val="00B050"/>
                </a:solidFill>
              </a:rPr>
              <a:t>…near </a:t>
            </a:r>
            <a:r>
              <a:rPr lang="en-US" dirty="0">
                <a:solidFill>
                  <a:srgbClr val="00B050"/>
                </a:solidFill>
              </a:rPr>
              <a:t>a new continent  </a:t>
            </a:r>
            <a:endParaRPr lang="en-US" dirty="0" smtClean="0">
              <a:solidFill>
                <a:srgbClr val="00B050"/>
              </a:solidFill>
            </a:endParaRPr>
          </a:p>
          <a:p>
            <a:pPr marL="0" lvl="0" indent="0" algn="l">
              <a:buNone/>
            </a:pPr>
            <a:r>
              <a:rPr lang="en-US" dirty="0" smtClean="0"/>
              <a:t>a) an </a:t>
            </a:r>
            <a:r>
              <a:rPr lang="en-US" dirty="0"/>
              <a:t>island </a:t>
            </a:r>
            <a:r>
              <a:rPr lang="en-US" dirty="0" smtClean="0"/>
              <a:t>  b) a peninsular   c) a country</a:t>
            </a:r>
            <a:endParaRPr lang="ru-RU" dirty="0"/>
          </a:p>
          <a:p>
            <a:pPr marL="0" indent="0" algn="l">
              <a:buNone/>
            </a:pPr>
            <a:r>
              <a:rPr lang="en-US" dirty="0" smtClean="0"/>
              <a:t>9) </a:t>
            </a:r>
            <a:r>
              <a:rPr lang="en-US" dirty="0" smtClean="0">
                <a:solidFill>
                  <a:srgbClr val="00B050"/>
                </a:solidFill>
              </a:rPr>
              <a:t>The native Americans </a:t>
            </a:r>
            <a:r>
              <a:rPr lang="en-US" dirty="0">
                <a:solidFill>
                  <a:srgbClr val="00B050"/>
                </a:solidFill>
              </a:rPr>
              <a:t>are called </a:t>
            </a:r>
            <a:r>
              <a:rPr lang="en-US" dirty="0" smtClean="0">
                <a:solidFill>
                  <a:srgbClr val="00B050"/>
                </a:solidFill>
              </a:rPr>
              <a:t>… because </a:t>
            </a:r>
            <a:r>
              <a:rPr lang="en-US" dirty="0">
                <a:solidFill>
                  <a:srgbClr val="00B050"/>
                </a:solidFill>
              </a:rPr>
              <a:t>he thought it was an island </a:t>
            </a:r>
            <a:r>
              <a:rPr lang="en-US" dirty="0" smtClean="0">
                <a:solidFill>
                  <a:srgbClr val="00B050"/>
                </a:solidFill>
              </a:rPr>
              <a:t>of the </a:t>
            </a:r>
            <a:r>
              <a:rPr lang="en-US" dirty="0">
                <a:solidFill>
                  <a:srgbClr val="00B050"/>
                </a:solidFill>
              </a:rPr>
              <a:t>East </a:t>
            </a:r>
            <a:r>
              <a:rPr lang="en-US" dirty="0" smtClean="0">
                <a:solidFill>
                  <a:srgbClr val="00B050"/>
                </a:solidFill>
              </a:rPr>
              <a:t>Indies</a:t>
            </a:r>
          </a:p>
          <a:p>
            <a:pPr marL="0" indent="0" algn="l">
              <a:buNone/>
            </a:pPr>
            <a:r>
              <a:rPr lang="en-US" dirty="0" smtClean="0"/>
              <a:t>a) Americans  b)</a:t>
            </a:r>
            <a:r>
              <a:rPr lang="en-US" dirty="0"/>
              <a:t> Indians </a:t>
            </a:r>
            <a:r>
              <a:rPr lang="en-US" dirty="0" smtClean="0"/>
              <a:t> c) aborigines</a:t>
            </a:r>
            <a:endParaRPr lang="en-US" dirty="0"/>
          </a:p>
          <a:p>
            <a:pPr marL="0" lvl="0" indent="0" algn="l">
              <a:buNone/>
            </a:pPr>
            <a:r>
              <a:rPr lang="en-US" dirty="0" smtClean="0"/>
              <a:t>10) </a:t>
            </a:r>
            <a:r>
              <a:rPr lang="en-US" dirty="0" smtClean="0">
                <a:solidFill>
                  <a:srgbClr val="00B050"/>
                </a:solidFill>
              </a:rPr>
              <a:t>He </a:t>
            </a:r>
            <a:r>
              <a:rPr lang="en-US" dirty="0">
                <a:solidFill>
                  <a:srgbClr val="00B050"/>
                </a:solidFill>
              </a:rPr>
              <a:t>went to the New </a:t>
            </a:r>
            <a:r>
              <a:rPr lang="en-US" dirty="0" smtClean="0">
                <a:solidFill>
                  <a:srgbClr val="00B050"/>
                </a:solidFill>
              </a:rPr>
              <a:t>World…</a:t>
            </a:r>
          </a:p>
          <a:p>
            <a:pPr marL="0" lvl="0" indent="0" algn="l">
              <a:buNone/>
            </a:pPr>
            <a:r>
              <a:rPr lang="en-US" dirty="0" smtClean="0"/>
              <a:t>a) 1 more time b) 2 more times 3) </a:t>
            </a:r>
            <a:r>
              <a:rPr lang="en-US" dirty="0"/>
              <a:t>3 more times</a:t>
            </a:r>
          </a:p>
          <a:p>
            <a:pPr marL="0" lvl="0" indent="0" algn="l">
              <a:buNone/>
            </a:pPr>
            <a:r>
              <a:rPr lang="en-US" dirty="0" smtClean="0"/>
              <a:t>11) </a:t>
            </a:r>
            <a:r>
              <a:rPr lang="en-US" dirty="0" smtClean="0">
                <a:solidFill>
                  <a:srgbClr val="00B050"/>
                </a:solidFill>
              </a:rPr>
              <a:t>He … that </a:t>
            </a:r>
            <a:r>
              <a:rPr lang="en-US" dirty="0">
                <a:solidFill>
                  <a:srgbClr val="00B050"/>
                </a:solidFill>
              </a:rPr>
              <a:t>he discovered a new </a:t>
            </a:r>
            <a:r>
              <a:rPr lang="en-US" dirty="0" smtClean="0">
                <a:solidFill>
                  <a:srgbClr val="00B050"/>
                </a:solidFill>
              </a:rPr>
              <a:t>continent</a:t>
            </a:r>
          </a:p>
          <a:p>
            <a:pPr marL="0" lvl="0" indent="0" algn="l">
              <a:buNone/>
            </a:pPr>
            <a:r>
              <a:rPr lang="en-US" dirty="0" smtClean="0"/>
              <a:t>a) </a:t>
            </a:r>
            <a:r>
              <a:rPr lang="en-US" dirty="0"/>
              <a:t>didn’t know </a:t>
            </a:r>
            <a:r>
              <a:rPr lang="en-US" dirty="0" smtClean="0"/>
              <a:t> b) knew and was proud  c) was unhappy</a:t>
            </a:r>
            <a:endParaRPr lang="ru-RU" dirty="0"/>
          </a:p>
          <a:p>
            <a:pPr marL="0" lvl="0" indent="0" algn="l">
              <a:buNone/>
            </a:pPr>
            <a:r>
              <a:rPr lang="en-US" dirty="0" smtClean="0"/>
              <a:t>12) </a:t>
            </a:r>
            <a:r>
              <a:rPr lang="en-US" dirty="0" smtClean="0">
                <a:solidFill>
                  <a:srgbClr val="00B050"/>
                </a:solidFill>
              </a:rPr>
              <a:t>America </a:t>
            </a:r>
            <a:r>
              <a:rPr lang="en-US" dirty="0">
                <a:solidFill>
                  <a:srgbClr val="00B050"/>
                </a:solidFill>
              </a:rPr>
              <a:t>was discovered on the 12</a:t>
            </a:r>
            <a:r>
              <a:rPr lang="en-US" baseline="30000" dirty="0">
                <a:solidFill>
                  <a:srgbClr val="00B050"/>
                </a:solidFill>
              </a:rPr>
              <a:t>th</a:t>
            </a:r>
            <a:r>
              <a:rPr lang="en-US" dirty="0">
                <a:solidFill>
                  <a:srgbClr val="00B050"/>
                </a:solidFill>
              </a:rPr>
              <a:t> of October </a:t>
            </a:r>
            <a:endParaRPr lang="en-US" dirty="0" smtClean="0">
              <a:solidFill>
                <a:srgbClr val="00B050"/>
              </a:solidFill>
            </a:endParaRPr>
          </a:p>
          <a:p>
            <a:pPr marL="0" lvl="0" indent="0" algn="l">
              <a:buNone/>
            </a:pPr>
            <a:r>
              <a:rPr lang="en-US" dirty="0" smtClean="0"/>
              <a:t>a) 1492    b) 1587    c) 1942</a:t>
            </a:r>
            <a:endParaRPr lang="ru-RU" dirty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4600" y="188640"/>
            <a:ext cx="4114800" cy="648072"/>
          </a:xfrm>
        </p:spPr>
        <p:txBody>
          <a:bodyPr>
            <a:normAutofit/>
          </a:bodyPr>
          <a:lstStyle/>
          <a:p>
            <a:r>
              <a:rPr lang="en-US" dirty="0"/>
              <a:t>Christopher Columbus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4408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457200" y="1556792"/>
            <a:ext cx="8229600" cy="5040560"/>
          </a:xfrm>
        </p:spPr>
        <p:txBody>
          <a:bodyPr>
            <a:noAutofit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was born </a:t>
            </a:r>
            <a:r>
              <a:rPr lang="en-US" sz="2000" b="1" dirty="0">
                <a:solidFill>
                  <a:srgbClr val="FFFF00"/>
                </a:solidFill>
              </a:rPr>
              <a:t>in </a:t>
            </a:r>
            <a:r>
              <a:rPr lang="en-US" sz="2000" b="1" smtClean="0">
                <a:solidFill>
                  <a:srgbClr val="FFFF00"/>
                </a:solidFill>
              </a:rPr>
              <a:t>14</a:t>
            </a:r>
            <a:r>
              <a:rPr lang="en-US" b="1" smtClean="0">
                <a:solidFill>
                  <a:srgbClr val="FFFF00"/>
                </a:solidFill>
              </a:rPr>
              <a:t>51</a:t>
            </a:r>
            <a:r>
              <a:rPr lang="en-US" sz="2000" b="1" smtClean="0">
                <a:solidFill>
                  <a:srgbClr val="FFFF00"/>
                </a:solidFill>
              </a:rPr>
              <a:t> </a:t>
            </a:r>
            <a:r>
              <a:rPr lang="en-US" sz="2000" smtClean="0"/>
              <a:t>(b)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Many people of that time thought that the Earth </a:t>
            </a:r>
            <a:r>
              <a:rPr lang="en-US" sz="2000" b="1" dirty="0">
                <a:solidFill>
                  <a:srgbClr val="00B050"/>
                </a:solidFill>
              </a:rPr>
              <a:t>is  </a:t>
            </a:r>
            <a:r>
              <a:rPr lang="en-US" sz="2000" b="1" dirty="0" smtClean="0">
                <a:solidFill>
                  <a:srgbClr val="00B050"/>
                </a:solidFill>
              </a:rPr>
              <a:t>flat </a:t>
            </a:r>
            <a:r>
              <a:rPr lang="en-US" sz="2000" dirty="0" smtClean="0"/>
              <a:t>(c)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Columbus decided to prove that the Earth </a:t>
            </a:r>
            <a:r>
              <a:rPr lang="en-US" sz="2000" dirty="0">
                <a:solidFill>
                  <a:srgbClr val="FFFF00"/>
                </a:solidFill>
              </a:rPr>
              <a:t>is </a:t>
            </a:r>
            <a:r>
              <a:rPr lang="en-US" sz="2000" dirty="0" smtClean="0">
                <a:solidFill>
                  <a:srgbClr val="FFFF00"/>
                </a:solidFill>
              </a:rPr>
              <a:t>round </a:t>
            </a:r>
            <a:r>
              <a:rPr lang="en-US" sz="2000" dirty="0" smtClean="0"/>
              <a:t>(a)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also wanted to find the shortest way </a:t>
            </a:r>
            <a:r>
              <a:rPr lang="en-US" sz="2000" dirty="0">
                <a:solidFill>
                  <a:srgbClr val="FFFF00"/>
                </a:solidFill>
              </a:rPr>
              <a:t>from Europe to Asia </a:t>
            </a:r>
            <a:r>
              <a:rPr lang="en-US" sz="2000" dirty="0" smtClean="0"/>
              <a:t>(a)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wanted to reach  East  by sailing </a:t>
            </a:r>
            <a:r>
              <a:rPr lang="en-US" sz="2000" dirty="0">
                <a:solidFill>
                  <a:srgbClr val="FFFF00"/>
                </a:solidFill>
              </a:rPr>
              <a:t>W</a:t>
            </a:r>
            <a:r>
              <a:rPr lang="en-US" sz="2000" dirty="0" smtClean="0">
                <a:solidFill>
                  <a:srgbClr val="FFFF00"/>
                </a:solidFill>
              </a:rPr>
              <a:t>est</a:t>
            </a:r>
            <a:r>
              <a:rPr lang="en-US" sz="2000" dirty="0" smtClean="0"/>
              <a:t> (b)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went to the sea </a:t>
            </a:r>
            <a:r>
              <a:rPr lang="en-US" sz="2000" dirty="0">
                <a:solidFill>
                  <a:srgbClr val="FFFF00"/>
                </a:solidFill>
              </a:rPr>
              <a:t>by 3 </a:t>
            </a:r>
            <a:r>
              <a:rPr lang="en-US" sz="2000" dirty="0" smtClean="0">
                <a:solidFill>
                  <a:srgbClr val="FFFF00"/>
                </a:solidFill>
              </a:rPr>
              <a:t>ships </a:t>
            </a:r>
            <a:r>
              <a:rPr lang="en-US" sz="2000" dirty="0" smtClean="0"/>
              <a:t>(c)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>
                <a:solidFill>
                  <a:srgbClr val="FFFF00"/>
                </a:solidFill>
              </a:rPr>
              <a:t>In October </a:t>
            </a:r>
            <a:r>
              <a:rPr lang="en-US" sz="2000" dirty="0"/>
              <a:t>after a long tiring voyage they saw  a new </a:t>
            </a:r>
            <a:r>
              <a:rPr lang="en-US" sz="2000" dirty="0" smtClean="0"/>
              <a:t>land (b)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It was </a:t>
            </a:r>
            <a:r>
              <a:rPr lang="en-US" sz="2000" dirty="0">
                <a:solidFill>
                  <a:srgbClr val="FFFF00"/>
                </a:solidFill>
              </a:rPr>
              <a:t>an island </a:t>
            </a:r>
            <a:r>
              <a:rPr lang="en-US" sz="2000" dirty="0"/>
              <a:t>near a new continent  </a:t>
            </a:r>
            <a:r>
              <a:rPr lang="en-US" sz="2000" dirty="0" smtClean="0"/>
              <a:t>(a)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The native Americans are called </a:t>
            </a:r>
            <a:r>
              <a:rPr lang="en-US" sz="2000" b="1" dirty="0">
                <a:solidFill>
                  <a:srgbClr val="FFFF00"/>
                </a:solidFill>
              </a:rPr>
              <a:t>Indians</a:t>
            </a:r>
            <a:r>
              <a:rPr lang="en-US" sz="2000" dirty="0"/>
              <a:t> because he thought it was an island of the East </a:t>
            </a:r>
            <a:r>
              <a:rPr lang="en-US" sz="2000" dirty="0" smtClean="0"/>
              <a:t>Indies (b)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went to the New World </a:t>
            </a:r>
            <a:r>
              <a:rPr lang="en-US" sz="2000" dirty="0">
                <a:solidFill>
                  <a:srgbClr val="FFFF00"/>
                </a:solidFill>
              </a:rPr>
              <a:t>3 more </a:t>
            </a:r>
            <a:r>
              <a:rPr lang="en-US" sz="2000" dirty="0" smtClean="0">
                <a:solidFill>
                  <a:srgbClr val="FFFF00"/>
                </a:solidFill>
              </a:rPr>
              <a:t>times </a:t>
            </a:r>
            <a:r>
              <a:rPr lang="en-US" sz="2000" dirty="0" smtClean="0"/>
              <a:t>(c)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He </a:t>
            </a:r>
            <a:r>
              <a:rPr lang="en-US" sz="2000" dirty="0">
                <a:solidFill>
                  <a:srgbClr val="FFFF00"/>
                </a:solidFill>
              </a:rPr>
              <a:t>didn’t know </a:t>
            </a:r>
            <a:r>
              <a:rPr lang="en-US" sz="2000" dirty="0"/>
              <a:t>that he discovered a new </a:t>
            </a:r>
            <a:r>
              <a:rPr lang="en-US" sz="2000" dirty="0" smtClean="0"/>
              <a:t>continent (a) </a:t>
            </a:r>
            <a:endParaRPr lang="ru-RU" sz="2000" dirty="0"/>
          </a:p>
          <a:p>
            <a:pPr marL="514350" lvl="0" indent="-514350" algn="l">
              <a:buFont typeface="+mj-lt"/>
              <a:buAutoNum type="arabicPeriod"/>
            </a:pPr>
            <a:r>
              <a:rPr lang="en-US" sz="2000" dirty="0"/>
              <a:t>America was discovered on the 12</a:t>
            </a:r>
            <a:r>
              <a:rPr lang="en-US" sz="2000" baseline="30000" dirty="0"/>
              <a:t>th</a:t>
            </a:r>
            <a:r>
              <a:rPr lang="en-US" sz="2000" dirty="0"/>
              <a:t> of October </a:t>
            </a:r>
            <a:r>
              <a:rPr lang="en-US" sz="2000" dirty="0" smtClean="0">
                <a:solidFill>
                  <a:srgbClr val="FFFF00"/>
                </a:solidFill>
              </a:rPr>
              <a:t>1492</a:t>
            </a:r>
            <a:r>
              <a:rPr lang="en-US" sz="2000" dirty="0" smtClean="0"/>
              <a:t> (a) </a:t>
            </a:r>
            <a:endParaRPr lang="ru-RU" sz="2000" dirty="0"/>
          </a:p>
          <a:p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0" y="260648"/>
            <a:ext cx="4114800" cy="576064"/>
          </a:xfrm>
        </p:spPr>
        <p:txBody>
          <a:bodyPr>
            <a:normAutofit/>
          </a:bodyPr>
          <a:lstStyle/>
          <a:p>
            <a:r>
              <a:rPr lang="en-US" dirty="0"/>
              <a:t>Christopher Columbus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93186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1079303682"/>
              </p:ext>
            </p:extLst>
          </p:nvPr>
        </p:nvGraphicFramePr>
        <p:xfrm>
          <a:off x="457200" y="2020888"/>
          <a:ext cx="82296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Nation (country)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Years of voyages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Discoveries and explorations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5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4600" y="260648"/>
            <a:ext cx="4114800" cy="576064"/>
          </a:xfrm>
        </p:spPr>
        <p:txBody>
          <a:bodyPr/>
          <a:lstStyle/>
          <a:p>
            <a:r>
              <a:rPr lang="en-US" dirty="0" smtClean="0"/>
              <a:t>Famous seamen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7064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023326895"/>
              </p:ext>
            </p:extLst>
          </p:nvPr>
        </p:nvGraphicFramePr>
        <p:xfrm>
          <a:off x="563" y="1628800"/>
          <a:ext cx="8856984" cy="47325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246"/>
                <a:gridCol w="2214246"/>
                <a:gridCol w="2214246"/>
                <a:gridCol w="2214246"/>
              </a:tblGrid>
              <a:tr h="741641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Name 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Nation (country)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Years of voyages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rgbClr val="00B0F0"/>
                          </a:solidFill>
                        </a:rPr>
                        <a:t>Discoveries and explorations</a:t>
                      </a:r>
                      <a:endParaRPr lang="ru-RU" dirty="0">
                        <a:solidFill>
                          <a:srgbClr val="00B0F0"/>
                        </a:solidFill>
                      </a:endParaRPr>
                    </a:p>
                  </a:txBody>
                  <a:tcPr/>
                </a:tc>
              </a:tr>
              <a:tr h="1377332">
                <a:tc>
                  <a:txBody>
                    <a:bodyPr/>
                    <a:lstStyle/>
                    <a:p>
                      <a:r>
                        <a:rPr lang="en-US" dirty="0" smtClean="0"/>
                        <a:t>1. R. Scott (1868)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English (England)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1910-1912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Antarctic ( 2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reached the South Pole)</a:t>
                      </a:r>
                      <a:endParaRPr lang="ru-RU" dirty="0" smtClean="0"/>
                    </a:p>
                    <a:p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1072403">
                <a:tc>
                  <a:txBody>
                    <a:bodyPr/>
                    <a:lstStyle/>
                    <a:p>
                      <a:r>
                        <a:rPr lang="en-US" dirty="0" smtClean="0"/>
                        <a:t>2. V.</a:t>
                      </a:r>
                      <a:r>
                        <a:rPr lang="en-US" baseline="0" dirty="0" smtClean="0"/>
                        <a:t> Bering (1681-1741)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Danish (Denmark)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1740-1741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North:</a:t>
                      </a:r>
                      <a:endParaRPr lang="ru-RU" dirty="0" smtClean="0"/>
                    </a:p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Kamchatka, Okhotsk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1541135">
                <a:tc>
                  <a:txBody>
                    <a:bodyPr/>
                    <a:lstStyle/>
                    <a:p>
                      <a:r>
                        <a:rPr lang="en-US" dirty="0" smtClean="0"/>
                        <a:t>3.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J. Cook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English (England)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1768-1771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Pacific , Tahiti, New Zealand, Australia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South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Hawaii, Oceania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954360"/>
          </a:xfrm>
        </p:spPr>
        <p:txBody>
          <a:bodyPr/>
          <a:lstStyle/>
          <a:p>
            <a:r>
              <a:rPr lang="en-US" dirty="0"/>
              <a:t>Famous seamen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8197995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xmlns="" val="2136851558"/>
              </p:ext>
            </p:extLst>
          </p:nvPr>
        </p:nvGraphicFramePr>
        <p:xfrm>
          <a:off x="457200" y="1500173"/>
          <a:ext cx="8229600" cy="51435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1238259">
                <a:tc>
                  <a:txBody>
                    <a:bodyPr/>
                    <a:lstStyle/>
                    <a:p>
                      <a:r>
                        <a:rPr lang="en-US" dirty="0" smtClean="0"/>
                        <a:t>4.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F. Magellan (1480)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Portuguese (Portugal)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1519-1521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 world circumnavigation, Strait, Philippines, Guam</a:t>
                      </a:r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4</a:t>
                      </a:r>
                      <a:r>
                        <a:rPr lang="en-US" dirty="0" smtClean="0"/>
                        <a:t>. 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Vasco da Gama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Portuguese (Portugal)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1497-1499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West Africa, India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</a:tr>
              <a:tr h="9525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kumimoji="0"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Amerigo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Vespucchi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(145</a:t>
                      </a:r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1512)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Italian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dirty="0" smtClean="0"/>
                        <a:t>Italy)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16 century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South</a:t>
                      </a:r>
                      <a:r>
                        <a:rPr lang="en-US" baseline="0" dirty="0" smtClean="0"/>
                        <a:t> America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6</a:t>
                      </a:r>
                      <a:r>
                        <a:rPr lang="en-US" dirty="0" smtClean="0"/>
                        <a:t>. </a:t>
                      </a:r>
                      <a:r>
                        <a:rPr lang="en-US" baseline="0" dirty="0" err="1" smtClean="0"/>
                        <a:t>Ch</a:t>
                      </a:r>
                      <a:r>
                        <a:rPr lang="en-US" baseline="0" dirty="0" smtClean="0"/>
                        <a:t> Columbus (14</a:t>
                      </a:r>
                      <a:r>
                        <a:rPr lang="ru-RU" baseline="0" dirty="0" smtClean="0"/>
                        <a:t>46</a:t>
                      </a:r>
                      <a:r>
                        <a:rPr lang="en-US" baseline="0" dirty="0" smtClean="0"/>
                        <a:t>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Italian (Italy)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1492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Discovered New World</a:t>
                      </a:r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 </a:t>
                      </a:r>
                      <a:r>
                        <a:rPr lang="en-US" baseline="0" dirty="0" err="1" smtClean="0"/>
                        <a:t>Nevelskoy</a:t>
                      </a:r>
                      <a:r>
                        <a:rPr lang="en-US" baseline="0" dirty="0" smtClean="0"/>
                        <a:t> G.I.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Russian (Russia)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Sakhalin, the Amur, the Tartar Strait</a:t>
                      </a:r>
                      <a:endParaRPr lang="ru-RU" dirty="0"/>
                    </a:p>
                  </a:txBody>
                  <a:tcPr/>
                </a:tc>
              </a:tr>
              <a:tr h="666755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r>
                        <a:rPr lang="en-US" dirty="0" smtClean="0"/>
                        <a:t>.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Makarov</a:t>
                      </a:r>
                      <a:r>
                        <a:rPr lang="en-US" baseline="0" dirty="0" smtClean="0"/>
                        <a:t> S.O.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Russian (Russia)</a:t>
                      </a:r>
                      <a:endParaRPr lang="ru-RU" dirty="0" smtClean="0"/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1886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Round the world, World Ocean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9712" y="188640"/>
            <a:ext cx="5040560" cy="792088"/>
          </a:xfrm>
        </p:spPr>
        <p:txBody>
          <a:bodyPr/>
          <a:lstStyle/>
          <a:p>
            <a:r>
              <a:rPr lang="en-US" dirty="0"/>
              <a:t>Famous seamen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82238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92</TotalTime>
  <Words>624</Words>
  <Application>Microsoft Office PowerPoint</Application>
  <PresentationFormat>Экран (4:3)</PresentationFormat>
  <Paragraphs>99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BlackTie</vt:lpstr>
      <vt:lpstr>Christopher Columbus</vt:lpstr>
      <vt:lpstr>Christopher Columbus</vt:lpstr>
      <vt:lpstr>Christopher Columbus</vt:lpstr>
      <vt:lpstr>Famous seamen</vt:lpstr>
      <vt:lpstr>Famous seamen</vt:lpstr>
      <vt:lpstr>Famous seamen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revaz</cp:lastModifiedBy>
  <cp:revision>15</cp:revision>
  <dcterms:created xsi:type="dcterms:W3CDTF">2011-10-15T01:49:33Z</dcterms:created>
  <dcterms:modified xsi:type="dcterms:W3CDTF">2013-03-10T21:28:39Z</dcterms:modified>
</cp:coreProperties>
</file>