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82" r:id="rId8"/>
    <p:sldId id="266" r:id="rId9"/>
    <p:sldId id="267" r:id="rId10"/>
    <p:sldId id="275" r:id="rId11"/>
    <p:sldId id="270" r:id="rId12"/>
    <p:sldId id="269" r:id="rId13"/>
    <p:sldId id="272" r:id="rId14"/>
    <p:sldId id="274" r:id="rId15"/>
    <p:sldId id="276" r:id="rId16"/>
    <p:sldId id="277" r:id="rId17"/>
    <p:sldId id="278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02" autoAdjust="0"/>
    <p:restoredTop sz="94660"/>
  </p:normalViewPr>
  <p:slideViewPr>
    <p:cSldViewPr>
      <p:cViewPr varScale="1">
        <p:scale>
          <a:sx n="68" d="100"/>
          <a:sy n="68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B029-5FC3-4A08-ACB8-09CA83CE7292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CAE1-B0A0-4F51-96F2-B6F9518FD5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B029-5FC3-4A08-ACB8-09CA83CE7292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CAE1-B0A0-4F51-96F2-B6F9518FD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B029-5FC3-4A08-ACB8-09CA83CE7292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CAE1-B0A0-4F51-96F2-B6F9518FD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B029-5FC3-4A08-ACB8-09CA83CE7292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CAE1-B0A0-4F51-96F2-B6F9518FD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B029-5FC3-4A08-ACB8-09CA83CE7292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E5ACAE1-B0A0-4F51-96F2-B6F9518FD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B029-5FC3-4A08-ACB8-09CA83CE7292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CAE1-B0A0-4F51-96F2-B6F9518FD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B029-5FC3-4A08-ACB8-09CA83CE7292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CAE1-B0A0-4F51-96F2-B6F9518FD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B029-5FC3-4A08-ACB8-09CA83CE7292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CAE1-B0A0-4F51-96F2-B6F9518FD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B029-5FC3-4A08-ACB8-09CA83CE7292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CAE1-B0A0-4F51-96F2-B6F9518FD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B029-5FC3-4A08-ACB8-09CA83CE7292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CAE1-B0A0-4F51-96F2-B6F9518FD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B029-5FC3-4A08-ACB8-09CA83CE7292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CAE1-B0A0-4F51-96F2-B6F9518FD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BBB029-5FC3-4A08-ACB8-09CA83CE7292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5ACAE1-B0A0-4F51-96F2-B6F9518FD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newsflash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Users\&#1040;&#1076;&#1084;&#1080;&#1085;&#1080;&#1089;&#1090;&#1088;&#1072;&#1090;&#1086;&#1088;\Downloads\&#1060;&#1088;&#1072;&#1085;&#1094;&#1080;&#1103;_-_&#1052;&#1077;&#1083;&#1086;&#1076;&#1080;&#1080;_&#1055;&#1072;&#1088;&#1080;&#1078;&#1072;_(MusVid.net)_.mp3" TargetMode="External"/><Relationship Id="rId1" Type="http://schemas.openxmlformats.org/officeDocument/2006/relationships/tags" Target="../tags/tag8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1942"/>
            <a:ext cx="6400800" cy="2500330"/>
          </a:xfrm>
        </p:spPr>
        <p:txBody>
          <a:bodyPr>
            <a:normAutofit fontScale="92500" lnSpcReduction="10000"/>
          </a:bodyPr>
          <a:lstStyle/>
          <a:p>
            <a:pPr lvl="1" algn="l"/>
            <a:r>
              <a:rPr lang="ru-RU" i="1" dirty="0" smtClean="0">
                <a:latin typeface="Century" pitchFamily="18" charset="0"/>
                <a:ea typeface="Adobe Myungjo Std M" pitchFamily="18" charset="-128"/>
              </a:rPr>
              <a:t>Выполнила: </a:t>
            </a:r>
            <a:r>
              <a:rPr lang="ru-RU" i="1" dirty="0" err="1" smtClean="0">
                <a:latin typeface="Century" pitchFamily="18" charset="0"/>
                <a:ea typeface="Adobe Myungjo Std M" pitchFamily="18" charset="-128"/>
              </a:rPr>
              <a:t>Пинигина</a:t>
            </a:r>
            <a:r>
              <a:rPr lang="ru-RU" i="1" dirty="0" smtClean="0">
                <a:latin typeface="Century" pitchFamily="18" charset="0"/>
                <a:ea typeface="Adobe Myungjo Std M" pitchFamily="18" charset="-128"/>
              </a:rPr>
              <a:t> Светлана Александровна, учитель технологии МОУ ИРМО «</a:t>
            </a:r>
            <a:r>
              <a:rPr lang="ru-RU" i="1" dirty="0" err="1" smtClean="0">
                <a:latin typeface="Century" pitchFamily="18" charset="0"/>
                <a:ea typeface="Adobe Myungjo Std M" pitchFamily="18" charset="-128"/>
              </a:rPr>
              <a:t>Хомутовская</a:t>
            </a:r>
            <a:r>
              <a:rPr lang="ru-RU" i="1" dirty="0" smtClean="0">
                <a:latin typeface="Century" pitchFamily="18" charset="0"/>
                <a:ea typeface="Adobe Myungjo Std M" pitchFamily="18" charset="-128"/>
              </a:rPr>
              <a:t> СОШ №2»</a:t>
            </a:r>
          </a:p>
          <a:p>
            <a:pPr lvl="1"/>
            <a:endParaRPr lang="ru-RU" i="1" dirty="0" smtClean="0">
              <a:latin typeface="Century" pitchFamily="18" charset="0"/>
              <a:ea typeface="Adobe Myungjo Std M" pitchFamily="18" charset="-128"/>
            </a:endParaRPr>
          </a:p>
          <a:p>
            <a:pPr lvl="1"/>
            <a:endParaRPr lang="ru-RU" i="1" dirty="0" smtClean="0">
              <a:latin typeface="Century" pitchFamily="18" charset="0"/>
              <a:ea typeface="Adobe Myungjo Std M" pitchFamily="18" charset="-128"/>
            </a:endParaRPr>
          </a:p>
          <a:p>
            <a:pPr lvl="1"/>
            <a:r>
              <a:rPr lang="ru-RU" i="1" dirty="0" smtClean="0">
                <a:latin typeface="Century" pitchFamily="18" charset="0"/>
                <a:ea typeface="Adobe Myungjo Std M" pitchFamily="18" charset="-128"/>
              </a:rPr>
              <a:t>Хомутово</a:t>
            </a:r>
          </a:p>
          <a:p>
            <a:pPr lvl="1"/>
            <a:r>
              <a:rPr lang="ru-RU" i="1" dirty="0" smtClean="0">
                <a:latin typeface="Century" pitchFamily="18" charset="0"/>
                <a:ea typeface="Adobe Myungjo Std M" pitchFamily="18" charset="-128"/>
              </a:rPr>
              <a:t>2012 год</a:t>
            </a:r>
            <a:endParaRPr lang="ru-RU" i="1" dirty="0">
              <a:latin typeface="Century" pitchFamily="18" charset="0"/>
              <a:ea typeface="Adobe Myungjo Std M" pitchFamily="18" charset="-128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85728"/>
            <a:ext cx="2714644" cy="2214578"/>
          </a:xfrm>
          <a:prstGeom prst="ellipse">
            <a:avLst/>
          </a:prstGeom>
          <a:noFill/>
        </p:spPr>
      </p:pic>
      <p:pic>
        <p:nvPicPr>
          <p:cNvPr id="5" name="Picture 2" descr="E:\Открытый урок Бутерброды ( мой)\безымянный000.jpg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179512" y="332656"/>
            <a:ext cx="2143141" cy="2357455"/>
          </a:xfrm>
          <a:prstGeom prst="ellipse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1988840"/>
            <a:ext cx="64087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/>
                <a:solidFill>
                  <a:schemeClr val="accent3"/>
                </a:solidFill>
                <a:effectLst/>
              </a:rPr>
              <a:t>Бутерброды</a:t>
            </a:r>
            <a:endParaRPr lang="ru-RU" sz="8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spd="med" advTm="27375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268760"/>
            <a:ext cx="7560840" cy="38884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ru-RU" sz="96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Весёлые </a:t>
            </a:r>
          </a:p>
          <a:p>
            <a:pPr algn="ctr"/>
            <a:r>
              <a:rPr lang="ru-RU" sz="96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бутерброды</a:t>
            </a:r>
            <a:endParaRPr lang="ru-RU" sz="96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Франция_-_Мелодии_Парижа_(MusVid.net)_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237312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1888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000" numSld="11" showWhenStopped="0">
                <p:cTn id="16" repeatCount="1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5564"/>
            <a:ext cx="8215064" cy="6083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spd="med" advTm="41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5" y="500042"/>
            <a:ext cx="6429420" cy="6000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spd="med" advTm="58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765" b="1874"/>
          <a:stretch>
            <a:fillRect/>
          </a:stretch>
        </p:blipFill>
        <p:spPr bwMode="auto">
          <a:xfrm>
            <a:off x="683568" y="476672"/>
            <a:ext cx="7704856" cy="5841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spd="med" advTm="34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Открытый урок Бутерброды ( мой)\безымянный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0000" contrast="30000"/>
          </a:blip>
          <a:srcRect r="4908"/>
          <a:stretch>
            <a:fillRect/>
          </a:stretch>
        </p:blipFill>
        <p:spPr bwMode="auto">
          <a:xfrm>
            <a:off x="1115616" y="404664"/>
            <a:ext cx="7200800" cy="6072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spd="med" advTm="3557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Открытый урок Бутерброды ( мой)\безымянный0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0000" contrast="30000"/>
          </a:blip>
          <a:srcRect t="4582"/>
          <a:stretch>
            <a:fillRect/>
          </a:stretch>
        </p:blipFill>
        <p:spPr bwMode="auto">
          <a:xfrm>
            <a:off x="539552" y="332656"/>
            <a:ext cx="2643206" cy="2999256"/>
          </a:xfrm>
          <a:prstGeom prst="snip2DiagRect">
            <a:avLst/>
          </a:prstGeom>
          <a:noFill/>
        </p:spPr>
      </p:pic>
      <p:pic>
        <p:nvPicPr>
          <p:cNvPr id="5" name="Picture 3" descr="E:\Открытый урок Бутерброды ( мой)\безымянный011.jpg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5664752" y="428604"/>
            <a:ext cx="3122090" cy="2856380"/>
          </a:xfrm>
          <a:prstGeom prst="ellipse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3203849" y="3140968"/>
            <a:ext cx="3096344" cy="3425742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med" advTm="81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Открытый урок Бутерброды ( мой)\безымянный0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0000" contrast="30000"/>
          </a:blip>
          <a:srcRect l="7411" t="1932" r="4514" b="1904"/>
          <a:stretch>
            <a:fillRect/>
          </a:stretch>
        </p:blipFill>
        <p:spPr bwMode="auto">
          <a:xfrm>
            <a:off x="1259632" y="548680"/>
            <a:ext cx="6480720" cy="5976664"/>
          </a:xfrm>
          <a:prstGeom prst="plaque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Tm="71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Открытый урок Бутерброды ( мой)\безымянный0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0000" contrast="30000"/>
          </a:blip>
          <a:srcRect t="4059" r="1654" b="3908"/>
          <a:stretch>
            <a:fillRect/>
          </a:stretch>
        </p:blipFill>
        <p:spPr bwMode="auto">
          <a:xfrm>
            <a:off x="642910" y="1628800"/>
            <a:ext cx="4145114" cy="4536504"/>
          </a:xfrm>
          <a:prstGeom prst="snip2DiagRect">
            <a:avLst/>
          </a:prstGeom>
          <a:noFill/>
        </p:spPr>
      </p:pic>
      <p:pic>
        <p:nvPicPr>
          <p:cNvPr id="5123" name="Picture 3" descr="E:\Открытый урок Бутерброды ( мой)\безымянный008.jpg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 t="2549"/>
          <a:stretch>
            <a:fillRect/>
          </a:stretch>
        </p:blipFill>
        <p:spPr bwMode="auto">
          <a:xfrm>
            <a:off x="5214942" y="332656"/>
            <a:ext cx="3714776" cy="4525104"/>
          </a:xfrm>
          <a:prstGeom prst="flowChartMultidocumen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Tm="77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Открытый урок Бутерброды ( мой)\безымянный0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395536" y="2276872"/>
            <a:ext cx="4000528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7" name="Picture 3" descr="E:\Открытый урок Бутерброды ( мой)\безымянный006.jpg"/>
          <p:cNvPicPr>
            <a:picLocks noChangeAspect="1" noChangeArrowheads="1"/>
          </p:cNvPicPr>
          <p:nvPr/>
        </p:nvPicPr>
        <p:blipFill>
          <a:blip r:embed="rId4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4860032" y="476672"/>
            <a:ext cx="3749469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spd="med" advTm="86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Открытый урок Бутерброды ( мой)\безымянный0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0000" contrast="30000"/>
          </a:blip>
          <a:srcRect t="2476"/>
          <a:stretch>
            <a:fillRect/>
          </a:stretch>
        </p:blipFill>
        <p:spPr bwMode="auto">
          <a:xfrm>
            <a:off x="395536" y="260648"/>
            <a:ext cx="3643338" cy="2926108"/>
          </a:xfrm>
          <a:prstGeom prst="plaque">
            <a:avLst/>
          </a:prstGeom>
          <a:noFill/>
        </p:spPr>
      </p:pic>
      <p:pic>
        <p:nvPicPr>
          <p:cNvPr id="7171" name="Picture 3" descr="E:\Открытый урок Бутерброды ( мой)\безымянный010.jpg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 l="2160" t="7798"/>
          <a:stretch>
            <a:fillRect/>
          </a:stretch>
        </p:blipFill>
        <p:spPr bwMode="auto">
          <a:xfrm>
            <a:off x="5364088" y="260648"/>
            <a:ext cx="3494762" cy="3095774"/>
          </a:xfrm>
          <a:prstGeom prst="plaque">
            <a:avLst/>
          </a:prstGeom>
          <a:noFill/>
        </p:spPr>
      </p:pic>
      <p:pic>
        <p:nvPicPr>
          <p:cNvPr id="7172" name="Picture 4" descr="E:\Открытый урок Бутерброды ( мой)\безымянный012.jpg"/>
          <p:cNvPicPr>
            <a:picLocks noChangeAspect="1" noChangeArrowheads="1"/>
          </p:cNvPicPr>
          <p:nvPr/>
        </p:nvPicPr>
        <p:blipFill>
          <a:blip r:embed="rId5" cstate="print">
            <a:lum bright="-30000" contrast="30000"/>
          </a:blip>
          <a:srcRect t="4201" b="5501"/>
          <a:stretch>
            <a:fillRect/>
          </a:stretch>
        </p:blipFill>
        <p:spPr bwMode="auto">
          <a:xfrm>
            <a:off x="2699792" y="3573016"/>
            <a:ext cx="3429024" cy="3096344"/>
          </a:xfrm>
          <a:prstGeom prst="flowChartMultidocumen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Tm="153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Бутерброды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u="sng" dirty="0" smtClean="0">
                <a:solidFill>
                  <a:srgbClr val="CC0000"/>
                </a:solidFill>
              </a:rPr>
              <a:t>Бутерброд </a:t>
            </a:r>
            <a:r>
              <a:rPr lang="ru-RU" sz="4400" b="1" dirty="0" smtClean="0"/>
              <a:t>( нем.) – хлеб с маслом</a:t>
            </a:r>
          </a:p>
          <a:p>
            <a:endParaRPr lang="ru-RU" sz="4400" b="1" dirty="0" smtClean="0"/>
          </a:p>
          <a:p>
            <a:r>
              <a:rPr lang="ru-RU" sz="4400" b="1" u="sng" dirty="0" smtClean="0">
                <a:solidFill>
                  <a:srgbClr val="CC0000"/>
                </a:solidFill>
              </a:rPr>
              <a:t>Основа бутерброда</a:t>
            </a:r>
            <a:r>
              <a:rPr lang="ru-RU" sz="4400" b="1" u="sng" dirty="0" smtClean="0"/>
              <a:t> </a:t>
            </a:r>
            <a:r>
              <a:rPr lang="ru-RU" sz="4400" b="1" dirty="0" smtClean="0"/>
              <a:t>– хлеб </a:t>
            </a:r>
            <a:endParaRPr lang="ru-RU" sz="4400" b="1" dirty="0"/>
          </a:p>
        </p:txBody>
      </p:sp>
    </p:spTree>
    <p:custDataLst>
      <p:tags r:id="rId1"/>
    </p:custDataLst>
  </p:cSld>
  <p:clrMapOvr>
    <a:masterClrMapping/>
  </p:clrMapOvr>
  <p:transition spd="med" advTm="10438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Приятного аппетита !</a:t>
            </a:r>
            <a:endParaRPr lang="ru-RU" sz="6000" dirty="0"/>
          </a:p>
        </p:txBody>
      </p:sp>
      <p:pic>
        <p:nvPicPr>
          <p:cNvPr id="6" name="Picture 2" descr="E:\Открытый урок Бутерброды ( мой)\безымянный0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1958392" y="1600200"/>
            <a:ext cx="5227215" cy="4708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spd="med" advTm="277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62200" y="304800"/>
            <a:ext cx="4953000" cy="914400"/>
          </a:xfrm>
          <a:prstGeom prst="plaque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dirty="0"/>
              <a:t>БУТЕРБРОДЫ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33400" y="2057400"/>
            <a:ext cx="3429000" cy="914400"/>
          </a:xfrm>
          <a:prstGeom prst="plaque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ХОЛОДНЫЕ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800600" y="2133600"/>
            <a:ext cx="3962400" cy="914400"/>
          </a:xfrm>
          <a:prstGeom prst="plaqu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ГОРЯЧИЕ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28600" y="4114800"/>
            <a:ext cx="3276600" cy="914400"/>
          </a:xfrm>
          <a:prstGeom prst="plaque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ОТКРЫТЫЕ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029200" y="4343400"/>
            <a:ext cx="3886200" cy="914400"/>
          </a:xfrm>
          <a:prstGeom prst="plaque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ЗАКРЫТЫЕ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257800" y="3200400"/>
            <a:ext cx="3657600" cy="914400"/>
          </a:xfrm>
          <a:prstGeom prst="plaque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ЗАКУСОЧНЫЕ</a:t>
            </a: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 rot="6216529">
            <a:off x="481013" y="3321050"/>
            <a:ext cx="1066800" cy="381000"/>
          </a:xfrm>
          <a:prstGeom prst="notchedRightArrow">
            <a:avLst>
              <a:gd name="adj1" fmla="val 5000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 rot="3209336">
            <a:off x="5676900" y="1560513"/>
            <a:ext cx="914400" cy="30480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 rot="7561642">
            <a:off x="2381250" y="1528763"/>
            <a:ext cx="838200" cy="304800"/>
          </a:xfrm>
          <a:prstGeom prst="notchedRight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22"/>
          <p:cNvSpPr>
            <a:spLocks noChangeArrowheads="1"/>
          </p:cNvSpPr>
          <p:nvPr/>
        </p:nvSpPr>
        <p:spPr bwMode="auto">
          <a:xfrm rot="1975552">
            <a:off x="2162175" y="3765550"/>
            <a:ext cx="3124200" cy="381000"/>
          </a:xfrm>
          <a:prstGeom prst="notchedRightArrow">
            <a:avLst>
              <a:gd name="adj1" fmla="val 50000"/>
              <a:gd name="adj2" fmla="val 20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 rot="961390">
            <a:off x="3276600" y="3276600"/>
            <a:ext cx="2057400" cy="407988"/>
          </a:xfrm>
          <a:prstGeom prst="notchedRightArrow">
            <a:avLst>
              <a:gd name="adj1" fmla="val 50000"/>
              <a:gd name="adj2" fmla="val 1260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" name="Picture 24" descr="245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191000"/>
            <a:ext cx="1457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25"/>
          <p:cNvSpPr>
            <a:spLocks noChangeArrowheads="1"/>
          </p:cNvSpPr>
          <p:nvPr/>
        </p:nvSpPr>
        <p:spPr bwMode="auto">
          <a:xfrm rot="7240573">
            <a:off x="876300" y="5114925"/>
            <a:ext cx="533400" cy="381000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26"/>
          <p:cNvSpPr>
            <a:spLocks noChangeArrowheads="1"/>
          </p:cNvSpPr>
          <p:nvPr/>
        </p:nvSpPr>
        <p:spPr bwMode="auto">
          <a:xfrm rot="2019243">
            <a:off x="2971800" y="5334000"/>
            <a:ext cx="1447800" cy="381000"/>
          </a:xfrm>
          <a:prstGeom prst="notchedRightArrow">
            <a:avLst>
              <a:gd name="adj1" fmla="val 50000"/>
              <a:gd name="adj2" fmla="val 9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" name="Picture 29" descr="2450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267200"/>
            <a:ext cx="10191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0" descr="2450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22098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1" descr="24519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3184525"/>
            <a:ext cx="1066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2" descr="24520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2190328"/>
            <a:ext cx="792088" cy="7920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304800" y="5638800"/>
            <a:ext cx="2514600" cy="914400"/>
          </a:xfrm>
          <a:prstGeom prst="plaque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ПРОСТЫЕ</a:t>
            </a:r>
          </a:p>
        </p:txBody>
      </p:sp>
      <p:pic>
        <p:nvPicPr>
          <p:cNvPr id="23" name="Picture 35" descr="2452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5410200"/>
            <a:ext cx="571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4419600" y="5638800"/>
            <a:ext cx="2743200" cy="914400"/>
          </a:xfrm>
          <a:prstGeom prst="plaque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dirty="0"/>
              <a:t>СЛОЖНЫЕ</a:t>
            </a:r>
          </a:p>
        </p:txBody>
      </p:sp>
      <p:pic>
        <p:nvPicPr>
          <p:cNvPr id="25" name="Picture 34" descr="24505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5589240"/>
            <a:ext cx="968152" cy="9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35565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2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сканирование00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b="2158"/>
          <a:stretch>
            <a:fillRect/>
          </a:stretch>
        </p:blipFill>
        <p:spPr>
          <a:xfrm>
            <a:off x="0" y="3501008"/>
            <a:ext cx="4354495" cy="3094485"/>
          </a:xfrm>
          <a:prstGeom prst="rect">
            <a:avLst/>
          </a:prstGeom>
          <a:noFill/>
          <a:ln/>
        </p:spPr>
      </p:pic>
      <p:pic>
        <p:nvPicPr>
          <p:cNvPr id="7" name="Picture 18" descr="i?id=16067031&amp;tov=7"/>
          <p:cNvPicPr>
            <a:picLocks noChangeAspect="1" noChangeArrowheads="1"/>
          </p:cNvPicPr>
          <p:nvPr/>
        </p:nvPicPr>
        <p:blipFill>
          <a:blip r:embed="rId4" cstate="print">
            <a:lum bright="10000" contrast="30000"/>
          </a:blip>
          <a:srcRect/>
          <a:stretch>
            <a:fillRect/>
          </a:stretch>
        </p:blipFill>
        <p:spPr bwMode="auto">
          <a:xfrm>
            <a:off x="5652120" y="260648"/>
            <a:ext cx="3025899" cy="2280536"/>
          </a:xfrm>
          <a:prstGeom prst="round2DiagRect">
            <a:avLst>
              <a:gd name="adj1" fmla="val 16667"/>
              <a:gd name="adj2" fmla="val 0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572000" y="2996952"/>
            <a:ext cx="4572000" cy="118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400" b="1" dirty="0">
                <a:latin typeface="Tahoma" charset="0"/>
              </a:rPr>
              <a:t>Такие бутерброды подают </a:t>
            </a:r>
          </a:p>
          <a:p>
            <a:pPr eaLnBrk="0" hangingPunct="0"/>
            <a:r>
              <a:rPr lang="ru-RU" sz="2400" b="1" dirty="0">
                <a:latin typeface="Tahoma" charset="0"/>
              </a:rPr>
              <a:t>и употребляют в </a:t>
            </a:r>
            <a:r>
              <a:rPr lang="ru-RU" sz="2400" b="1" dirty="0">
                <a:solidFill>
                  <a:srgbClr val="CC0000"/>
                </a:solidFill>
                <a:latin typeface="Tahoma" charset="0"/>
              </a:rPr>
              <a:t>горячем виде.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572000" y="4293096"/>
            <a:ext cx="4572000" cy="118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kumimoji="1" lang="ru-RU" sz="2400" b="1" dirty="0">
                <a:solidFill>
                  <a:srgbClr val="CC0000"/>
                </a:solidFill>
                <a:latin typeface="Tahoma" charset="0"/>
              </a:rPr>
              <a:t>Готовят 2 способами:</a:t>
            </a:r>
          </a:p>
          <a:p>
            <a:pPr eaLnBrk="0" hangingPunct="0"/>
            <a:r>
              <a:rPr kumimoji="1" lang="ru-RU" sz="2400" b="1" dirty="0">
                <a:latin typeface="Tahoma" charset="0"/>
              </a:rPr>
              <a:t> 1) запекают в духовке</a:t>
            </a:r>
          </a:p>
          <a:p>
            <a:pPr eaLnBrk="0" hangingPunct="0"/>
            <a:r>
              <a:rPr kumimoji="1" lang="ru-RU" sz="2400" b="1" dirty="0">
                <a:latin typeface="Tahoma" charset="0"/>
              </a:rPr>
              <a:t> 2) жарят на сковороде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311352" y="620688"/>
            <a:ext cx="5832648" cy="105273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</a:t>
            </a:r>
            <a:r>
              <a:rPr lang="ru-RU" sz="31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Горячие </a:t>
            </a:r>
            <a:br>
              <a:rPr lang="ru-RU" sz="31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1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(гренки, тартинки)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260648"/>
            <a:ext cx="4932040" cy="3168352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Бутерброды готовят на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пшеничном и ржаном хлебе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Хлеб нарезают толщиной 1см.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-Украшают зеленью или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украшением из продуктов,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имеющих яркую окраску.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4293096"/>
            <a:ext cx="3996952" cy="1052736"/>
          </a:xfrm>
          <a:prstGeom prst="rect">
            <a:avLst/>
          </a:prstGeom>
        </p:spPr>
        <p:txBody>
          <a:bodyPr vert="horz" anchor="ctr">
            <a:normAutofit fontScale="9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Холодные</a:t>
            </a:r>
            <a:endParaRPr kumimoji="0" lang="ru-RU" sz="3100" b="1" i="0" u="none" strike="noStrike" kern="1200" cap="none" spc="0" normalizeH="0" baseline="0" noProof="0" dirty="0">
              <a:ln w="6350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spd="med" advTm="2858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сканирование00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b="2707"/>
          <a:stretch>
            <a:fillRect/>
          </a:stretch>
        </p:blipFill>
        <p:spPr bwMode="auto">
          <a:xfrm>
            <a:off x="3436746" y="3140968"/>
            <a:ext cx="5707255" cy="3717033"/>
          </a:xfrm>
          <a:prstGeom prst="rect">
            <a:avLst/>
          </a:prstGeom>
          <a:noFill/>
        </p:spPr>
      </p:pic>
      <p:pic>
        <p:nvPicPr>
          <p:cNvPr id="6" name="Picture 12" descr="0001128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FFA"/>
              </a:clrFrom>
              <a:clrTo>
                <a:srgbClr val="FDFFFA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-180528" y="-1"/>
            <a:ext cx="5904656" cy="313982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436096" y="836712"/>
            <a:ext cx="3413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закрытый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365104"/>
            <a:ext cx="3464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открытый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Tm="6834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r="10111" b="8905"/>
          <a:stretch>
            <a:fillRect/>
          </a:stretch>
        </p:blipFill>
        <p:spPr bwMode="auto">
          <a:xfrm>
            <a:off x="323528" y="260647"/>
            <a:ext cx="4464496" cy="3030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573016"/>
            <a:ext cx="4512940" cy="3008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Стрелка влево 7"/>
          <p:cNvSpPr/>
          <p:nvPr/>
        </p:nvSpPr>
        <p:spPr>
          <a:xfrm>
            <a:off x="4932040" y="764704"/>
            <a:ext cx="3816424" cy="19442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51520" y="4221088"/>
            <a:ext cx="3960440" cy="2088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084168" y="134076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простой</a:t>
            </a:r>
            <a:endParaRPr lang="ru-RU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501317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сложный</a:t>
            </a:r>
            <a:endParaRPr lang="ru-RU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12729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сканирование0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 l="2081" b="2454"/>
          <a:stretch>
            <a:fillRect/>
          </a:stretch>
        </p:blipFill>
        <p:spPr>
          <a:xfrm rot="927328">
            <a:off x="372767" y="364474"/>
            <a:ext cx="3360738" cy="4608513"/>
          </a:xfrm>
          <a:prstGeom prst="rect">
            <a:avLst/>
          </a:prstGeom>
          <a:noFill/>
          <a:ln/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064000" y="332656"/>
            <a:ext cx="5080000" cy="2282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>
                <a:solidFill>
                  <a:srgbClr val="CC0000"/>
                </a:solidFill>
                <a:latin typeface="Tahoma" charset="0"/>
              </a:rPr>
              <a:t>Готовят на фигурных </a:t>
            </a:r>
          </a:p>
          <a:p>
            <a:pPr eaLnBrk="0" hangingPunct="0"/>
            <a:r>
              <a:rPr lang="ru-RU" sz="2400" b="1" dirty="0">
                <a:solidFill>
                  <a:srgbClr val="CC0000"/>
                </a:solidFill>
                <a:latin typeface="Tahoma" charset="0"/>
              </a:rPr>
              <a:t>ломтиках хлеба</a:t>
            </a:r>
          </a:p>
          <a:p>
            <a:pPr eaLnBrk="0" hangingPunct="0"/>
            <a:r>
              <a:rPr lang="ru-RU" sz="2400" b="1" dirty="0">
                <a:latin typeface="Tahoma" charset="0"/>
              </a:rPr>
              <a:t> (можно предварительно </a:t>
            </a:r>
          </a:p>
          <a:p>
            <a:pPr eaLnBrk="0" hangingPunct="0"/>
            <a:r>
              <a:rPr lang="ru-RU" sz="2400" b="1" dirty="0">
                <a:latin typeface="Tahoma" charset="0"/>
              </a:rPr>
              <a:t>                                   обжарить) </a:t>
            </a:r>
          </a:p>
          <a:p>
            <a:pPr eaLnBrk="0" hangingPunct="0"/>
            <a:r>
              <a:rPr lang="ru-RU" sz="2400" b="1" dirty="0">
                <a:latin typeface="Tahoma" charset="0"/>
              </a:rPr>
              <a:t> толщиной – 0,8 см., </a:t>
            </a:r>
          </a:p>
          <a:p>
            <a:pPr eaLnBrk="0" hangingPunct="0"/>
            <a:r>
              <a:rPr lang="ru-RU" sz="2400" b="1" dirty="0">
                <a:latin typeface="Tahoma" charset="0"/>
              </a:rPr>
              <a:t> шириной – 3- 4 см.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59832" y="5085184"/>
            <a:ext cx="5732463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ru-RU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eaLnBrk="0" hangingPunct="0"/>
            <a:r>
              <a:rPr lang="ru-RU" sz="2400" b="1" dirty="0">
                <a:latin typeface="Tahoma" charset="0"/>
              </a:rPr>
              <a:t>Такой бутерброд </a:t>
            </a:r>
          </a:p>
          <a:p>
            <a:pPr eaLnBrk="0" hangingPunct="0"/>
            <a:r>
              <a:rPr lang="ru-RU" sz="2400" b="1" dirty="0">
                <a:latin typeface="Tahoma" charset="0"/>
              </a:rPr>
              <a:t>закрепляется </a:t>
            </a:r>
            <a:r>
              <a:rPr lang="ru-RU" sz="2400" b="1" dirty="0">
                <a:solidFill>
                  <a:srgbClr val="CC0000"/>
                </a:solidFill>
                <a:latin typeface="Tahoma" charset="0"/>
              </a:rPr>
              <a:t>шпажкой</a:t>
            </a:r>
          </a:p>
          <a:p>
            <a:pPr eaLnBrk="0" hangingPunct="0"/>
            <a:r>
              <a:rPr lang="ru-RU" sz="2400" b="1" dirty="0">
                <a:latin typeface="Tahoma" charset="0"/>
              </a:rPr>
              <a:t>и используется в качестве </a:t>
            </a:r>
            <a:r>
              <a:rPr lang="ru-RU" sz="2400" b="1" dirty="0">
                <a:solidFill>
                  <a:srgbClr val="CC0000"/>
                </a:solidFill>
                <a:latin typeface="Tahoma" charset="0"/>
              </a:rPr>
              <a:t>закуски</a:t>
            </a:r>
          </a:p>
        </p:txBody>
      </p:sp>
      <p:pic>
        <p:nvPicPr>
          <p:cNvPr id="5" name="Picture 4" descr="сканирование00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 b="8394"/>
          <a:stretch>
            <a:fillRect/>
          </a:stretch>
        </p:blipFill>
        <p:spPr bwMode="auto">
          <a:xfrm>
            <a:off x="3491880" y="2132856"/>
            <a:ext cx="5292725" cy="36925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Tm="13107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57018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Особенности приготовления бутербродов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Georgia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 </a:t>
            </a:r>
            <a:endParaRPr lang="ru-RU" sz="1800" dirty="0" smtClean="0"/>
          </a:p>
          <a:p>
            <a:r>
              <a:rPr lang="ru-RU" sz="1800" dirty="0" smtClean="0"/>
              <a:t>Хлеб</a:t>
            </a:r>
            <a:r>
              <a:rPr lang="ru-RU" sz="1800" dirty="0" smtClean="0"/>
              <a:t>, батон нарезают тонкими ломтиками (для открытых бутербродов -1 - 1,5 см; 0,5 - 1 см – для закрытых бутербродов).</a:t>
            </a:r>
          </a:p>
          <a:p>
            <a:r>
              <a:rPr lang="ru-RU" sz="1800" dirty="0" smtClean="0"/>
              <a:t>Хлеб </a:t>
            </a:r>
            <a:r>
              <a:rPr lang="ru-RU" sz="1800" dirty="0" smtClean="0"/>
              <a:t>можно слегка обжарить с обеих сторон до золотистой корочки;</a:t>
            </a:r>
          </a:p>
          <a:p>
            <a:r>
              <a:rPr lang="ru-RU" sz="1800" dirty="0" smtClean="0"/>
              <a:t>Сверху </a:t>
            </a:r>
            <a:r>
              <a:rPr lang="ru-RU" sz="1800" dirty="0" smtClean="0"/>
              <a:t>наносится слой сливочного масла, масляные смеси и другие наполнители, затем кладутся продукты, салаты, фрукты и др.;</a:t>
            </a:r>
          </a:p>
          <a:p>
            <a:r>
              <a:rPr lang="ru-RU" sz="1800" dirty="0" smtClean="0"/>
              <a:t>Сливочное </a:t>
            </a:r>
            <a:r>
              <a:rPr lang="ru-RU" sz="1800" dirty="0" smtClean="0"/>
              <a:t>масло предварительно хранят в теплом помещении или взбивают;</a:t>
            </a:r>
          </a:p>
          <a:p>
            <a:r>
              <a:rPr lang="ru-RU" sz="1800" dirty="0" smtClean="0"/>
              <a:t>С </a:t>
            </a:r>
            <a:r>
              <a:rPr lang="ru-RU" sz="1800" dirty="0" smtClean="0"/>
              <a:t>жирными продуктами (мясом, рыбой, яйцами, творогом) готовят калорийные  бутерброды;</a:t>
            </a:r>
          </a:p>
          <a:p>
            <a:r>
              <a:rPr lang="ru-RU" sz="1800" dirty="0" smtClean="0"/>
              <a:t>Готовят </a:t>
            </a:r>
            <a:r>
              <a:rPr lang="ru-RU" sz="1800" dirty="0" smtClean="0"/>
              <a:t>бутерброды непосредственно перед подачей, укладывают на блюдо и красиво украшают;</a:t>
            </a:r>
          </a:p>
          <a:p>
            <a:r>
              <a:rPr lang="ru-RU" sz="1800" dirty="0" smtClean="0"/>
              <a:t>Бутерброды </a:t>
            </a:r>
            <a:r>
              <a:rPr lang="ru-RU" sz="1800" dirty="0" smtClean="0"/>
              <a:t>должны быть сочные, обильно покрытые различными продуктами;</a:t>
            </a:r>
          </a:p>
          <a:p>
            <a:r>
              <a:rPr lang="ru-RU" sz="1800" dirty="0" smtClean="0"/>
              <a:t>Чтобы </a:t>
            </a:r>
            <a:r>
              <a:rPr lang="ru-RU" sz="1800" dirty="0" smtClean="0"/>
              <a:t> бутерброды не сохли, их накрывают смоченным в холодной воде полотенцем, затем целлофаном и ставят в холодильник.</a:t>
            </a:r>
          </a:p>
          <a:p>
            <a:endParaRPr lang="ru-RU" sz="1800" dirty="0"/>
          </a:p>
        </p:txBody>
      </p:sp>
    </p:spTree>
  </p:cSld>
  <p:clrMapOvr>
    <a:masterClrMapping/>
  </p:clrMapOvr>
  <p:transition spd="med" advTm="15444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Требования к качеству бутербродов.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Бутерброды должны быть приготовлены непосредственно перед употреблением.</a:t>
            </a:r>
          </a:p>
          <a:p>
            <a:pPr lvl="0"/>
            <a:r>
              <a:rPr lang="ru-RU" dirty="0" smtClean="0"/>
              <a:t>Продукты, входящие в состав бутерброда, должны быть свежими.</a:t>
            </a:r>
          </a:p>
          <a:p>
            <a:pPr lvl="0"/>
            <a:r>
              <a:rPr lang="ru-RU" dirty="0" smtClean="0"/>
              <a:t>Ломтики хлеба не должны быть слишком толстыми или тонкими.</a:t>
            </a:r>
          </a:p>
          <a:p>
            <a:pPr lvl="0"/>
            <a:r>
              <a:rPr lang="ru-RU" dirty="0" smtClean="0"/>
              <a:t>Хлеб должен быть полностью покрыт продуктами.</a:t>
            </a:r>
          </a:p>
          <a:p>
            <a:pPr lvl="0"/>
            <a:r>
              <a:rPr lang="ru-RU" dirty="0" smtClean="0"/>
              <a:t>Бутерброды должны иметь вкус, цвет и запах, свойственные используемым продуктам.</a:t>
            </a:r>
          </a:p>
          <a:p>
            <a:pPr lvl="0"/>
            <a:r>
              <a:rPr lang="ru-RU" dirty="0" smtClean="0"/>
              <a:t>Срок хранения бутербродов в холодильнике при температуре 4-8 С- 3 часа.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15382">
    <p:newsfla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.4|1.7|1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4|2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6|1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3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8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4|1.5|1.7|1.6|1.7|1|1.6|1|1.5|1.6|1.4|1.4|1.5|1.1|1.1|2|0.9|1.2|1|1.6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5|3.4|3.1|3.6|2.5|6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4|0.9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4|1.5|1.8|2.4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3|4.2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635</TotalTime>
  <Words>208</Words>
  <Application>Microsoft Office PowerPoint</Application>
  <PresentationFormat>Экран (4:3)</PresentationFormat>
  <Paragraphs>66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Слайд 1</vt:lpstr>
      <vt:lpstr>Бутерброды</vt:lpstr>
      <vt:lpstr>Слайд 3</vt:lpstr>
      <vt:lpstr>                Горячие           (гренки, тартинки)</vt:lpstr>
      <vt:lpstr>Слайд 5</vt:lpstr>
      <vt:lpstr>Слайд 6</vt:lpstr>
      <vt:lpstr>Слайд 7</vt:lpstr>
      <vt:lpstr>Особенности приготовления бутербродов</vt:lpstr>
      <vt:lpstr>Требования к качеству бутербродов.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Приятного аппетита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Бутерброды</dc:title>
  <dc:creator>Admin</dc:creator>
  <cp:lastModifiedBy>Windows User</cp:lastModifiedBy>
  <cp:revision>65</cp:revision>
  <dcterms:created xsi:type="dcterms:W3CDTF">2012-10-03T11:33:29Z</dcterms:created>
  <dcterms:modified xsi:type="dcterms:W3CDTF">2012-10-11T08:58:43Z</dcterms:modified>
</cp:coreProperties>
</file>