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theme/themeOverride8.xml" ContentType="application/vnd.openxmlformats-officedocument.themeOverride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20" r:id="rId6"/>
  </p:sldMasterIdLst>
  <p:sldIdLst>
    <p:sldId id="277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2C47E-FB95-4F5E-A015-945D8EFD0322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4F07-25FD-48EC-B855-D4CEE7735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97DC-DB52-4148-A1BE-DEA829BACF4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333A-E55B-4046-90A8-31DC14D17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F07B-5124-4832-86F9-29103B643FD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8DA7-FC8F-4384-86BA-837D67DE8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E202-7645-4F56-A82B-0A1FE006F221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06DED-8025-4ACC-8800-4EA947550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9CB1-60BF-4E63-A8C9-A0C3ADE5E33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CABD9-8793-457E-9D1D-78AED8E00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28A22-4A11-434D-8FC6-E5ECB835375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315E-194E-4C0E-B155-BB60BA354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37C7-C3E0-4637-ABB6-35A6DB28351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5430-11ED-430A-9AB4-CBF7D87A70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AB59-94C2-4FEB-854E-1525C0817F02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10736-2C35-45FF-BA2F-A0CAA1A565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D9A21-413F-48B2-9E2F-DC19EC8F4BA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008FD-2FAB-4B67-B6B2-E09519907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2B7F-AB18-4E7F-AF25-578F74162366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4B65A-B108-4351-8B96-35B88F50D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A02F-B300-48B6-9F9A-75574EF4FFE5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D935D-7376-4719-836D-448AF595D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264ED-B52A-4A5D-933A-EC7534B405E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FD40F-1617-4213-BE30-900F01A55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877E7-BEF9-48EE-AFB4-1CB656410EC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FCCE-B3F4-42F8-9A98-8B0C8AB64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A7E44-350D-42C4-A3F6-50DD23429EC6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6C1A-0078-484C-8FC2-BBC4C5798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244C-1FF4-4808-B636-AF5B14F25665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31E31-3A56-4093-9661-E6D0BA8AF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95AC-467F-49EF-92CC-29FB2B52DAD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F1C4-D045-4160-A308-94361AE37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2C7F-3204-4EEF-938D-FB818FF80AF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5806-32BB-4063-BF97-1B8178375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80C8-36E2-472F-AB33-1CF5F462EDA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00266-5983-42AC-AE1D-F3F8E3B6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4467-E31C-4E83-A9B1-6F254A6BF06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360A-5D42-46FC-88FA-78FAF9BC9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5E8C-C7D9-455B-B45D-482BA73BCAF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0B2B-15F5-41FE-AE79-E596E5233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592A-6722-4D2D-A0EC-4065CDED3DE2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C2BDE-C712-421B-851D-D1191C1FB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0B02-CB13-4D13-9573-7EC57840030A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34026-A0EF-48F0-ACEB-FAD5F135A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0AF85-C591-499E-B3F2-A9CD14A3BA1C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7171-860F-4EB1-9ACA-73744BC7B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F764-92A4-450C-BDD7-C11AE01135C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CD5C-8D4C-426F-A6FE-8AEBC244D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48C0-65B6-4703-870E-D212EB31278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136C3-E797-41D6-983C-D0A2D07ED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8E46-0D74-4D32-8D35-866F41E7585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84374-3175-4469-A0ED-4422641E1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3AE46-BE1E-4A9F-A45C-7D3C46D92D0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5F16-4B58-4163-90F8-FBDEB1567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512BC-734D-48BC-8B9A-697BBC88255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B7323-87EE-488F-9C9A-068614DAF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4CC844-B91B-468D-97EA-9F3A96F27C1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0439358-65A1-45CA-B59B-7645EBD8E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F721-9581-4F3C-A4B2-0E9B6051C01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53462-7137-4F1E-847A-937EBCD4E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6AA6-9D1E-4D65-9792-E1C8BFED632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8C9B6-5FA5-4FFF-95FC-42819CB3F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C9A8-E783-49AA-9319-06B8F3849DC7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3F0A-F2EE-4693-8062-EBD78250A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363301-BE27-4879-83F5-F5FDCBAD418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235599-F804-4839-9E1F-2D84791DC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19C1-61F7-4D8C-98B3-E9CD7F0167C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EC311-8468-4F84-8947-7149F8E71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81484-F2BF-4B2E-A3F2-61DB6A49099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32E87-C169-4DF7-821E-008786303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12AE27-2F65-4F9B-A2E1-4687D69CA67C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BF5CCE-3D1E-488F-A698-ADA3C060A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97D787-FEC1-4013-9947-F88600C3ADE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9A2C41-3F00-4ED3-B065-0E63F043D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97CD-56C8-4B43-A63F-E333F4F1C3C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6F528-6CA0-4ABD-AF8A-F903AD829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F4A1-8D69-466A-8BA0-E896880EC2B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4CC95-269A-4874-9041-670A83E49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grpSp>
          <p:nvGrpSpPr>
            <p:cNvPr id="8" name="Полилиния 10"/>
            <p:cNvGrpSpPr>
              <a:grpSpLocks/>
            </p:cNvGrpSpPr>
            <p:nvPr/>
          </p:nvGrpSpPr>
          <p:grpSpPr bwMode="auto">
            <a:xfrm>
              <a:off x="-6096" y="4875009"/>
              <a:ext cx="9156192" cy="1995504"/>
              <a:chOff x="-6096" y="4992624"/>
              <a:chExt cx="9156192" cy="1877568"/>
            </a:xfrm>
          </p:grpSpPr>
          <p:pic>
            <p:nvPicPr>
              <p:cNvPr id="11" name="Полилиния 10"/>
              <p:cNvPicPr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978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2AFBE4-638E-4823-A83A-246016665D1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4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63A75EF-6E1E-4C7A-AFB0-B566620BB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B401-9DD6-4058-A371-8D000F840E0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69CDE-E915-4A4D-8734-FD57133D2D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29CFAB-B78F-4899-82BB-7525711FB2A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5F4948-F769-4354-896F-97A1FFB4E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96412-A994-45DD-8D7A-47FE64D37507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210CBE-2DAC-4225-AFE8-060E73FE6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CEBD81-ABA8-4931-9EF0-43F946B00CC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0C3753-63B3-4778-89E7-AA93670CC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D4A92-183D-417C-8BDC-7273349C09DE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2C6B-A05E-4796-B888-1857E22A1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2DF55A-8B1D-4BB4-87CF-3DA5A9A23FE2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EE1132-4C89-4549-82A9-1F9F80443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8326-4C33-4F3E-AF79-1F09E73DB12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44B31-DBDC-4A8C-836D-2B65FF2A0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E7CDB1-2FBD-44B5-AF24-FCA8160DC3B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A7CE97-C9B9-4F9A-A51E-28D9AB48A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81F737-D565-4828-BCEB-FEDC26AF493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6FD3839-3356-41EB-A22A-62FDFE10C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FC3F7-AE5D-4B52-A0C7-A3B1F26DD1E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40F0D-0CB9-4178-94AD-992161C1A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C12C8-2A3E-453C-9DDE-A0A426B7CB2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758FD-6170-40EB-A537-09DA8E99E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2CB6A-4179-463C-AAC4-A8E97D916B3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A14F2-A47F-4A90-BDB7-88791C874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EB69-97F8-4394-8048-0C930F1738F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254CB-2FF1-48C7-8F21-4B213D137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3FC6-4FF2-431E-8018-91A5E78BC29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9DBF-1F6D-4B40-9A2C-984C5471F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ED6D-D902-4DC5-8891-521234F72CE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D346-9CB2-4D98-A86A-1868E7246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A326-7B0B-405C-80D2-D80EE9CC0C7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5A3D-9F89-4632-B068-888BF7A65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F29D6-1651-4951-A9CA-05181E96A7E8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C1A88-9069-4456-92D7-51B698B8E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C8C8-52EB-400A-91D3-2335E3D41E72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7845-5DA6-43A3-AF56-0FF128652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D976E-EDDE-4443-83CC-B338945C0951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AB27-F693-4C42-8423-28E4F7C31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485A-6A40-4AFB-A793-0A92858EACA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D655-2A0A-48C6-AF39-CE1336624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DC02-42E2-4A0A-94F9-EF175C83F03A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517BB-D35E-4BF1-A5EA-54F3F9086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02B2-A826-497E-BD8F-E117FBB60896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88A1-7955-457F-BBF7-4FBD3EC33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540C-1B84-4CFF-B0C6-2E10EEDAFAB4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F657B-414B-467E-AF54-A637210C7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0706-57FF-4AEF-85FA-AC1ECD4A986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A759-1EB0-4E33-B6D5-B3DF734CE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3138B-5E33-450B-A8D5-4E84503FCA5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D182-6D9D-4F3F-B648-9AD2C6F08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B6078-A33C-4C74-A952-5C40B9C1CB3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F59F-DDD8-47F5-BAC3-7B076C744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3C372A-4DA0-4B61-BB31-D42CEBE7A22B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C3EE7C-EDAB-4100-957F-6A0D332DA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4" r:id="rId3"/>
    <p:sldLayoutId id="2147483753" r:id="rId4"/>
    <p:sldLayoutId id="2147483752" r:id="rId5"/>
    <p:sldLayoutId id="2147483751" r:id="rId6"/>
    <p:sldLayoutId id="2147483750" r:id="rId7"/>
    <p:sldLayoutId id="2147483749" r:id="rId8"/>
    <p:sldLayoutId id="2147483748" r:id="rId9"/>
    <p:sldLayoutId id="2147483747" r:id="rId10"/>
    <p:sldLayoutId id="2147483746" r:id="rId11"/>
  </p:sldLayoutIdLst>
  <p:transition advClick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31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E39A47-04ED-47B9-A6AA-9350E45DD3CD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D835E3-996A-4FAF-A937-F748BCBE5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59" r:id="rId4"/>
    <p:sldLayoutId id="2147483790" r:id="rId5"/>
    <p:sldLayoutId id="2147483758" r:id="rId6"/>
    <p:sldLayoutId id="2147483791" r:id="rId7"/>
    <p:sldLayoutId id="2147483792" r:id="rId8"/>
    <p:sldLayoutId id="2147483793" r:id="rId9"/>
    <p:sldLayoutId id="2147483757" r:id="rId10"/>
    <p:sldLayoutId id="2147483794" r:id="rId11"/>
  </p:sldLayoutIdLst>
  <p:transition advClick="0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60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08DAA3-E100-4342-9DB2-B5EBBE4077A3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685100-BB21-4928-AFEA-4350D5542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560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25610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25611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67" r:id="rId2"/>
    <p:sldLayoutId id="2147483796" r:id="rId3"/>
    <p:sldLayoutId id="2147483766" r:id="rId4"/>
    <p:sldLayoutId id="2147483765" r:id="rId5"/>
    <p:sldLayoutId id="2147483764" r:id="rId6"/>
    <p:sldLayoutId id="2147483763" r:id="rId7"/>
    <p:sldLayoutId id="2147483762" r:id="rId8"/>
    <p:sldLayoutId id="2147483797" r:id="rId9"/>
    <p:sldLayoutId id="2147483761" r:id="rId10"/>
    <p:sldLayoutId id="2147483760" r:id="rId11"/>
  </p:sldLayoutIdLst>
  <p:transition advClick="0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789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7C9715A-2353-410F-8038-AC7E30BEBE1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C9DCEB5-1B11-4775-8357-659D6064F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772" r:id="rId4"/>
    <p:sldLayoutId id="2147483771" r:id="rId5"/>
    <p:sldLayoutId id="2147483801" r:id="rId6"/>
    <p:sldLayoutId id="2147483770" r:id="rId7"/>
    <p:sldLayoutId id="2147483802" r:id="rId8"/>
    <p:sldLayoutId id="2147483803" r:id="rId9"/>
    <p:sldLayoutId id="2147483769" r:id="rId10"/>
    <p:sldLayoutId id="2147483768" r:id="rId11"/>
  </p:sldLayoutIdLst>
  <p:transition advClick="0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018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4F8C37B-22B5-40FD-B4E7-9366825340BF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299F4CC-75A1-476A-B5DC-734F31186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76" r:id="rId2"/>
    <p:sldLayoutId id="2147483805" r:id="rId3"/>
    <p:sldLayoutId id="2147483806" r:id="rId4"/>
    <p:sldLayoutId id="2147483807" r:id="rId5"/>
    <p:sldLayoutId id="2147483808" r:id="rId6"/>
    <p:sldLayoutId id="2147483775" r:id="rId7"/>
    <p:sldLayoutId id="2147483809" r:id="rId8"/>
    <p:sldLayoutId id="2147483810" r:id="rId9"/>
    <p:sldLayoutId id="2147483774" r:id="rId10"/>
    <p:sldLayoutId id="2147483773" r:id="rId11"/>
  </p:sldLayoutIdLst>
  <p:transition advClick="0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246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FE33D8-6EA9-4A58-860A-7939BB195DA0}" type="datetimeFigureOut">
              <a:rPr lang="ru-RU"/>
              <a:pPr>
                <a:defRPr/>
              </a:pPr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6C0692-185B-48AF-B130-DFB55C46A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811" r:id="rId3"/>
    <p:sldLayoutId id="2147483784" r:id="rId4"/>
    <p:sldLayoutId id="2147483783" r:id="rId5"/>
    <p:sldLayoutId id="2147483782" r:id="rId6"/>
    <p:sldLayoutId id="2147483781" r:id="rId7"/>
    <p:sldLayoutId id="2147483780" r:id="rId8"/>
    <p:sldLayoutId id="2147483779" r:id="rId9"/>
    <p:sldLayoutId id="2147483778" r:id="rId10"/>
    <p:sldLayoutId id="2147483777" r:id="rId11"/>
  </p:sldLayoutIdLst>
  <p:transition advClick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0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86750" cy="2071688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8000"/>
                </a:solidFill>
                <a:latin typeface="Monotype Corsiva" pitchFamily="66" charset="0"/>
              </a:rPr>
              <a:t>Автор презентации </a:t>
            </a:r>
            <a:r>
              <a:rPr lang="ru-RU" sz="2800" dirty="0" smtClean="0">
                <a:solidFill>
                  <a:srgbClr val="008000"/>
                </a:solidFill>
                <a:latin typeface="Monotype Corsiva" pitchFamily="66" charset="0"/>
              </a:rPr>
              <a:t>– </a:t>
            </a:r>
            <a:r>
              <a:rPr lang="ru-RU" sz="2800" dirty="0" err="1" smtClean="0">
                <a:solidFill>
                  <a:srgbClr val="0070C0"/>
                </a:solidFill>
                <a:latin typeface="Monotype Corsiva" pitchFamily="66" charset="0"/>
              </a:rPr>
              <a:t>Кыркалов</a:t>
            </a:r>
            <a:r>
              <a:rPr lang="ru-RU" sz="2800" dirty="0" smtClean="0">
                <a:solidFill>
                  <a:srgbClr val="0070C0"/>
                </a:solidFill>
                <a:latin typeface="Monotype Corsiva" pitchFamily="66" charset="0"/>
              </a:rPr>
              <a:t> Николай </a:t>
            </a:r>
            <a:r>
              <a:rPr lang="ru-RU" sz="2800" dirty="0" err="1" smtClean="0">
                <a:solidFill>
                  <a:srgbClr val="0070C0"/>
                </a:solidFill>
                <a:latin typeface="Monotype Corsiva" pitchFamily="66" charset="0"/>
              </a:rPr>
              <a:t>Иольевич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</a:t>
            </a:r>
            <a:r>
              <a:rPr lang="ru-RU" sz="2800" dirty="0" smtClean="0">
                <a:solidFill>
                  <a:srgbClr val="008000"/>
                </a:solidFill>
                <a:latin typeface="Monotype Corsiva" pitchFamily="66" charset="0"/>
              </a:rPr>
              <a:t>учитель истории и обществознания МБОУ СОШ </a:t>
            </a:r>
            <a:br>
              <a:rPr lang="ru-RU" sz="2800" dirty="0" smtClean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Monotype Corsiva" pitchFamily="66" charset="0"/>
              </a:rPr>
              <a:t>с. Нижняя Пеша  Ненецкого автономного округа Архангельской области ( идентификатор:104-237-466)</a:t>
            </a:r>
            <a:endParaRPr lang="ru-RU" sz="2800" dirty="0">
              <a:solidFill>
                <a:srgbClr val="008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4857750"/>
            <a:ext cx="8215312" cy="17145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Использованная литература: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1.   История Древнего мира. 5 класс: учебник для </a:t>
            </a:r>
            <a:r>
              <a:rPr lang="ru-RU" sz="2800" dirty="0" err="1" smtClean="0">
                <a:solidFill>
                  <a:srgbClr val="0070C0"/>
                </a:solidFill>
              </a:rPr>
              <a:t>общеобразоват</a:t>
            </a:r>
            <a:r>
              <a:rPr lang="ru-RU" sz="2800" dirty="0" smtClean="0">
                <a:solidFill>
                  <a:srgbClr val="0070C0"/>
                </a:solidFill>
              </a:rPr>
              <a:t>. Учреждений /А.А. </a:t>
            </a:r>
            <a:r>
              <a:rPr lang="ru-RU" sz="2800" dirty="0" err="1" smtClean="0">
                <a:solidFill>
                  <a:srgbClr val="0070C0"/>
                </a:solidFill>
              </a:rPr>
              <a:t>Вигасин</a:t>
            </a:r>
            <a:r>
              <a:rPr lang="ru-RU" sz="2800" dirty="0" smtClean="0">
                <a:solidFill>
                  <a:srgbClr val="0070C0"/>
                </a:solidFill>
              </a:rPr>
              <a:t>, Г.И. </a:t>
            </a:r>
            <a:r>
              <a:rPr lang="ru-RU" sz="2800" dirty="0" err="1" smtClean="0">
                <a:solidFill>
                  <a:srgbClr val="0070C0"/>
                </a:solidFill>
              </a:rPr>
              <a:t>Годер</a:t>
            </a:r>
            <a:r>
              <a:rPr lang="ru-RU" sz="2800" dirty="0" smtClean="0">
                <a:solidFill>
                  <a:srgbClr val="0070C0"/>
                </a:solidFill>
              </a:rPr>
              <a:t>, И.С. Свенцицкая. – Просвещение, 2011.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2.   Детская Библия. – Институт перевода Библии, 1991.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0070C0"/>
                </a:solidFill>
              </a:rPr>
              <a:t>3.   Большая энциклопедия Кирилла и </a:t>
            </a:r>
            <a:r>
              <a:rPr lang="ru-RU" sz="2800" dirty="0" err="1" smtClean="0">
                <a:solidFill>
                  <a:srgbClr val="0070C0"/>
                </a:solidFill>
              </a:rPr>
              <a:t>Мефодия</a:t>
            </a:r>
            <a:r>
              <a:rPr lang="ru-RU" sz="2800" dirty="0" smtClean="0">
                <a:solidFill>
                  <a:srgbClr val="0070C0"/>
                </a:solidFill>
              </a:rPr>
              <a:t>. – ООО «Кирилл и </a:t>
            </a:r>
            <a:r>
              <a:rPr lang="ru-RU" sz="2800" dirty="0" err="1" smtClean="0">
                <a:solidFill>
                  <a:srgbClr val="0070C0"/>
                </a:solidFill>
              </a:rPr>
              <a:t>Мефодий</a:t>
            </a:r>
            <a:r>
              <a:rPr lang="ru-RU" sz="2800" dirty="0" smtClean="0">
                <a:solidFill>
                  <a:srgbClr val="0070C0"/>
                </a:solidFill>
              </a:rPr>
              <a:t>», 2008.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50" y="857250"/>
            <a:ext cx="8686800" cy="1500188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Внеклассное мероприятие по истории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5 классе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«Путешествие по Древнему Востоку»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50" y="214313"/>
            <a:ext cx="8686800" cy="571500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Всероссийский фестиваль педагогических идей «Открытый урок»</a:t>
            </a:r>
            <a:endParaRPr lang="ru-RU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7953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Израильское царство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0" y="857250"/>
            <a:ext cx="3857625" cy="4071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звали царя Израиля, славившегося богатством и мудростью?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88" y="5000625"/>
            <a:ext cx="38576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НОЛОСОМ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286625" y="5857875"/>
            <a:ext cx="92868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397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143000"/>
            <a:ext cx="3840162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43500" y="5143500"/>
            <a:ext cx="3429000" cy="5000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500" cap="none" dirty="0" smtClean="0">
                <a:solidFill>
                  <a:srgbClr val="04617B"/>
                </a:solidFill>
                <a:latin typeface="Calibri"/>
              </a:rPr>
              <a:t>Финикия</a:t>
            </a:r>
            <a:endParaRPr lang="ru-RU" dirty="0"/>
          </a:p>
        </p:txBody>
      </p:sp>
      <p:pic>
        <p:nvPicPr>
          <p:cNvPr id="84994" name="Picture 12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</a:blip>
          <a:srcRect/>
          <a:stretch>
            <a:fillRect/>
          </a:stretch>
        </p:blipFill>
        <p:spPr bwMode="auto">
          <a:xfrm>
            <a:off x="3286125" y="642938"/>
            <a:ext cx="5172075" cy="3446462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8" y="4429125"/>
            <a:ext cx="7286625" cy="2071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Одно из занятий жителей Финикии – торговля.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могли предлагать для продажи сами финикийцы?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500" cap="none" dirty="0" smtClean="0">
                <a:solidFill>
                  <a:srgbClr val="04617B"/>
                </a:solidFill>
                <a:latin typeface="Calibri"/>
              </a:rPr>
              <a:t>Финикия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3143250"/>
            <a:ext cx="7286625" cy="2428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Некоторые буквы финикийского алфавита.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чем было преимущество финикийского алфавита перед письменностью Египта?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6020" name="Picture 7" descr="1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/>
          <a:stretch>
            <a:fillRect/>
          </a:stretch>
        </p:blipFill>
        <p:spPr bwMode="auto">
          <a:xfrm>
            <a:off x="3357563" y="1071563"/>
            <a:ext cx="3743325" cy="1760537"/>
          </a:xfrm>
          <a:prstGeom prst="rect">
            <a:avLst/>
          </a:prstGeom>
          <a:noFill/>
          <a:ln w="76200">
            <a:solidFill>
              <a:srgbClr val="FFCC66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500" cap="none" dirty="0" smtClean="0">
                <a:solidFill>
                  <a:srgbClr val="04617B"/>
                </a:solidFill>
                <a:latin typeface="Calibri"/>
              </a:rPr>
              <a:t>Финикия</a:t>
            </a: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928688"/>
            <a:ext cx="7643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50" y="3857625"/>
            <a:ext cx="7215188" cy="28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Владения финикийцев располагались на восточном побережье Средиземного моря, но финикийцам принадлежали и другие берега Средиземного моря.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428875"/>
            <a:ext cx="7429500" cy="3929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древности Финикия была частью обширной области, называемой Ханаан. Название же Финикия придумали греки. Это они дали жителям Библа, Тира, </a:t>
            </a:r>
            <a:r>
              <a:rPr lang="ru-RU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Сидона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прозвище «финикийцы», что по </a:t>
            </a:r>
            <a:r>
              <a:rPr lang="ru-RU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гречески</a:t>
            </a:r>
            <a:r>
              <a:rPr lang="ru-RU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означает «красноватые», или, точнее, «красящие в лилово-красный цвет».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Чем можно объяснить такое прозвище?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8" name="Picture 6" descr="3"/>
          <p:cNvPicPr>
            <a:picLocks noChangeAspect="1" noChangeArrowheads="1"/>
          </p:cNvPicPr>
          <p:nvPr/>
        </p:nvPicPr>
        <p:blipFill>
          <a:blip r:embed="rId3">
            <a:lum bright="12000" contrast="12000"/>
          </a:blip>
          <a:srcRect/>
          <a:stretch>
            <a:fillRect/>
          </a:stretch>
        </p:blipFill>
        <p:spPr bwMode="auto">
          <a:xfrm>
            <a:off x="3643313" y="285750"/>
            <a:ext cx="4876800" cy="18780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4617B"/>
                </a:solidFill>
                <a:latin typeface="Calibri"/>
              </a:rPr>
              <a:t>Вавилонское царство</a:t>
            </a:r>
            <a:endParaRPr lang="ru-RU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285875"/>
            <a:ext cx="42846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38" y="1071563"/>
            <a:ext cx="3643312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Вавилонское царство располагалось в </a:t>
            </a:r>
            <a:r>
              <a:rPr lang="ru-RU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Двуречье</a:t>
            </a: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Какое второе название имеет эта территория? Почему она так называется?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4617B"/>
                </a:solidFill>
                <a:latin typeface="Calibri"/>
              </a:rPr>
              <a:t>Вавилонское царство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071563"/>
            <a:ext cx="4000500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Этот предмет был найден при раскопках в Вавилоне.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это? Почему именно на территории древнего 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Двуречья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его можно было найти?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0116" name="Рисунок 6" descr="Глин. табличка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44291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4617B"/>
                </a:solidFill>
                <a:latin typeface="Calibri"/>
              </a:rPr>
              <a:t>Вавилонское царство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071563"/>
            <a:ext cx="6286500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Вавилоне при самом могущественном царе Хаммурапи появились законы о преступлениях. А потом возникло выражение «око за око, зуб за зуб».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Объясните, почему могло возникнуть это выражение?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57188"/>
            <a:ext cx="207168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04617B"/>
                </a:solidFill>
                <a:latin typeface="Calibri"/>
              </a:rPr>
              <a:t>Вавилонское царство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071563"/>
            <a:ext cx="4500563" cy="5214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Вавилоне как и в других городах </a:t>
            </a:r>
            <a:r>
              <a:rPr lang="ru-RU" sz="32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Двуречья</a:t>
            </a: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возвышались высокие ступенчатые башни.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чего они строились?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64" name="Picture 8" descr="Рисунок1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4786313" y="1785938"/>
            <a:ext cx="4000500" cy="324643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Ассирийская держава</a:t>
            </a:r>
            <a:endParaRPr lang="ru-RU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43000"/>
            <a:ext cx="80010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" y="4786313"/>
            <a:ext cx="7429500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Армия ассирийских царей была самой  сильной в мире.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2875"/>
            <a:ext cx="8786812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625" y="4429125"/>
            <a:ext cx="3929063" cy="2214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Древний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Восток</a:t>
            </a:r>
            <a:endParaRPr lang="ru-RU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14375" y="4143375"/>
            <a:ext cx="714375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857250" y="4286250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</a:t>
            </a:r>
            <a:endParaRPr lang="ru-RU" sz="3600" b="1" dirty="0"/>
          </a:p>
        </p:txBody>
      </p:sp>
      <p:sp>
        <p:nvSpPr>
          <p:cNvPr id="10" name="Овал 9">
            <a:hlinkClick r:id="rId4" action="ppaction://hlinksldjump"/>
          </p:cNvPr>
          <p:cNvSpPr/>
          <p:nvPr/>
        </p:nvSpPr>
        <p:spPr>
          <a:xfrm>
            <a:off x="1500188" y="4286250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  <a:endParaRPr lang="ru-RU" sz="3600" b="1" dirty="0"/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1571625" y="500062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  <a:endParaRPr lang="ru-RU" sz="3600" b="1" dirty="0"/>
          </a:p>
        </p:txBody>
      </p:sp>
      <p:sp>
        <p:nvSpPr>
          <p:cNvPr id="12" name="Овал 11">
            <a:hlinkClick r:id="rId6" action="ppaction://hlinksldjump"/>
          </p:cNvPr>
          <p:cNvSpPr/>
          <p:nvPr/>
        </p:nvSpPr>
        <p:spPr>
          <a:xfrm>
            <a:off x="857250" y="5000625"/>
            <a:ext cx="571500" cy="571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  <a:endParaRPr lang="ru-RU" sz="3600" b="1" dirty="0"/>
          </a:p>
        </p:txBody>
      </p:sp>
      <p:sp>
        <p:nvSpPr>
          <p:cNvPr id="13" name="Полилиния 12"/>
          <p:cNvSpPr/>
          <p:nvPr/>
        </p:nvSpPr>
        <p:spPr>
          <a:xfrm>
            <a:off x="1508125" y="3395663"/>
            <a:ext cx="1809750" cy="735012"/>
          </a:xfrm>
          <a:custGeom>
            <a:avLst/>
            <a:gdLst>
              <a:gd name="connsiteX0" fmla="*/ 0 w 1808480"/>
              <a:gd name="connsiteY0" fmla="*/ 734060 h 734060"/>
              <a:gd name="connsiteX1" fmla="*/ 518160 w 1808480"/>
              <a:gd name="connsiteY1" fmla="*/ 353060 h 734060"/>
              <a:gd name="connsiteX2" fmla="*/ 1310640 w 1808480"/>
              <a:gd name="connsiteY2" fmla="*/ 353060 h 734060"/>
              <a:gd name="connsiteX3" fmla="*/ 1737360 w 1808480"/>
              <a:gd name="connsiteY3" fmla="*/ 48260 h 734060"/>
              <a:gd name="connsiteX4" fmla="*/ 1737360 w 1808480"/>
              <a:gd name="connsiteY4" fmla="*/ 63500 h 73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8480" h="734060">
                <a:moveTo>
                  <a:pt x="0" y="734060"/>
                </a:moveTo>
                <a:cubicBezTo>
                  <a:pt x="149860" y="575310"/>
                  <a:pt x="299720" y="416560"/>
                  <a:pt x="518160" y="353060"/>
                </a:cubicBezTo>
                <a:cubicBezTo>
                  <a:pt x="736600" y="289560"/>
                  <a:pt x="1107440" y="403860"/>
                  <a:pt x="1310640" y="353060"/>
                </a:cubicBezTo>
                <a:cubicBezTo>
                  <a:pt x="1513840" y="302260"/>
                  <a:pt x="1666240" y="96520"/>
                  <a:pt x="1737360" y="48260"/>
                </a:cubicBezTo>
                <a:cubicBezTo>
                  <a:pt x="1808480" y="0"/>
                  <a:pt x="1772920" y="31750"/>
                  <a:pt x="1737360" y="63500"/>
                </a:cubicBezTo>
              </a:path>
            </a:pathLst>
          </a:cu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86125" y="3357563"/>
            <a:ext cx="10001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hlinkClick r:id="rId7" action="ppaction://hlinksldjump"/>
          </p:cNvPr>
          <p:cNvSpPr/>
          <p:nvPr/>
        </p:nvSpPr>
        <p:spPr>
          <a:xfrm>
            <a:off x="3357563" y="3500438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</a:t>
            </a:r>
            <a:endParaRPr lang="ru-RU" sz="3600" b="1" dirty="0"/>
          </a:p>
        </p:txBody>
      </p:sp>
      <p:sp>
        <p:nvSpPr>
          <p:cNvPr id="18" name="Овал 17">
            <a:hlinkClick r:id="rId8" action="ppaction://hlinksldjump"/>
          </p:cNvPr>
          <p:cNvSpPr/>
          <p:nvPr/>
        </p:nvSpPr>
        <p:spPr>
          <a:xfrm>
            <a:off x="4071938" y="3500438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  <a:endParaRPr lang="ru-RU" sz="3600" b="1" dirty="0"/>
          </a:p>
        </p:txBody>
      </p:sp>
      <p:sp>
        <p:nvSpPr>
          <p:cNvPr id="19" name="Овал 18">
            <a:hlinkClick r:id="rId9" action="ppaction://hlinksldjump"/>
          </p:cNvPr>
          <p:cNvSpPr/>
          <p:nvPr/>
        </p:nvSpPr>
        <p:spPr>
          <a:xfrm>
            <a:off x="3357563" y="4143375"/>
            <a:ext cx="571500" cy="571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  <a:endParaRPr lang="ru-RU" sz="3600" b="1" dirty="0"/>
          </a:p>
        </p:txBody>
      </p:sp>
      <p:sp>
        <p:nvSpPr>
          <p:cNvPr id="20" name="Овал 19">
            <a:hlinkClick r:id="rId10" action="ppaction://hlinksldjump"/>
          </p:cNvPr>
          <p:cNvSpPr/>
          <p:nvPr/>
        </p:nvSpPr>
        <p:spPr>
          <a:xfrm>
            <a:off x="4071938" y="4143375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  <a:endParaRPr lang="ru-RU" sz="36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2964656" y="2678907"/>
            <a:ext cx="928687" cy="28575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143250" y="2357438"/>
            <a:ext cx="5000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hlinkClick r:id="rId11" action="ppaction://hlinksldjump"/>
          </p:cNvPr>
          <p:cNvSpPr/>
          <p:nvPr/>
        </p:nvSpPr>
        <p:spPr>
          <a:xfrm>
            <a:off x="1928813" y="214312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</a:t>
            </a:r>
            <a:endParaRPr lang="ru-RU" sz="3600" b="1" dirty="0"/>
          </a:p>
        </p:txBody>
      </p:sp>
      <p:sp>
        <p:nvSpPr>
          <p:cNvPr id="28" name="Овал 27">
            <a:hlinkClick r:id="rId12" action="ppaction://hlinksldjump"/>
          </p:cNvPr>
          <p:cNvSpPr/>
          <p:nvPr/>
        </p:nvSpPr>
        <p:spPr>
          <a:xfrm>
            <a:off x="2571750" y="2143125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  <a:endParaRPr lang="ru-RU" sz="3600" b="1" dirty="0"/>
          </a:p>
        </p:txBody>
      </p:sp>
      <p:sp>
        <p:nvSpPr>
          <p:cNvPr id="29" name="Овал 28">
            <a:hlinkClick r:id="rId13" action="ppaction://hlinksldjump"/>
          </p:cNvPr>
          <p:cNvSpPr/>
          <p:nvPr/>
        </p:nvSpPr>
        <p:spPr>
          <a:xfrm>
            <a:off x="1928813" y="2786063"/>
            <a:ext cx="571500" cy="571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  <a:endParaRPr lang="ru-RU" sz="3600" b="1" dirty="0"/>
          </a:p>
        </p:txBody>
      </p:sp>
      <p:sp>
        <p:nvSpPr>
          <p:cNvPr id="30" name="Овал 29">
            <a:hlinkClick r:id="rId14" action="ppaction://hlinksldjump"/>
          </p:cNvPr>
          <p:cNvSpPr/>
          <p:nvPr/>
        </p:nvSpPr>
        <p:spPr>
          <a:xfrm>
            <a:off x="2571750" y="27860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  <a:endParaRPr lang="ru-RU" sz="360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643313" y="2286000"/>
            <a:ext cx="3286125" cy="785813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143625" y="3214688"/>
            <a:ext cx="78581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hlinkClick r:id="rId15" action="ppaction://hlinksldjump"/>
          </p:cNvPr>
          <p:cNvSpPr/>
          <p:nvPr/>
        </p:nvSpPr>
        <p:spPr>
          <a:xfrm>
            <a:off x="7215188" y="242887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</a:t>
            </a:r>
            <a:endParaRPr lang="ru-RU" sz="3600" b="1" dirty="0"/>
          </a:p>
        </p:txBody>
      </p:sp>
      <p:sp>
        <p:nvSpPr>
          <p:cNvPr id="34" name="Овал 33">
            <a:hlinkClick r:id="rId16" action="ppaction://hlinksldjump"/>
          </p:cNvPr>
          <p:cNvSpPr/>
          <p:nvPr/>
        </p:nvSpPr>
        <p:spPr>
          <a:xfrm>
            <a:off x="7858125" y="2428875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  <a:endParaRPr lang="ru-RU" sz="3600" b="1" dirty="0"/>
          </a:p>
        </p:txBody>
      </p:sp>
      <p:sp>
        <p:nvSpPr>
          <p:cNvPr id="35" name="Овал 34">
            <a:hlinkClick r:id="rId17" action="ppaction://hlinksldjump"/>
          </p:cNvPr>
          <p:cNvSpPr/>
          <p:nvPr/>
        </p:nvSpPr>
        <p:spPr>
          <a:xfrm>
            <a:off x="7215188" y="3071813"/>
            <a:ext cx="571500" cy="571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  <a:endParaRPr lang="ru-RU" sz="3600" b="1" dirty="0"/>
          </a:p>
        </p:txBody>
      </p:sp>
      <p:sp>
        <p:nvSpPr>
          <p:cNvPr id="36" name="Овал 35">
            <a:hlinkClick r:id="rId18" action="ppaction://hlinksldjump"/>
          </p:cNvPr>
          <p:cNvSpPr/>
          <p:nvPr/>
        </p:nvSpPr>
        <p:spPr>
          <a:xfrm>
            <a:off x="7858125" y="307181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  <a:endParaRPr lang="ru-RU" sz="36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 flipV="1">
            <a:off x="5965032" y="2107406"/>
            <a:ext cx="1500188" cy="428625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500813" y="1571625"/>
            <a:ext cx="7858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hlinkClick r:id="rId19" action="ppaction://hlinksldjump"/>
          </p:cNvPr>
          <p:cNvSpPr/>
          <p:nvPr/>
        </p:nvSpPr>
        <p:spPr>
          <a:xfrm>
            <a:off x="7358063" y="428625"/>
            <a:ext cx="571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1</a:t>
            </a:r>
            <a:endParaRPr lang="ru-RU" sz="3600" b="1" dirty="0"/>
          </a:p>
        </p:txBody>
      </p:sp>
      <p:sp>
        <p:nvSpPr>
          <p:cNvPr id="41" name="Овал 40">
            <a:hlinkClick r:id="rId20" action="ppaction://hlinksldjump"/>
          </p:cNvPr>
          <p:cNvSpPr/>
          <p:nvPr/>
        </p:nvSpPr>
        <p:spPr>
          <a:xfrm>
            <a:off x="8001000" y="428625"/>
            <a:ext cx="571500" cy="5715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2</a:t>
            </a:r>
            <a:endParaRPr lang="ru-RU" sz="3600" b="1" dirty="0"/>
          </a:p>
        </p:txBody>
      </p:sp>
      <p:sp>
        <p:nvSpPr>
          <p:cNvPr id="42" name="Овал 41">
            <a:hlinkClick r:id="rId21" action="ppaction://hlinksldjump"/>
          </p:cNvPr>
          <p:cNvSpPr/>
          <p:nvPr/>
        </p:nvSpPr>
        <p:spPr>
          <a:xfrm>
            <a:off x="7358063" y="1071563"/>
            <a:ext cx="571500" cy="5715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3</a:t>
            </a:r>
            <a:endParaRPr lang="ru-RU" sz="3600" b="1" dirty="0"/>
          </a:p>
        </p:txBody>
      </p:sp>
      <p:sp>
        <p:nvSpPr>
          <p:cNvPr id="43" name="Овал 42">
            <a:hlinkClick r:id="rId22" action="ppaction://hlinksldjump"/>
          </p:cNvPr>
          <p:cNvSpPr/>
          <p:nvPr/>
        </p:nvSpPr>
        <p:spPr>
          <a:xfrm>
            <a:off x="8001000" y="1071563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4</a:t>
            </a:r>
            <a:endParaRPr lang="ru-RU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Ассирийская держава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5000625"/>
            <a:ext cx="7429500" cy="1285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Столицу Ассирии город Ниневия в древности называли «городом крови».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4212" name="Рисунок 6" descr="Ниневия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1071563"/>
            <a:ext cx="5286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Ассирийская держава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3643313"/>
            <a:ext cx="7429500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Известно, что во время захвата Ниневии сгорел царский дворец вместе с библиотекой царя </a:t>
            </a:r>
            <a:r>
              <a:rPr lang="ru-RU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Ашшурбанапала</a:t>
            </a: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Но  книги уцелели.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Почему? Какие книги находились в его библиотеке?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5236" name="Рисунок 6" descr="Глин. книги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928688"/>
            <a:ext cx="36433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Ассирийская держава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3643313"/>
            <a:ext cx="7429500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Известно, что главную роль в гибели Ассирийского царства  и разрушении Ниневии сыграли вавилоняне.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Мог ли вавилонский царь Хаммурапи участвовать в празднике по случаю этой победы?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786688" y="5643563"/>
            <a:ext cx="928687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6260" name="Рисунок 7" descr="Хаммурапи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1000125"/>
            <a:ext cx="22717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Древний Египет</a:t>
            </a:r>
            <a:endParaRPr lang="ru-R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85875"/>
            <a:ext cx="3786187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3" y="1357313"/>
            <a:ext cx="4429125" cy="4643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растение произрастало в Египте по берегам  реки Нил.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называется это растение и как его использовали египтяне?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286625" y="5857875"/>
            <a:ext cx="92868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Древний Египет</a:t>
            </a:r>
            <a:endParaRPr lang="ru-RU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714500"/>
            <a:ext cx="4929188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75" y="1071563"/>
            <a:ext cx="3643313" cy="4643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сооружение можно было увидеть на берегу  реки Нил.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называется это сооружение и для чего его использовали египтяне?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286625" y="5857875"/>
            <a:ext cx="92868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Древний Египет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75" y="285750"/>
            <a:ext cx="3643313" cy="542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Египетское войско выступило в военный поход.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 каких частей состояло войско фараона и какой металл использовали египтяне для изготовления оружия?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286625" y="5857875"/>
            <a:ext cx="92868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928813"/>
            <a:ext cx="50720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Древний Египет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75" y="285750"/>
            <a:ext cx="3643313" cy="542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Это грандиозное сооружение – единственное из сохранившихся семи чудес света.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это за сооружение и для чего строились в Египте такие сооружения? 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7286625" y="5857875"/>
            <a:ext cx="92868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85938"/>
            <a:ext cx="5000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7953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Израильское царство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0" y="857250"/>
            <a:ext cx="3857625" cy="4071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назывался древний город, стены которого, согласно сказанию, рухнули от звуков военных труб израильтян?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14438"/>
            <a:ext cx="390842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88" y="5000625"/>
            <a:ext cx="38576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ОХИНЕИР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7286625" y="5857875"/>
            <a:ext cx="92868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0" y="5143500"/>
            <a:ext cx="3429000" cy="5000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7953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Израильское царство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0" y="857250"/>
            <a:ext cx="3857625" cy="4071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звали </a:t>
            </a:r>
            <a:r>
              <a:rPr lang="ru-RU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филистимлянского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богатыря с которым вышел сразиться будущий царь Израиля – юный Давид?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88" y="5000625"/>
            <a:ext cx="38576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ЛАФИГО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286625" y="5857875"/>
            <a:ext cx="92868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14438"/>
            <a:ext cx="38354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43500" y="5143500"/>
            <a:ext cx="3429000" cy="5000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7953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Израильское царство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57750" y="857250"/>
            <a:ext cx="3857625" cy="4071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 звали этого героя библейских сказаний, чья великая сила была в его длинных волосах?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9188" y="5000625"/>
            <a:ext cx="38576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СОНАМС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286625" y="5857875"/>
            <a:ext cx="928688" cy="714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294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143000"/>
            <a:ext cx="3716338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43500" y="5143500"/>
            <a:ext cx="3429000" cy="5000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471</Words>
  <Application>Microsoft Office PowerPoint</Application>
  <PresentationFormat>Экран (4:3)</PresentationFormat>
  <Paragraphs>82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Шаблон оформления</vt:lpstr>
      </vt:variant>
      <vt:variant>
        <vt:i4>31</vt:i4>
      </vt:variant>
      <vt:variant>
        <vt:lpstr>Заголовки слайдов</vt:lpstr>
      </vt:variant>
      <vt:variant>
        <vt:i4>22</vt:i4>
      </vt:variant>
    </vt:vector>
  </HeadingPairs>
  <TitlesOfParts>
    <vt:vector size="66" baseType="lpstr">
      <vt:lpstr>Calibri</vt:lpstr>
      <vt:lpstr>Arial</vt:lpstr>
      <vt:lpstr>Franklin Gothic Medium</vt:lpstr>
      <vt:lpstr>Franklin Gothic Book</vt:lpstr>
      <vt:lpstr>Wingdings 2</vt:lpstr>
      <vt:lpstr>Constantia</vt:lpstr>
      <vt:lpstr>Century Schoolbook</vt:lpstr>
      <vt:lpstr>Wingdings</vt:lpstr>
      <vt:lpstr>Lucida Sans Unicode</vt:lpstr>
      <vt:lpstr>Wingdings 3</vt:lpstr>
      <vt:lpstr>Verdana</vt:lpstr>
      <vt:lpstr>Times New Roman</vt:lpstr>
      <vt:lpstr>Monotype Corsiva</vt:lpstr>
      <vt:lpstr>Тема Office</vt:lpstr>
      <vt:lpstr>Трек</vt:lpstr>
      <vt:lpstr>Поток</vt:lpstr>
      <vt:lpstr>Эркер</vt:lpstr>
      <vt:lpstr>Открытая</vt:lpstr>
      <vt:lpstr>Апекс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Поток</vt:lpstr>
      <vt:lpstr>Поток</vt:lpstr>
      <vt:lpstr>Поток</vt:lpstr>
      <vt:lpstr>Эркер</vt:lpstr>
      <vt:lpstr>Эркер</vt:lpstr>
      <vt:lpstr>Эркер</vt:lpstr>
      <vt:lpstr>Эркер</vt:lpstr>
      <vt:lpstr>Эркер</vt:lpstr>
      <vt:lpstr>Эркер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Апекс</vt:lpstr>
      <vt:lpstr>Автор презентации – Кыркалов Николай Иольевич, учитель истории и обществознания МБОУ СОШ  с. Нижняя Пеша  Ненецкого автономного округа Архангельской области ( идентификатор:104-237-466)</vt:lpstr>
      <vt:lpstr>Слайд 2</vt:lpstr>
      <vt:lpstr>Слайд 3</vt:lpstr>
      <vt:lpstr>Слайд 4</vt:lpstr>
      <vt:lpstr>Слайд 5</vt:lpstr>
      <vt:lpstr>Слайд 6</vt:lpstr>
      <vt:lpstr>Израильское царство</vt:lpstr>
      <vt:lpstr>Израильское царство</vt:lpstr>
      <vt:lpstr>Израильское царство</vt:lpstr>
      <vt:lpstr>Израильское царство</vt:lpstr>
      <vt:lpstr>Финикия</vt:lpstr>
      <vt:lpstr>Финикия</vt:lpstr>
      <vt:lpstr>Финикия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User</cp:lastModifiedBy>
  <cp:revision>33</cp:revision>
  <dcterms:created xsi:type="dcterms:W3CDTF">2011-12-18T14:07:58Z</dcterms:created>
  <dcterms:modified xsi:type="dcterms:W3CDTF">2013-01-20T15:04:00Z</dcterms:modified>
</cp:coreProperties>
</file>