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98" r:id="rId2"/>
    <p:sldId id="256" r:id="rId3"/>
    <p:sldId id="263" r:id="rId4"/>
    <p:sldId id="307" r:id="rId5"/>
    <p:sldId id="300" r:id="rId6"/>
    <p:sldId id="299" r:id="rId7"/>
    <p:sldId id="314" r:id="rId8"/>
    <p:sldId id="306" r:id="rId9"/>
    <p:sldId id="312" r:id="rId10"/>
    <p:sldId id="322" r:id="rId11"/>
    <p:sldId id="323" r:id="rId12"/>
    <p:sldId id="324" r:id="rId13"/>
    <p:sldId id="316" r:id="rId14"/>
    <p:sldId id="321" r:id="rId15"/>
    <p:sldId id="325" r:id="rId16"/>
    <p:sldId id="315" r:id="rId17"/>
    <p:sldId id="320" r:id="rId18"/>
    <p:sldId id="328" r:id="rId19"/>
    <p:sldId id="326" r:id="rId20"/>
    <p:sldId id="327" r:id="rId21"/>
    <p:sldId id="272" r:id="rId22"/>
    <p:sldId id="290" r:id="rId23"/>
    <p:sldId id="292" r:id="rId24"/>
  </p:sldIdLst>
  <p:sldSz cx="9144000" cy="6858000" type="screen4x3"/>
  <p:notesSz cx="6858000" cy="9144000"/>
  <p:custShowLst>
    <p:custShow name="Произвольный показ 1" id="0">
      <p:sldLst>
        <p:sld r:id="rId3"/>
        <p:sld r:id="rId4"/>
        <p:sld r:id="rId22"/>
        <p:sld r:id="rId23"/>
        <p:sld r:id="rId24"/>
      </p:sldLst>
    </p:custShow>
  </p:custShowLst>
  <p:defaultTextStyle>
    <a:defPPr>
      <a:defRPr lang="ru-RU"/>
    </a:defPPr>
    <a:lvl1pPr algn="l" rtl="0" fontAlgn="base">
      <a:spcBef>
        <a:spcPct val="0"/>
      </a:spcBef>
      <a:spcAft>
        <a:spcPct val="0"/>
      </a:spcAft>
      <a:defRPr sz="2400" b="1" kern="1200">
        <a:solidFill>
          <a:schemeClr val="tx1"/>
        </a:solidFill>
        <a:latin typeface="Arial" charset="0"/>
        <a:ea typeface="+mn-ea"/>
        <a:cs typeface="+mn-cs"/>
      </a:defRPr>
    </a:lvl1pPr>
    <a:lvl2pPr marL="457200" algn="l" rtl="0" fontAlgn="base">
      <a:spcBef>
        <a:spcPct val="0"/>
      </a:spcBef>
      <a:spcAft>
        <a:spcPct val="0"/>
      </a:spcAft>
      <a:defRPr sz="2400" b="1" kern="1200">
        <a:solidFill>
          <a:schemeClr val="tx1"/>
        </a:solidFill>
        <a:latin typeface="Arial" charset="0"/>
        <a:ea typeface="+mn-ea"/>
        <a:cs typeface="+mn-cs"/>
      </a:defRPr>
    </a:lvl2pPr>
    <a:lvl3pPr marL="914400" algn="l" rtl="0" fontAlgn="base">
      <a:spcBef>
        <a:spcPct val="0"/>
      </a:spcBef>
      <a:spcAft>
        <a:spcPct val="0"/>
      </a:spcAft>
      <a:defRPr sz="2400" b="1" kern="1200">
        <a:solidFill>
          <a:schemeClr val="tx1"/>
        </a:solidFill>
        <a:latin typeface="Arial" charset="0"/>
        <a:ea typeface="+mn-ea"/>
        <a:cs typeface="+mn-cs"/>
      </a:defRPr>
    </a:lvl3pPr>
    <a:lvl4pPr marL="1371600" algn="l" rtl="0" fontAlgn="base">
      <a:spcBef>
        <a:spcPct val="0"/>
      </a:spcBef>
      <a:spcAft>
        <a:spcPct val="0"/>
      </a:spcAft>
      <a:defRPr sz="2400" b="1" kern="1200">
        <a:solidFill>
          <a:schemeClr val="tx1"/>
        </a:solidFill>
        <a:latin typeface="Arial" charset="0"/>
        <a:ea typeface="+mn-ea"/>
        <a:cs typeface="+mn-cs"/>
      </a:defRPr>
    </a:lvl4pPr>
    <a:lvl5pPr marL="1828800" algn="l" rtl="0" fontAlgn="base">
      <a:spcBef>
        <a:spcPct val="0"/>
      </a:spcBef>
      <a:spcAft>
        <a:spcPct val="0"/>
      </a:spcAft>
      <a:defRPr sz="2400" b="1" kern="1200">
        <a:solidFill>
          <a:schemeClr val="tx1"/>
        </a:solidFill>
        <a:latin typeface="Arial" charset="0"/>
        <a:ea typeface="+mn-ea"/>
        <a:cs typeface="+mn-cs"/>
      </a:defRPr>
    </a:lvl5pPr>
    <a:lvl6pPr marL="2286000" algn="l" defTabSz="914400" rtl="0" eaLnBrk="1" latinLnBrk="0" hangingPunct="1">
      <a:defRPr sz="2400" b="1" kern="1200">
        <a:solidFill>
          <a:schemeClr val="tx1"/>
        </a:solidFill>
        <a:latin typeface="Arial" charset="0"/>
        <a:ea typeface="+mn-ea"/>
        <a:cs typeface="+mn-cs"/>
      </a:defRPr>
    </a:lvl6pPr>
    <a:lvl7pPr marL="2743200" algn="l" defTabSz="914400" rtl="0" eaLnBrk="1" latinLnBrk="0" hangingPunct="1">
      <a:defRPr sz="2400" b="1" kern="1200">
        <a:solidFill>
          <a:schemeClr val="tx1"/>
        </a:solidFill>
        <a:latin typeface="Arial" charset="0"/>
        <a:ea typeface="+mn-ea"/>
        <a:cs typeface="+mn-cs"/>
      </a:defRPr>
    </a:lvl7pPr>
    <a:lvl8pPr marL="3200400" algn="l" defTabSz="914400" rtl="0" eaLnBrk="1" latinLnBrk="0" hangingPunct="1">
      <a:defRPr sz="2400" b="1" kern="1200">
        <a:solidFill>
          <a:schemeClr val="tx1"/>
        </a:solidFill>
        <a:latin typeface="Arial" charset="0"/>
        <a:ea typeface="+mn-ea"/>
        <a:cs typeface="+mn-cs"/>
      </a:defRPr>
    </a:lvl8pPr>
    <a:lvl9pPr marL="3657600" algn="l" defTabSz="914400" rtl="0" eaLnBrk="1" latinLnBrk="0" hangingPunct="1">
      <a:defRPr sz="2400"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0000CC"/>
    <a:srgbClr val="0000FF"/>
    <a:srgbClr val="AD997B"/>
    <a:srgbClr val="FFFF00"/>
    <a:srgbClr val="339966"/>
    <a:srgbClr val="0033CC"/>
    <a:srgbClr val="663300"/>
    <a:srgbClr val="CC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47" autoAdjust="0"/>
    <p:restoredTop sz="99672" autoAdjust="0"/>
  </p:normalViewPr>
  <p:slideViewPr>
    <p:cSldViewPr>
      <p:cViewPr>
        <p:scale>
          <a:sx n="100" d="100"/>
          <a:sy n="100" d="100"/>
        </p:scale>
        <p:origin x="144" y="870"/>
      </p:cViewPr>
      <p:guideLst>
        <p:guide orient="horz" pos="1842"/>
        <p:guide pos="2699"/>
      </p:guideLst>
    </p:cSldViewPr>
  </p:slideViewPr>
  <p:notesTextViewPr>
    <p:cViewPr>
      <p:scale>
        <a:sx n="100" d="100"/>
        <a:sy n="100" d="100"/>
      </p:scale>
      <p:origin x="0" y="0"/>
    </p:cViewPr>
  </p:notesTextViewPr>
  <p:sorterViewPr>
    <p:cViewPr>
      <p:scale>
        <a:sx n="66" d="100"/>
        <a:sy n="66" d="100"/>
      </p:scale>
      <p:origin x="0" y="0"/>
    </p:cViewPr>
  </p:sorterViewPr>
  <p:gridSpacing cx="73737788" cy="7373778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image" Target="../media/image29.wmf"/><Relationship Id="rId7" Type="http://schemas.openxmlformats.org/officeDocument/2006/relationships/image" Target="../media/image33.wmf"/><Relationship Id="rId12" Type="http://schemas.openxmlformats.org/officeDocument/2006/relationships/image" Target="../media/image38.wmf"/><Relationship Id="rId2" Type="http://schemas.openxmlformats.org/officeDocument/2006/relationships/image" Target="../media/image28.wmf"/><Relationship Id="rId1" Type="http://schemas.openxmlformats.org/officeDocument/2006/relationships/image" Target="../media/image27.wmf"/><Relationship Id="rId6" Type="http://schemas.openxmlformats.org/officeDocument/2006/relationships/image" Target="../media/image32.wmf"/><Relationship Id="rId11" Type="http://schemas.openxmlformats.org/officeDocument/2006/relationships/image" Target="../media/image37.wmf"/><Relationship Id="rId5" Type="http://schemas.openxmlformats.org/officeDocument/2006/relationships/image" Target="../media/image31.wmf"/><Relationship Id="rId10" Type="http://schemas.openxmlformats.org/officeDocument/2006/relationships/image" Target="../media/image36.wmf"/><Relationship Id="rId4" Type="http://schemas.openxmlformats.org/officeDocument/2006/relationships/image" Target="../media/image30.wmf"/><Relationship Id="rId9" Type="http://schemas.openxmlformats.org/officeDocument/2006/relationships/image" Target="../media/image3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effectLst/>
                <a:latin typeface="Arial" pitchFamily="34" charset="0"/>
              </a:defRPr>
            </a:lvl1pPr>
          </a:lstStyle>
          <a:p>
            <a:pPr>
              <a:defRPr/>
            </a:pPr>
            <a:endParaRPr lang="ru-RU"/>
          </a:p>
        </p:txBody>
      </p:sp>
      <p:sp>
        <p:nvSpPr>
          <p:cNvPr id="194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effectLst/>
                <a:latin typeface="Arial" pitchFamily="34" charset="0"/>
              </a:defRPr>
            </a:lvl1pPr>
          </a:lstStyle>
          <a:p>
            <a:pPr>
              <a:defRPr/>
            </a:pPr>
            <a:endParaRPr lang="ru-RU"/>
          </a:p>
        </p:txBody>
      </p:sp>
      <p:sp>
        <p:nvSpPr>
          <p:cNvPr id="2560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94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194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effectLst/>
                <a:latin typeface="Arial" pitchFamily="34" charset="0"/>
              </a:defRPr>
            </a:lvl1pPr>
          </a:lstStyle>
          <a:p>
            <a:pPr>
              <a:defRPr/>
            </a:pPr>
            <a:endParaRPr lang="ru-RU"/>
          </a:p>
        </p:txBody>
      </p:sp>
      <p:sp>
        <p:nvSpPr>
          <p:cNvPr id="194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effectLst/>
                <a:latin typeface="Arial" pitchFamily="34" charset="0"/>
              </a:defRPr>
            </a:lvl1pPr>
          </a:lstStyle>
          <a:p>
            <a:pPr>
              <a:defRPr/>
            </a:pPr>
            <a:fld id="{E77A14E5-387C-4FD6-BC0A-9C1D0A563743}"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226C7CD0-36E2-4A4B-8699-48D34C4CC6E8}" type="slidenum">
              <a:rPr lang="ru-RU" smtClean="0">
                <a:latin typeface="Arial" charset="0"/>
              </a:rPr>
              <a:pPr/>
              <a:t>2</a:t>
            </a:fld>
            <a:endParaRPr lang="ru-RU" smtClean="0">
              <a:latin typeface="Arial" charset="0"/>
            </a:endParaRPr>
          </a:p>
        </p:txBody>
      </p:sp>
      <p:sp>
        <p:nvSpPr>
          <p:cNvPr id="26627" name="Rectangle 2"/>
          <p:cNvSpPr>
            <a:spLocks noRo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eaLnBrk="1" hangingPunct="1"/>
            <a:endParaRPr lang="ru-RU"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r>
              <a:rPr lang="ru-RU"/>
              <a:t>Урок Оноприенко Е.В. МОУ СОШ №9</a:t>
            </a:r>
          </a:p>
        </p:txBody>
      </p:sp>
      <p:sp>
        <p:nvSpPr>
          <p:cNvPr id="6" name="Rectangle 6"/>
          <p:cNvSpPr>
            <a:spLocks noGrp="1" noChangeArrowheads="1"/>
          </p:cNvSpPr>
          <p:nvPr>
            <p:ph type="sldNum" sz="quarter" idx="12"/>
          </p:nvPr>
        </p:nvSpPr>
        <p:spPr>
          <a:ln/>
        </p:spPr>
        <p:txBody>
          <a:bodyPr/>
          <a:lstStyle>
            <a:lvl1pPr>
              <a:defRPr/>
            </a:lvl1pPr>
          </a:lstStyle>
          <a:p>
            <a:pPr>
              <a:defRPr/>
            </a:pPr>
            <a:fld id="{6CD02888-0C99-4107-B492-0E00D1AC7AE0}" type="slidenum">
              <a:rPr lang="ru-RU"/>
              <a:pPr>
                <a:defRPr/>
              </a:pPr>
              <a:t>‹#›</a:t>
            </a:fld>
            <a:endParaRPr lang="ru-RU"/>
          </a:p>
        </p:txBody>
      </p:sp>
    </p:spTree>
  </p:cSld>
  <p:clrMapOvr>
    <a:masterClrMapping/>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r>
              <a:rPr lang="ru-RU"/>
              <a:t>Урок Оноприенко Е.В. МОУ СОШ №9</a:t>
            </a:r>
          </a:p>
        </p:txBody>
      </p:sp>
      <p:sp>
        <p:nvSpPr>
          <p:cNvPr id="6" name="Rectangle 6"/>
          <p:cNvSpPr>
            <a:spLocks noGrp="1" noChangeArrowheads="1"/>
          </p:cNvSpPr>
          <p:nvPr>
            <p:ph type="sldNum" sz="quarter" idx="12"/>
          </p:nvPr>
        </p:nvSpPr>
        <p:spPr>
          <a:ln/>
        </p:spPr>
        <p:txBody>
          <a:bodyPr/>
          <a:lstStyle>
            <a:lvl1pPr>
              <a:defRPr/>
            </a:lvl1pPr>
          </a:lstStyle>
          <a:p>
            <a:pPr>
              <a:defRPr/>
            </a:pPr>
            <a:fld id="{57D0FF50-6689-4BA7-AFFE-8410C9B50B30}" type="slidenum">
              <a:rPr lang="ru-RU"/>
              <a:pPr>
                <a:defRPr/>
              </a:pPr>
              <a:t>‹#›</a:t>
            </a:fld>
            <a:endParaRPr lang="ru-RU"/>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r>
              <a:rPr lang="ru-RU"/>
              <a:t>Урок Оноприенко Е.В. МОУ СОШ №9</a:t>
            </a:r>
          </a:p>
        </p:txBody>
      </p:sp>
      <p:sp>
        <p:nvSpPr>
          <p:cNvPr id="6" name="Rectangle 6"/>
          <p:cNvSpPr>
            <a:spLocks noGrp="1" noChangeArrowheads="1"/>
          </p:cNvSpPr>
          <p:nvPr>
            <p:ph type="sldNum" sz="quarter" idx="12"/>
          </p:nvPr>
        </p:nvSpPr>
        <p:spPr>
          <a:ln/>
        </p:spPr>
        <p:txBody>
          <a:bodyPr/>
          <a:lstStyle>
            <a:lvl1pPr>
              <a:defRPr/>
            </a:lvl1pPr>
          </a:lstStyle>
          <a:p>
            <a:pPr>
              <a:defRPr/>
            </a:pPr>
            <a:fld id="{7CA50BF8-276E-46EF-8F93-983A424F19BE}" type="slidenum">
              <a:rPr lang="ru-RU"/>
              <a:pPr>
                <a:defRPr/>
              </a:pPr>
              <a:t>‹#›</a:t>
            </a:fld>
            <a:endParaRPr lang="ru-RU"/>
          </a:p>
        </p:txBody>
      </p:sp>
    </p:spTree>
  </p:cSld>
  <p:clrMapOvr>
    <a:masterClrMapping/>
  </p:clrMapOvr>
  <p:transition>
    <p:wipe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Заголовок, 1 большой объект и 2 маленьких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quarter" idx="2"/>
          </p:nvPr>
        </p:nvSpPr>
        <p:spPr>
          <a:xfrm>
            <a:off x="4648200" y="1600200"/>
            <a:ext cx="4038600" cy="21859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Содержимое 4"/>
          <p:cNvSpPr>
            <a:spLocks noGrp="1"/>
          </p:cNvSpPr>
          <p:nvPr>
            <p:ph sz="quarter" idx="3"/>
          </p:nvPr>
        </p:nvSpPr>
        <p:spPr>
          <a:xfrm>
            <a:off x="4648200" y="3938588"/>
            <a:ext cx="4038600" cy="21875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Rectangle 4"/>
          <p:cNvSpPr>
            <a:spLocks noGrp="1" noChangeArrowheads="1"/>
          </p:cNvSpPr>
          <p:nvPr>
            <p:ph type="dt" sz="half" idx="10"/>
          </p:nvPr>
        </p:nvSpPr>
        <p:spPr>
          <a:ln/>
        </p:spPr>
        <p:txBody>
          <a:bodyPr/>
          <a:lstStyle>
            <a:lvl1pPr>
              <a:defRPr/>
            </a:lvl1pPr>
          </a:lstStyle>
          <a:p>
            <a:pPr>
              <a:defRPr/>
            </a:pPr>
            <a:endParaRPr lang="ru-RU"/>
          </a:p>
        </p:txBody>
      </p:sp>
      <p:sp>
        <p:nvSpPr>
          <p:cNvPr id="7" name="Rectangle 5"/>
          <p:cNvSpPr>
            <a:spLocks noGrp="1" noChangeArrowheads="1"/>
          </p:cNvSpPr>
          <p:nvPr>
            <p:ph type="ftr" sz="quarter" idx="11"/>
          </p:nvPr>
        </p:nvSpPr>
        <p:spPr>
          <a:ln/>
        </p:spPr>
        <p:txBody>
          <a:bodyPr/>
          <a:lstStyle>
            <a:lvl1pPr>
              <a:defRPr/>
            </a:lvl1pPr>
          </a:lstStyle>
          <a:p>
            <a:pPr>
              <a:defRPr/>
            </a:pPr>
            <a:r>
              <a:rPr lang="ru-RU"/>
              <a:t>Урок Оноприенко Е.В. МОУ СОШ №9</a:t>
            </a:r>
          </a:p>
        </p:txBody>
      </p:sp>
      <p:sp>
        <p:nvSpPr>
          <p:cNvPr id="8" name="Rectangle 6"/>
          <p:cNvSpPr>
            <a:spLocks noGrp="1" noChangeArrowheads="1"/>
          </p:cNvSpPr>
          <p:nvPr>
            <p:ph type="sldNum" sz="quarter" idx="12"/>
          </p:nvPr>
        </p:nvSpPr>
        <p:spPr>
          <a:ln/>
        </p:spPr>
        <p:txBody>
          <a:bodyPr/>
          <a:lstStyle>
            <a:lvl1pPr>
              <a:defRPr/>
            </a:lvl1pPr>
          </a:lstStyle>
          <a:p>
            <a:pPr>
              <a:defRPr/>
            </a:pPr>
            <a:fld id="{E2B38500-95E2-413C-861C-B9EC901BB78E}" type="slidenum">
              <a:rPr lang="ru-RU"/>
              <a:pPr>
                <a:defRPr/>
              </a:pPr>
              <a:t>‹#›</a:t>
            </a:fld>
            <a:endParaRPr lang="ru-RU"/>
          </a:p>
        </p:txBody>
      </p:sp>
    </p:spTree>
  </p:cSld>
  <p:clrMapOvr>
    <a:masterClrMapping/>
  </p:clrMapOvr>
  <p:transition>
    <p:wipe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r>
              <a:rPr lang="ru-RU"/>
              <a:t>Урок Оноприенко Е.В. МОУ СОШ №9</a:t>
            </a:r>
          </a:p>
        </p:txBody>
      </p:sp>
      <p:sp>
        <p:nvSpPr>
          <p:cNvPr id="7" name="Rectangle 6"/>
          <p:cNvSpPr>
            <a:spLocks noGrp="1" noChangeArrowheads="1"/>
          </p:cNvSpPr>
          <p:nvPr>
            <p:ph type="sldNum" sz="quarter" idx="12"/>
          </p:nvPr>
        </p:nvSpPr>
        <p:spPr>
          <a:ln/>
        </p:spPr>
        <p:txBody>
          <a:bodyPr/>
          <a:lstStyle>
            <a:lvl1pPr>
              <a:defRPr/>
            </a:lvl1pPr>
          </a:lstStyle>
          <a:p>
            <a:pPr>
              <a:defRPr/>
            </a:pPr>
            <a:fld id="{539C02CA-ED7F-4428-84E3-8337CFA563E4}" type="slidenum">
              <a:rPr lang="ru-RU"/>
              <a:pPr>
                <a:defRPr/>
              </a:pPr>
              <a:t>‹#›</a:t>
            </a:fld>
            <a:endParaRPr lang="ru-RU"/>
          </a:p>
        </p:txBody>
      </p:sp>
    </p:spTree>
  </p:cSld>
  <p:clrMapOvr>
    <a:masterClrMapping/>
  </p:clrMapOvr>
  <p:transition>
    <p:wipe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Объект">
    <p:spTree>
      <p:nvGrpSpPr>
        <p:cNvPr id="1" name=""/>
        <p:cNvGrpSpPr/>
        <p:nvPr/>
      </p:nvGrpSpPr>
      <p:grpSpPr>
        <a:xfrm>
          <a:off x="0" y="0"/>
          <a:ext cx="0" cy="0"/>
          <a:chOff x="0" y="0"/>
          <a:chExt cx="0" cy="0"/>
        </a:xfrm>
      </p:grpSpPr>
      <p:sp>
        <p:nvSpPr>
          <p:cNvPr id="2" name="Содержимое 1"/>
          <p:cNvSpPr>
            <a:spLocks noGrp="1"/>
          </p:cNvSpPr>
          <p:nvPr>
            <p:ph/>
          </p:nvPr>
        </p:nvSpPr>
        <p:spPr>
          <a:xfrm>
            <a:off x="457200" y="274638"/>
            <a:ext cx="8229600" cy="58515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r>
              <a:rPr lang="ru-RU"/>
              <a:t>Урок Оноприенко Е.В. МОУ СОШ №9</a:t>
            </a:r>
          </a:p>
        </p:txBody>
      </p:sp>
      <p:sp>
        <p:nvSpPr>
          <p:cNvPr id="5" name="Rectangle 6"/>
          <p:cNvSpPr>
            <a:spLocks noGrp="1" noChangeArrowheads="1"/>
          </p:cNvSpPr>
          <p:nvPr>
            <p:ph type="sldNum" sz="quarter" idx="12"/>
          </p:nvPr>
        </p:nvSpPr>
        <p:spPr>
          <a:ln/>
        </p:spPr>
        <p:txBody>
          <a:bodyPr/>
          <a:lstStyle>
            <a:lvl1pPr>
              <a:defRPr/>
            </a:lvl1pPr>
          </a:lstStyle>
          <a:p>
            <a:pPr>
              <a:defRPr/>
            </a:pPr>
            <a:fld id="{8E92CA82-5AD4-4AEF-B24A-AA1B50B26062}" type="slidenum">
              <a:rPr lang="ru-RU"/>
              <a:pPr>
                <a:defRPr/>
              </a:pPr>
              <a:t>‹#›</a:t>
            </a:fld>
            <a:endParaRPr lang="ru-RU"/>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r>
              <a:rPr lang="ru-RU"/>
              <a:t>Урок Оноприенко Е.В. МОУ СОШ №9</a:t>
            </a:r>
          </a:p>
        </p:txBody>
      </p:sp>
      <p:sp>
        <p:nvSpPr>
          <p:cNvPr id="6" name="Rectangle 6"/>
          <p:cNvSpPr>
            <a:spLocks noGrp="1" noChangeArrowheads="1"/>
          </p:cNvSpPr>
          <p:nvPr>
            <p:ph type="sldNum" sz="quarter" idx="12"/>
          </p:nvPr>
        </p:nvSpPr>
        <p:spPr>
          <a:ln/>
        </p:spPr>
        <p:txBody>
          <a:bodyPr/>
          <a:lstStyle>
            <a:lvl1pPr>
              <a:defRPr/>
            </a:lvl1pPr>
          </a:lstStyle>
          <a:p>
            <a:pPr>
              <a:defRPr/>
            </a:pPr>
            <a:fld id="{A87212AE-8CB0-4049-A01D-46A4ECF38938}" type="slidenum">
              <a:rPr lang="ru-RU"/>
              <a:pPr>
                <a:defRPr/>
              </a:pPr>
              <a:t>‹#›</a:t>
            </a:fld>
            <a:endParaRPr lang="ru-RU"/>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r>
              <a:rPr lang="ru-RU"/>
              <a:t>Урок Оноприенко Е.В. МОУ СОШ №9</a:t>
            </a:r>
          </a:p>
        </p:txBody>
      </p:sp>
      <p:sp>
        <p:nvSpPr>
          <p:cNvPr id="6" name="Rectangle 6"/>
          <p:cNvSpPr>
            <a:spLocks noGrp="1" noChangeArrowheads="1"/>
          </p:cNvSpPr>
          <p:nvPr>
            <p:ph type="sldNum" sz="quarter" idx="12"/>
          </p:nvPr>
        </p:nvSpPr>
        <p:spPr>
          <a:ln/>
        </p:spPr>
        <p:txBody>
          <a:bodyPr/>
          <a:lstStyle>
            <a:lvl1pPr>
              <a:defRPr/>
            </a:lvl1pPr>
          </a:lstStyle>
          <a:p>
            <a:pPr>
              <a:defRPr/>
            </a:pPr>
            <a:fld id="{54776EA1-62C0-4471-99B7-B3C99FD21FBB}" type="slidenum">
              <a:rPr lang="ru-RU"/>
              <a:pPr>
                <a:defRPr/>
              </a:pPr>
              <a:t>‹#›</a:t>
            </a:fld>
            <a:endParaRPr lang="ru-RU"/>
          </a:p>
        </p:txBody>
      </p:sp>
    </p:spTree>
  </p:cSld>
  <p:clrMapOvr>
    <a:masterClrMapping/>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r>
              <a:rPr lang="ru-RU"/>
              <a:t>Урок Оноприенко Е.В. МОУ СОШ №9</a:t>
            </a:r>
          </a:p>
        </p:txBody>
      </p:sp>
      <p:sp>
        <p:nvSpPr>
          <p:cNvPr id="7" name="Rectangle 6"/>
          <p:cNvSpPr>
            <a:spLocks noGrp="1" noChangeArrowheads="1"/>
          </p:cNvSpPr>
          <p:nvPr>
            <p:ph type="sldNum" sz="quarter" idx="12"/>
          </p:nvPr>
        </p:nvSpPr>
        <p:spPr>
          <a:ln/>
        </p:spPr>
        <p:txBody>
          <a:bodyPr/>
          <a:lstStyle>
            <a:lvl1pPr>
              <a:defRPr/>
            </a:lvl1pPr>
          </a:lstStyle>
          <a:p>
            <a:pPr>
              <a:defRPr/>
            </a:pPr>
            <a:fld id="{66136590-6F22-47DD-985E-5599F810A196}" type="slidenum">
              <a:rPr lang="ru-RU"/>
              <a:pPr>
                <a:defRPr/>
              </a:pPr>
              <a:t>‹#›</a:t>
            </a:fld>
            <a:endParaRPr lang="ru-RU"/>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p>
        </p:txBody>
      </p:sp>
      <p:sp>
        <p:nvSpPr>
          <p:cNvPr id="8" name="Rectangle 5"/>
          <p:cNvSpPr>
            <a:spLocks noGrp="1" noChangeArrowheads="1"/>
          </p:cNvSpPr>
          <p:nvPr>
            <p:ph type="ftr" sz="quarter" idx="11"/>
          </p:nvPr>
        </p:nvSpPr>
        <p:spPr>
          <a:ln/>
        </p:spPr>
        <p:txBody>
          <a:bodyPr/>
          <a:lstStyle>
            <a:lvl1pPr>
              <a:defRPr/>
            </a:lvl1pPr>
          </a:lstStyle>
          <a:p>
            <a:pPr>
              <a:defRPr/>
            </a:pPr>
            <a:r>
              <a:rPr lang="ru-RU"/>
              <a:t>Урок Оноприенко Е.В. МОУ СОШ №9</a:t>
            </a:r>
          </a:p>
        </p:txBody>
      </p:sp>
      <p:sp>
        <p:nvSpPr>
          <p:cNvPr id="9" name="Rectangle 6"/>
          <p:cNvSpPr>
            <a:spLocks noGrp="1" noChangeArrowheads="1"/>
          </p:cNvSpPr>
          <p:nvPr>
            <p:ph type="sldNum" sz="quarter" idx="12"/>
          </p:nvPr>
        </p:nvSpPr>
        <p:spPr>
          <a:ln/>
        </p:spPr>
        <p:txBody>
          <a:bodyPr/>
          <a:lstStyle>
            <a:lvl1pPr>
              <a:defRPr/>
            </a:lvl1pPr>
          </a:lstStyle>
          <a:p>
            <a:pPr>
              <a:defRPr/>
            </a:pPr>
            <a:fld id="{3F94C22B-DA12-4E4C-89FB-B6F4D17FBF5E}" type="slidenum">
              <a:rPr lang="ru-RU"/>
              <a:pPr>
                <a:defRPr/>
              </a:pPr>
              <a:t>‹#›</a:t>
            </a:fld>
            <a:endParaRPr lang="ru-RU"/>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r>
              <a:rPr lang="ru-RU"/>
              <a:t>Урок Оноприенко Е.В. МОУ СОШ №9</a:t>
            </a:r>
          </a:p>
        </p:txBody>
      </p:sp>
      <p:sp>
        <p:nvSpPr>
          <p:cNvPr id="5" name="Rectangle 6"/>
          <p:cNvSpPr>
            <a:spLocks noGrp="1" noChangeArrowheads="1"/>
          </p:cNvSpPr>
          <p:nvPr>
            <p:ph type="sldNum" sz="quarter" idx="12"/>
          </p:nvPr>
        </p:nvSpPr>
        <p:spPr>
          <a:ln/>
        </p:spPr>
        <p:txBody>
          <a:bodyPr/>
          <a:lstStyle>
            <a:lvl1pPr>
              <a:defRPr/>
            </a:lvl1pPr>
          </a:lstStyle>
          <a:p>
            <a:pPr>
              <a:defRPr/>
            </a:pPr>
            <a:fld id="{CECD28BB-4D83-4B67-9A62-5AF8D37F74E5}" type="slidenum">
              <a:rPr lang="ru-RU"/>
              <a:pPr>
                <a:defRPr/>
              </a:pPr>
              <a:t>‹#›</a:t>
            </a:fld>
            <a:endParaRPr lang="ru-RU"/>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p>
        </p:txBody>
      </p:sp>
      <p:sp>
        <p:nvSpPr>
          <p:cNvPr id="3" name="Rectangle 5"/>
          <p:cNvSpPr>
            <a:spLocks noGrp="1" noChangeArrowheads="1"/>
          </p:cNvSpPr>
          <p:nvPr>
            <p:ph type="ftr" sz="quarter" idx="11"/>
          </p:nvPr>
        </p:nvSpPr>
        <p:spPr>
          <a:ln/>
        </p:spPr>
        <p:txBody>
          <a:bodyPr/>
          <a:lstStyle>
            <a:lvl1pPr>
              <a:defRPr/>
            </a:lvl1pPr>
          </a:lstStyle>
          <a:p>
            <a:pPr>
              <a:defRPr/>
            </a:pPr>
            <a:r>
              <a:rPr lang="ru-RU"/>
              <a:t>Урок Оноприенко Е.В. МОУ СОШ №9</a:t>
            </a:r>
          </a:p>
        </p:txBody>
      </p:sp>
      <p:sp>
        <p:nvSpPr>
          <p:cNvPr id="4" name="Rectangle 6"/>
          <p:cNvSpPr>
            <a:spLocks noGrp="1" noChangeArrowheads="1"/>
          </p:cNvSpPr>
          <p:nvPr>
            <p:ph type="sldNum" sz="quarter" idx="12"/>
          </p:nvPr>
        </p:nvSpPr>
        <p:spPr>
          <a:ln/>
        </p:spPr>
        <p:txBody>
          <a:bodyPr/>
          <a:lstStyle>
            <a:lvl1pPr>
              <a:defRPr/>
            </a:lvl1pPr>
          </a:lstStyle>
          <a:p>
            <a:pPr>
              <a:defRPr/>
            </a:pPr>
            <a:fld id="{462EC269-2434-44CB-88CB-E38B13F4C7B5}" type="slidenum">
              <a:rPr lang="ru-RU"/>
              <a:pPr>
                <a:defRPr/>
              </a:pPr>
              <a:t>‹#›</a:t>
            </a:fld>
            <a:endParaRPr lang="ru-RU"/>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r>
              <a:rPr lang="ru-RU"/>
              <a:t>Урок Оноприенко Е.В. МОУ СОШ №9</a:t>
            </a:r>
          </a:p>
        </p:txBody>
      </p:sp>
      <p:sp>
        <p:nvSpPr>
          <p:cNvPr id="7" name="Rectangle 6"/>
          <p:cNvSpPr>
            <a:spLocks noGrp="1" noChangeArrowheads="1"/>
          </p:cNvSpPr>
          <p:nvPr>
            <p:ph type="sldNum" sz="quarter" idx="12"/>
          </p:nvPr>
        </p:nvSpPr>
        <p:spPr>
          <a:ln/>
        </p:spPr>
        <p:txBody>
          <a:bodyPr/>
          <a:lstStyle>
            <a:lvl1pPr>
              <a:defRPr/>
            </a:lvl1pPr>
          </a:lstStyle>
          <a:p>
            <a:pPr>
              <a:defRPr/>
            </a:pPr>
            <a:fld id="{E5CEED34-ABF8-4AC7-AD28-0920BCF17396}" type="slidenum">
              <a:rPr lang="ru-RU"/>
              <a:pPr>
                <a:defRPr/>
              </a:pPr>
              <a:t>‹#›</a:t>
            </a:fld>
            <a:endParaRPr lang="ru-RU"/>
          </a:p>
        </p:txBody>
      </p:sp>
    </p:spTree>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r>
              <a:rPr lang="ru-RU"/>
              <a:t>Урок Оноприенко Е.В. МОУ СОШ №9</a:t>
            </a:r>
          </a:p>
        </p:txBody>
      </p:sp>
      <p:sp>
        <p:nvSpPr>
          <p:cNvPr id="7" name="Rectangle 6"/>
          <p:cNvSpPr>
            <a:spLocks noGrp="1" noChangeArrowheads="1"/>
          </p:cNvSpPr>
          <p:nvPr>
            <p:ph type="sldNum" sz="quarter" idx="12"/>
          </p:nvPr>
        </p:nvSpPr>
        <p:spPr>
          <a:ln/>
        </p:spPr>
        <p:txBody>
          <a:bodyPr/>
          <a:lstStyle>
            <a:lvl1pPr>
              <a:defRPr/>
            </a:lvl1pPr>
          </a:lstStyle>
          <a:p>
            <a:pPr>
              <a:defRPr/>
            </a:pPr>
            <a:fld id="{A529093A-E50F-4EB5-9059-2AD7C56AA0EC}" type="slidenum">
              <a:rPr lang="ru-RU"/>
              <a:pPr>
                <a:defRPr/>
              </a:pPr>
              <a:t>‹#›</a:t>
            </a:fld>
            <a:endParaRPr lang="ru-RU"/>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66CCFF"/>
            </a:gs>
            <a:gs pos="50000">
              <a:srgbClr val="66FFFF"/>
            </a:gs>
            <a:gs pos="100000">
              <a:srgbClr val="66CC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effectLst/>
                <a:latin typeface="Arial" pitchFamily="34" charset="0"/>
              </a:defRPr>
            </a:lvl1pPr>
          </a:lstStyle>
          <a:p>
            <a:pPr>
              <a:defRPr/>
            </a:pPr>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effectLst/>
                <a:latin typeface="Arial" pitchFamily="34" charset="0"/>
              </a:defRPr>
            </a:lvl1pPr>
          </a:lstStyle>
          <a:p>
            <a:pPr>
              <a:defRPr/>
            </a:pPr>
            <a:r>
              <a:rPr lang="ru-RU"/>
              <a:t>Урок Оноприенко Е.В. МОУ СОШ №9</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effectLst/>
                <a:latin typeface="Arial" pitchFamily="34" charset="0"/>
              </a:defRPr>
            </a:lvl1pPr>
          </a:lstStyle>
          <a:p>
            <a:pPr>
              <a:defRPr/>
            </a:pPr>
            <a:fld id="{D1AE520A-7D42-4D9D-9E56-5C6C0D22D365}"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ransition>
    <p:wipe dir="d"/>
  </p:transition>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4.xml"/><Relationship Id="rId1" Type="http://schemas.openxmlformats.org/officeDocument/2006/relationships/vmlDrawing" Target="../drawings/vmlDrawing2.vml"/><Relationship Id="rId5" Type="http://schemas.openxmlformats.org/officeDocument/2006/relationships/oleObject" Target="../embeddings/oleObject4.bin"/><Relationship Id="rId4" Type="http://schemas.openxmlformats.org/officeDocument/2006/relationships/oleObject" Target="../embeddings/oleObject3.bin"/></Relationships>
</file>

<file path=ppt/slides/_rels/slide13.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8.bin"/><Relationship Id="rId13" Type="http://schemas.openxmlformats.org/officeDocument/2006/relationships/oleObject" Target="../embeddings/oleObject13.bin"/><Relationship Id="rId3" Type="http://schemas.openxmlformats.org/officeDocument/2006/relationships/image" Target="../media/image39.png"/><Relationship Id="rId7" Type="http://schemas.openxmlformats.org/officeDocument/2006/relationships/oleObject" Target="../embeddings/oleObject7.bin"/><Relationship Id="rId12" Type="http://schemas.openxmlformats.org/officeDocument/2006/relationships/oleObject" Target="../embeddings/oleObject12.bin"/><Relationship Id="rId2" Type="http://schemas.openxmlformats.org/officeDocument/2006/relationships/slideLayout" Target="../slideLayouts/slideLayout7.xml"/><Relationship Id="rId16" Type="http://schemas.openxmlformats.org/officeDocument/2006/relationships/oleObject" Target="../embeddings/oleObject16.bin"/><Relationship Id="rId1" Type="http://schemas.openxmlformats.org/officeDocument/2006/relationships/vmlDrawing" Target="../drawings/vmlDrawing3.vml"/><Relationship Id="rId6" Type="http://schemas.openxmlformats.org/officeDocument/2006/relationships/oleObject" Target="../embeddings/oleObject6.bin"/><Relationship Id="rId11" Type="http://schemas.openxmlformats.org/officeDocument/2006/relationships/oleObject" Target="../embeddings/oleObject11.bin"/><Relationship Id="rId5" Type="http://schemas.openxmlformats.org/officeDocument/2006/relationships/oleObject" Target="../embeddings/oleObject5.bin"/><Relationship Id="rId15" Type="http://schemas.openxmlformats.org/officeDocument/2006/relationships/oleObject" Target="../embeddings/oleObject15.bin"/><Relationship Id="rId10" Type="http://schemas.openxmlformats.org/officeDocument/2006/relationships/oleObject" Target="../embeddings/oleObject10.bin"/><Relationship Id="rId4" Type="http://schemas.openxmlformats.org/officeDocument/2006/relationships/image" Target="../media/image40.png"/><Relationship Id="rId9" Type="http://schemas.openxmlformats.org/officeDocument/2006/relationships/oleObject" Target="../embeddings/oleObject9.bin"/><Relationship Id="rId14" Type="http://schemas.openxmlformats.org/officeDocument/2006/relationships/oleObject" Target="../embeddings/oleObject14.bin"/></Relationships>
</file>

<file path=ppt/slides/_rels/slide16.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4.jpeg"/><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11.jpeg"/><Relationship Id="rId5" Type="http://schemas.openxmlformats.org/officeDocument/2006/relationships/image" Target="../media/image10.jpeg"/><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http://upload.wikimedia.org/wikipedia/commons/thumb/f/f7/Honey_comb.jpg/220px-Honey_comb.jpg" TargetMode="External"/><Relationship Id="rId2" Type="http://schemas.openxmlformats.org/officeDocument/2006/relationships/image" Target="../media/image15.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http://upload.wikimedia.org/wikipedia/commons/1/1f/Graphene_Crystall.PNG" TargetMode="External"/><Relationship Id="rId2" Type="http://schemas.openxmlformats.org/officeDocument/2006/relationships/image" Target="../media/image16.png"/><Relationship Id="rId1" Type="http://schemas.openxmlformats.org/officeDocument/2006/relationships/slideLayout" Target="../slideLayouts/slideLayout7.xml"/><Relationship Id="rId5" Type="http://schemas.openxmlformats.org/officeDocument/2006/relationships/image" Target="../media/image18.png"/><Relationship Id="rId4" Type="http://schemas.openxmlformats.org/officeDocument/2006/relationships/image" Target="../media/image17.wmf"/></Relationships>
</file>

<file path=ppt/slides/_rels/slide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Номер слайда 5"/>
          <p:cNvSpPr>
            <a:spLocks noGrp="1"/>
          </p:cNvSpPr>
          <p:nvPr>
            <p:ph type="sldNum" sz="quarter" idx="12"/>
          </p:nvPr>
        </p:nvSpPr>
        <p:spPr>
          <a:noFill/>
        </p:spPr>
        <p:txBody>
          <a:bodyPr/>
          <a:lstStyle/>
          <a:p>
            <a:fld id="{D294361D-B33B-409E-A492-28587531B1C2}" type="slidenum">
              <a:rPr lang="ru-RU" smtClean="0">
                <a:latin typeface="Arial" charset="0"/>
              </a:rPr>
              <a:pPr/>
              <a:t>1</a:t>
            </a:fld>
            <a:endParaRPr lang="ru-RU" smtClean="0">
              <a:latin typeface="Arial" charset="0"/>
            </a:endParaRPr>
          </a:p>
        </p:txBody>
      </p:sp>
      <p:sp>
        <p:nvSpPr>
          <p:cNvPr id="2051" name="Rectangle 4"/>
          <p:cNvSpPr>
            <a:spLocks noGrp="1" noChangeArrowheads="1"/>
          </p:cNvSpPr>
          <p:nvPr>
            <p:ph type="title"/>
          </p:nvPr>
        </p:nvSpPr>
        <p:spPr>
          <a:xfrm>
            <a:off x="457200" y="274638"/>
            <a:ext cx="8229600" cy="417512"/>
          </a:xfrm>
        </p:spPr>
        <p:txBody>
          <a:bodyPr/>
          <a:lstStyle/>
          <a:p>
            <a:pPr eaLnBrk="1" hangingPunct="1"/>
            <a:r>
              <a:rPr lang="ru-RU" sz="4000" smtClean="0">
                <a:solidFill>
                  <a:schemeClr val="accent2"/>
                </a:solidFill>
              </a:rPr>
              <a:t>Тема урока</a:t>
            </a:r>
          </a:p>
        </p:txBody>
      </p:sp>
      <p:pic>
        <p:nvPicPr>
          <p:cNvPr id="2052" name="Picture 5" descr="ребус"/>
          <p:cNvPicPr>
            <a:picLocks noChangeAspect="1" noChangeArrowheads="1"/>
          </p:cNvPicPr>
          <p:nvPr>
            <p:ph idx="1"/>
          </p:nvPr>
        </p:nvPicPr>
        <p:blipFill>
          <a:blip r:embed="rId2" cstate="email"/>
          <a:srcRect/>
          <a:stretch>
            <a:fillRect/>
          </a:stretch>
        </p:blipFill>
        <p:spPr>
          <a:xfrm>
            <a:off x="755650" y="777875"/>
            <a:ext cx="7561263" cy="5672138"/>
          </a:xfrm>
          <a:noFill/>
        </p:spPr>
      </p:pic>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Номер слайда 5"/>
          <p:cNvSpPr>
            <a:spLocks noGrp="1"/>
          </p:cNvSpPr>
          <p:nvPr>
            <p:ph type="sldNum" sz="quarter" idx="12"/>
          </p:nvPr>
        </p:nvSpPr>
        <p:spPr>
          <a:noFill/>
        </p:spPr>
        <p:txBody>
          <a:bodyPr/>
          <a:lstStyle/>
          <a:p>
            <a:fld id="{A3E0DBF4-5E66-4087-AD72-264A74F490EF}" type="slidenum">
              <a:rPr lang="ru-RU" smtClean="0">
                <a:latin typeface="Arial" charset="0"/>
              </a:rPr>
              <a:pPr/>
              <a:t>10</a:t>
            </a:fld>
            <a:endParaRPr lang="ru-RU" smtClean="0">
              <a:latin typeface="Arial" charset="0"/>
            </a:endParaRPr>
          </a:p>
        </p:txBody>
      </p:sp>
      <p:sp>
        <p:nvSpPr>
          <p:cNvPr id="160770" name="Rectangle 2"/>
          <p:cNvSpPr>
            <a:spLocks noGrp="1" noChangeArrowheads="1"/>
          </p:cNvSpPr>
          <p:nvPr>
            <p:ph type="title"/>
          </p:nvPr>
        </p:nvSpPr>
        <p:spPr>
          <a:xfrm>
            <a:off x="457200" y="274638"/>
            <a:ext cx="8229600" cy="561975"/>
          </a:xfrm>
        </p:spPr>
        <p:txBody>
          <a:bodyPr/>
          <a:lstStyle/>
          <a:p>
            <a:pPr eaLnBrk="1" hangingPunct="1">
              <a:defRPr/>
            </a:pPr>
            <a:r>
              <a:rPr lang="ru-RU" sz="2800" b="1" i="1" smtClean="0">
                <a:solidFill>
                  <a:schemeClr val="accent2"/>
                </a:solidFill>
                <a:effectLst>
                  <a:outerShdw blurRad="38100" dist="38100" dir="2700000" algn="tl">
                    <a:srgbClr val="000000"/>
                  </a:outerShdw>
                </a:effectLst>
              </a:rPr>
              <a:t>Определите вид многоугольника, если</a:t>
            </a:r>
          </a:p>
        </p:txBody>
      </p:sp>
      <p:sp>
        <p:nvSpPr>
          <p:cNvPr id="11268" name="Rectangle 3"/>
          <p:cNvSpPr>
            <a:spLocks noGrp="1" noChangeArrowheads="1"/>
          </p:cNvSpPr>
          <p:nvPr>
            <p:ph type="body" idx="1"/>
          </p:nvPr>
        </p:nvSpPr>
        <p:spPr>
          <a:xfrm>
            <a:off x="179388" y="836613"/>
            <a:ext cx="8640762" cy="5761037"/>
          </a:xfrm>
        </p:spPr>
        <p:txBody>
          <a:bodyPr/>
          <a:lstStyle/>
          <a:p>
            <a:pPr eaLnBrk="1" hangingPunct="1">
              <a:lnSpc>
                <a:spcPct val="80000"/>
              </a:lnSpc>
            </a:pPr>
            <a:r>
              <a:rPr lang="ru-RU" sz="1800" smtClean="0">
                <a:solidFill>
                  <a:srgbClr val="663300"/>
                </a:solidFill>
              </a:rPr>
              <a:t>каждый его внутренний угол равен 60°,90°,</a:t>
            </a:r>
            <a:r>
              <a:rPr lang="ru-RU" sz="1800" i="1" smtClean="0">
                <a:solidFill>
                  <a:srgbClr val="663300"/>
                </a:solidFill>
              </a:rPr>
              <a:t> </a:t>
            </a:r>
            <a:r>
              <a:rPr lang="ru-RU" sz="1800" smtClean="0">
                <a:solidFill>
                  <a:srgbClr val="663300"/>
                </a:solidFill>
              </a:rPr>
              <a:t>120°;</a:t>
            </a:r>
          </a:p>
          <a:p>
            <a:pPr eaLnBrk="1" hangingPunct="1">
              <a:lnSpc>
                <a:spcPct val="80000"/>
              </a:lnSpc>
            </a:pPr>
            <a:r>
              <a:rPr lang="ru-RU" sz="1800" smtClean="0">
                <a:solidFill>
                  <a:srgbClr val="663300"/>
                </a:solidFill>
              </a:rPr>
              <a:t>каждый его внешний угол равен 120°,90°,</a:t>
            </a:r>
            <a:r>
              <a:rPr lang="ru-RU" sz="1800" i="1" smtClean="0">
                <a:solidFill>
                  <a:srgbClr val="663300"/>
                </a:solidFill>
              </a:rPr>
              <a:t> </a:t>
            </a:r>
            <a:r>
              <a:rPr lang="ru-RU" sz="1800" smtClean="0">
                <a:solidFill>
                  <a:srgbClr val="663300"/>
                </a:solidFill>
              </a:rPr>
              <a:t>60°;</a:t>
            </a:r>
          </a:p>
          <a:p>
            <a:pPr eaLnBrk="1" hangingPunct="1">
              <a:lnSpc>
                <a:spcPct val="80000"/>
              </a:lnSpc>
            </a:pPr>
            <a:r>
              <a:rPr lang="ru-RU" sz="1800" smtClean="0">
                <a:solidFill>
                  <a:srgbClr val="663300"/>
                </a:solidFill>
              </a:rPr>
              <a:t>радиус описанной окружности в два раза больше радиуса вписанной окружности;</a:t>
            </a:r>
          </a:p>
          <a:p>
            <a:pPr eaLnBrk="1" hangingPunct="1">
              <a:lnSpc>
                <a:spcPct val="80000"/>
              </a:lnSpc>
            </a:pPr>
            <a:r>
              <a:rPr lang="ru-RU" sz="1800" smtClean="0">
                <a:solidFill>
                  <a:srgbClr val="663300"/>
                </a:solidFill>
              </a:rPr>
              <a:t>каждая сторона равна радиусу описанной окружности;</a:t>
            </a:r>
          </a:p>
          <a:p>
            <a:pPr eaLnBrk="1" hangingPunct="1">
              <a:lnSpc>
                <a:spcPct val="80000"/>
              </a:lnSpc>
            </a:pPr>
            <a:r>
              <a:rPr lang="ru-RU" sz="1800" smtClean="0">
                <a:solidFill>
                  <a:srgbClr val="663300"/>
                </a:solidFill>
              </a:rPr>
              <a:t>каждая сторона в два раза больше радиуса вписанной окружности;</a:t>
            </a:r>
          </a:p>
          <a:p>
            <a:pPr eaLnBrk="1" hangingPunct="1">
              <a:lnSpc>
                <a:spcPct val="80000"/>
              </a:lnSpc>
            </a:pPr>
            <a:r>
              <a:rPr lang="ru-RU" sz="1800" smtClean="0">
                <a:solidFill>
                  <a:srgbClr val="663300"/>
                </a:solidFill>
              </a:rPr>
              <a:t>из каждой вершины многоугольника можно  провести две диагонали;</a:t>
            </a:r>
          </a:p>
          <a:p>
            <a:pPr eaLnBrk="1" hangingPunct="1">
              <a:lnSpc>
                <a:spcPct val="80000"/>
              </a:lnSpc>
            </a:pPr>
            <a:r>
              <a:rPr lang="ru-RU" sz="1800" smtClean="0">
                <a:solidFill>
                  <a:srgbClr val="663300"/>
                </a:solidFill>
              </a:rPr>
              <a:t>из каждой вершины можно провести три диагонали, две из которых равны между собой;</a:t>
            </a:r>
          </a:p>
          <a:p>
            <a:pPr eaLnBrk="1" hangingPunct="1">
              <a:lnSpc>
                <a:spcPct val="80000"/>
              </a:lnSpc>
            </a:pPr>
            <a:r>
              <a:rPr lang="ru-RU" sz="1800" smtClean="0">
                <a:solidFill>
                  <a:srgbClr val="663300"/>
                </a:solidFill>
              </a:rPr>
              <a:t>центральный угол равен 60°,90°,</a:t>
            </a:r>
            <a:r>
              <a:rPr lang="ru-RU" sz="1800" i="1" smtClean="0">
                <a:solidFill>
                  <a:srgbClr val="663300"/>
                </a:solidFill>
              </a:rPr>
              <a:t> </a:t>
            </a:r>
            <a:r>
              <a:rPr lang="ru-RU" sz="1800" smtClean="0">
                <a:solidFill>
                  <a:srgbClr val="663300"/>
                </a:solidFill>
              </a:rPr>
              <a:t>120°;</a:t>
            </a:r>
          </a:p>
          <a:p>
            <a:pPr eaLnBrk="1" hangingPunct="1">
              <a:lnSpc>
                <a:spcPct val="80000"/>
              </a:lnSpc>
            </a:pPr>
            <a:r>
              <a:rPr lang="ru-RU" sz="1800" smtClean="0">
                <a:solidFill>
                  <a:srgbClr val="663300"/>
                </a:solidFill>
              </a:rPr>
              <a:t>все его диагонали равны;</a:t>
            </a:r>
          </a:p>
          <a:p>
            <a:pPr eaLnBrk="1" hangingPunct="1">
              <a:lnSpc>
                <a:spcPct val="80000"/>
              </a:lnSpc>
            </a:pPr>
            <a:r>
              <a:rPr lang="ru-RU" sz="1800" smtClean="0">
                <a:solidFill>
                  <a:srgbClr val="663300"/>
                </a:solidFill>
              </a:rPr>
              <a:t>середины правильного 12- угольника соединили через одну;</a:t>
            </a:r>
          </a:p>
          <a:p>
            <a:pPr eaLnBrk="1" hangingPunct="1">
              <a:lnSpc>
                <a:spcPct val="80000"/>
              </a:lnSpc>
            </a:pPr>
            <a:r>
              <a:rPr lang="ru-RU" sz="1800" smtClean="0">
                <a:solidFill>
                  <a:srgbClr val="663300"/>
                </a:solidFill>
              </a:rPr>
              <a:t> сумма внешних углов равна 360°;</a:t>
            </a:r>
          </a:p>
          <a:p>
            <a:pPr eaLnBrk="1" hangingPunct="1">
              <a:lnSpc>
                <a:spcPct val="80000"/>
              </a:lnSpc>
            </a:pPr>
            <a:r>
              <a:rPr lang="ru-RU" sz="1800" smtClean="0">
                <a:solidFill>
                  <a:srgbClr val="663300"/>
                </a:solidFill>
              </a:rPr>
              <a:t>сумма его внутренних углов равна сумме его внешних углов;</a:t>
            </a:r>
          </a:p>
          <a:p>
            <a:pPr eaLnBrk="1" hangingPunct="1">
              <a:lnSpc>
                <a:spcPct val="80000"/>
              </a:lnSpc>
            </a:pPr>
            <a:r>
              <a:rPr lang="ru-RU" sz="1800" smtClean="0">
                <a:solidFill>
                  <a:srgbClr val="663300"/>
                </a:solidFill>
              </a:rPr>
              <a:t>центры вписанной и описанной окружностей совпадают;</a:t>
            </a:r>
          </a:p>
          <a:p>
            <a:pPr eaLnBrk="1" hangingPunct="1">
              <a:lnSpc>
                <a:spcPct val="80000"/>
              </a:lnSpc>
            </a:pPr>
            <a:r>
              <a:rPr lang="ru-RU" sz="1800" smtClean="0">
                <a:solidFill>
                  <a:srgbClr val="663300"/>
                </a:solidFill>
              </a:rPr>
              <a:t>каждый его внутренний угол равен центральному углу;</a:t>
            </a:r>
          </a:p>
          <a:p>
            <a:pPr eaLnBrk="1" hangingPunct="1">
              <a:lnSpc>
                <a:spcPct val="80000"/>
              </a:lnSpc>
            </a:pPr>
            <a:r>
              <a:rPr lang="ru-RU" sz="1800" smtClean="0">
                <a:solidFill>
                  <a:srgbClr val="663300"/>
                </a:solidFill>
              </a:rPr>
              <a:t>вершины правильного 8 - угольника соединили отрезками через одну;</a:t>
            </a:r>
          </a:p>
          <a:p>
            <a:pPr eaLnBrk="1" hangingPunct="1">
              <a:lnSpc>
                <a:spcPct val="80000"/>
              </a:lnSpc>
            </a:pPr>
            <a:r>
              <a:rPr lang="ru-RU" sz="1800" smtClean="0">
                <a:solidFill>
                  <a:srgbClr val="663300"/>
                </a:solidFill>
              </a:rPr>
              <a:t>равны все внутренние углы многоугольника;</a:t>
            </a:r>
          </a:p>
          <a:p>
            <a:pPr eaLnBrk="1" hangingPunct="1">
              <a:lnSpc>
                <a:spcPct val="80000"/>
              </a:lnSpc>
            </a:pPr>
            <a:r>
              <a:rPr lang="ru-RU" sz="1800" smtClean="0">
                <a:solidFill>
                  <a:srgbClr val="663300"/>
                </a:solidFill>
              </a:rPr>
              <a:t> многоугольник вписан в окружность и все его стороны равны;</a:t>
            </a:r>
          </a:p>
          <a:p>
            <a:pPr eaLnBrk="1" hangingPunct="1">
              <a:lnSpc>
                <a:spcPct val="80000"/>
              </a:lnSpc>
            </a:pPr>
            <a:r>
              <a:rPr lang="ru-RU" sz="1800" smtClean="0">
                <a:solidFill>
                  <a:srgbClr val="663300"/>
                </a:solidFill>
              </a:rPr>
              <a:t>многоугольник вписан в окружность и все его углы равны.</a:t>
            </a:r>
          </a:p>
          <a:p>
            <a:pPr eaLnBrk="1" hangingPunct="1">
              <a:lnSpc>
                <a:spcPct val="80000"/>
              </a:lnSpc>
            </a:pPr>
            <a:endParaRPr lang="ru-RU" sz="1800" smtClean="0">
              <a:solidFill>
                <a:srgbClr val="663300"/>
              </a:solidFill>
            </a:endParaRPr>
          </a:p>
        </p:txBody>
      </p:sp>
      <p:sp>
        <p:nvSpPr>
          <p:cNvPr id="160772" name="AutoShape 4"/>
          <p:cNvSpPr>
            <a:spLocks noChangeArrowheads="1"/>
          </p:cNvSpPr>
          <p:nvPr/>
        </p:nvSpPr>
        <p:spPr bwMode="auto">
          <a:xfrm>
            <a:off x="250825" y="188913"/>
            <a:ext cx="649288" cy="647700"/>
          </a:xfrm>
          <a:prstGeom prst="star5">
            <a:avLst/>
          </a:prstGeom>
          <a:solidFill>
            <a:srgbClr val="FF0000"/>
          </a:solidFill>
          <a:ln w="9525">
            <a:solidFill>
              <a:schemeClr val="tx1"/>
            </a:solidFill>
            <a:miter lim="800000"/>
            <a:headEnd/>
            <a:tailEnd/>
          </a:ln>
          <a:effectLst/>
        </p:spPr>
        <p:txBody>
          <a:bodyPr wrap="none" anchor="ctr"/>
          <a:lstStyle/>
          <a:p>
            <a:pPr>
              <a:defRPr/>
            </a:pPr>
            <a:endParaRPr lang="ru-RU">
              <a:effectLst>
                <a:outerShdw blurRad="38100" dist="38100" dir="2700000" algn="tl">
                  <a:srgbClr val="000000">
                    <a:alpha val="43137"/>
                  </a:srgbClr>
                </a:outerShdw>
              </a:effectLst>
              <a:latin typeface="Arial" pitchFamily="34" charset="0"/>
            </a:endParaRPr>
          </a:p>
        </p:txBody>
      </p:sp>
    </p:spTree>
  </p:cSld>
  <p:clrMapOvr>
    <a:masterClrMapping/>
  </p:clrMapOvr>
  <p:transition>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Номер слайда 3"/>
          <p:cNvSpPr>
            <a:spLocks noGrp="1"/>
          </p:cNvSpPr>
          <p:nvPr>
            <p:ph type="sldNum" sz="quarter" idx="12"/>
          </p:nvPr>
        </p:nvSpPr>
        <p:spPr>
          <a:noFill/>
        </p:spPr>
        <p:txBody>
          <a:bodyPr/>
          <a:lstStyle/>
          <a:p>
            <a:fld id="{C934072A-E876-4D38-B6D8-CEEFE8C41D39}" type="slidenum">
              <a:rPr lang="ru-RU" smtClean="0">
                <a:latin typeface="Arial" charset="0"/>
              </a:rPr>
              <a:pPr/>
              <a:t>11</a:t>
            </a:fld>
            <a:endParaRPr lang="ru-RU" smtClean="0">
              <a:latin typeface="Arial" charset="0"/>
            </a:endParaRPr>
          </a:p>
        </p:txBody>
      </p:sp>
      <p:sp>
        <p:nvSpPr>
          <p:cNvPr id="12291" name="AutoShape 4"/>
          <p:cNvSpPr>
            <a:spLocks noChangeArrowheads="1"/>
          </p:cNvSpPr>
          <p:nvPr>
            <p:ph type="body" idx="4294967295"/>
          </p:nvPr>
        </p:nvSpPr>
        <p:spPr>
          <a:xfrm>
            <a:off x="971550" y="1844675"/>
            <a:ext cx="7354888" cy="3844925"/>
          </a:xfrm>
          <a:prstGeom prst="triangle">
            <a:avLst>
              <a:gd name="adj" fmla="val 50000"/>
            </a:avLst>
          </a:prstGeom>
          <a:solidFill>
            <a:srgbClr val="FF00FF"/>
          </a:solidFill>
          <a:ln>
            <a:solidFill>
              <a:schemeClr val="tx1"/>
            </a:solidFill>
          </a:ln>
        </p:spPr>
        <p:txBody>
          <a:bodyPr/>
          <a:lstStyle/>
          <a:p>
            <a:pPr algn="ctr" eaLnBrk="1" hangingPunct="1">
              <a:buFontTx/>
              <a:buNone/>
            </a:pPr>
            <a:r>
              <a:rPr lang="en-US" sz="4800" smtClean="0"/>
              <a:t>R=10</a:t>
            </a:r>
            <a:endParaRPr lang="ru-RU" sz="4800" smtClean="0"/>
          </a:p>
        </p:txBody>
      </p:sp>
      <p:sp>
        <p:nvSpPr>
          <p:cNvPr id="12292" name="WordArt 5"/>
          <p:cNvSpPr>
            <a:spLocks noChangeArrowheads="1" noChangeShapeType="1" noTextEdit="1"/>
          </p:cNvSpPr>
          <p:nvPr/>
        </p:nvSpPr>
        <p:spPr bwMode="auto">
          <a:xfrm>
            <a:off x="2916238" y="260350"/>
            <a:ext cx="3095625" cy="1304925"/>
          </a:xfrm>
          <a:prstGeom prst="rect">
            <a:avLst/>
          </a:prstGeom>
        </p:spPr>
        <p:txBody>
          <a:bodyPr wrap="none" fromWordArt="1">
            <a:prstTxWarp prst="textDoubleWave1">
              <a:avLst>
                <a:gd name="adj1" fmla="val 6500"/>
                <a:gd name="adj2" fmla="val 0"/>
              </a:avLst>
            </a:prstTxWarp>
          </a:bodyPr>
          <a:lstStyle/>
          <a:p>
            <a:pPr algn="ctr"/>
            <a:r>
              <a:rPr lang="ru-RU" sz="3600" kern="10" spc="-360">
                <a:ln w="12700">
                  <a:solidFill>
                    <a:srgbClr val="000099"/>
                  </a:solidFill>
                  <a:round/>
                  <a:headEnd/>
                  <a:tailEnd/>
                </a:ln>
                <a:solidFill>
                  <a:srgbClr val="FF0066"/>
                </a:solidFill>
                <a:effectLst>
                  <a:outerShdw dist="125724" dir="18900000" algn="ctr" rotWithShape="0">
                    <a:srgbClr val="000099"/>
                  </a:outerShdw>
                </a:effectLst>
                <a:latin typeface="Impact"/>
              </a:rPr>
              <a:t>Аукцион</a:t>
            </a:r>
          </a:p>
        </p:txBody>
      </p:sp>
      <p:sp>
        <p:nvSpPr>
          <p:cNvPr id="161798" name="AutoShape 6"/>
          <p:cNvSpPr>
            <a:spLocks noChangeArrowheads="1"/>
          </p:cNvSpPr>
          <p:nvPr/>
        </p:nvSpPr>
        <p:spPr bwMode="auto">
          <a:xfrm>
            <a:off x="250825" y="188913"/>
            <a:ext cx="504825" cy="431800"/>
          </a:xfrm>
          <a:prstGeom prst="flowChartProcess">
            <a:avLst/>
          </a:prstGeom>
          <a:solidFill>
            <a:srgbClr val="99FF99"/>
          </a:solidFill>
          <a:ln w="9525">
            <a:solidFill>
              <a:schemeClr val="tx1"/>
            </a:solidFill>
            <a:miter lim="800000"/>
            <a:headEnd/>
            <a:tailEnd/>
          </a:ln>
          <a:effectLst/>
        </p:spPr>
        <p:txBody>
          <a:bodyPr wrap="none" anchor="ctr"/>
          <a:lstStyle/>
          <a:p>
            <a:pPr>
              <a:defRPr/>
            </a:pPr>
            <a:endParaRPr lang="ru-RU">
              <a:effectLst>
                <a:outerShdw blurRad="38100" dist="38100" dir="2700000" algn="tl">
                  <a:srgbClr val="000000">
                    <a:alpha val="43137"/>
                  </a:srgbClr>
                </a:outerShdw>
              </a:effectLst>
              <a:latin typeface="Arial" pitchFamily="34" charset="0"/>
            </a:endParaRPr>
          </a:p>
        </p:txBody>
      </p:sp>
    </p:spTree>
  </p:cSld>
  <p:clrMapOvr>
    <a:masterClrMapping/>
  </p:clrMapOvr>
  <p:transition>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Номер слайда 6"/>
          <p:cNvSpPr>
            <a:spLocks noGrp="1"/>
          </p:cNvSpPr>
          <p:nvPr>
            <p:ph type="sldNum" sz="quarter" idx="12"/>
          </p:nvPr>
        </p:nvSpPr>
        <p:spPr>
          <a:noFill/>
        </p:spPr>
        <p:txBody>
          <a:bodyPr/>
          <a:lstStyle/>
          <a:p>
            <a:fld id="{324BA5DC-8D0A-47EA-83A7-409C6664BFD4}" type="slidenum">
              <a:rPr lang="ru-RU" smtClean="0">
                <a:latin typeface="Arial" charset="0"/>
              </a:rPr>
              <a:pPr/>
              <a:t>12</a:t>
            </a:fld>
            <a:endParaRPr lang="ru-RU" smtClean="0">
              <a:latin typeface="Arial" charset="0"/>
            </a:endParaRPr>
          </a:p>
        </p:txBody>
      </p:sp>
      <p:sp>
        <p:nvSpPr>
          <p:cNvPr id="13315" name="Rectangle 4"/>
          <p:cNvSpPr>
            <a:spLocks noGrp="1" noChangeArrowheads="1"/>
          </p:cNvSpPr>
          <p:nvPr>
            <p:ph type="title"/>
          </p:nvPr>
        </p:nvSpPr>
        <p:spPr>
          <a:xfrm>
            <a:off x="466725" y="188913"/>
            <a:ext cx="8229600" cy="215900"/>
          </a:xfrm>
        </p:spPr>
        <p:txBody>
          <a:bodyPr/>
          <a:lstStyle/>
          <a:p>
            <a:pPr eaLnBrk="1" hangingPunct="1"/>
            <a:r>
              <a:rPr lang="ru-RU" sz="4000" b="1" i="1" smtClean="0">
                <a:solidFill>
                  <a:schemeClr val="accent2"/>
                </a:solidFill>
              </a:rPr>
              <a:t>Проверяйте:</a:t>
            </a:r>
          </a:p>
        </p:txBody>
      </p:sp>
      <p:sp>
        <p:nvSpPr>
          <p:cNvPr id="13316" name="Rectangle 8"/>
          <p:cNvSpPr>
            <a:spLocks noChangeArrowheads="1"/>
          </p:cNvSpPr>
          <p:nvPr>
            <p:ph type="body" sz="half" idx="1"/>
          </p:nvPr>
        </p:nvSpPr>
        <p:spPr>
          <a:xfrm>
            <a:off x="611188" y="333375"/>
            <a:ext cx="792162" cy="647700"/>
          </a:xfrm>
          <a:prstGeom prst="triangle">
            <a:avLst>
              <a:gd name="adj" fmla="val 50000"/>
            </a:avLst>
          </a:prstGeom>
          <a:solidFill>
            <a:srgbClr val="FF00FF"/>
          </a:solidFill>
          <a:ln>
            <a:solidFill>
              <a:schemeClr val="tx1"/>
            </a:solidFill>
          </a:ln>
        </p:spPr>
        <p:txBody>
          <a:bodyPr/>
          <a:lstStyle/>
          <a:p>
            <a:pPr eaLnBrk="1" hangingPunct="1">
              <a:lnSpc>
                <a:spcPct val="80000"/>
              </a:lnSpc>
              <a:buFontTx/>
              <a:buNone/>
            </a:pPr>
            <a:endParaRPr lang="ru-RU" sz="1400" smtClean="0"/>
          </a:p>
        </p:txBody>
      </p:sp>
      <p:sp>
        <p:nvSpPr>
          <p:cNvPr id="13317" name="Rectangle 9"/>
          <p:cNvSpPr>
            <a:spLocks noChangeArrowheads="1"/>
          </p:cNvSpPr>
          <p:nvPr>
            <p:ph type="body" sz="half" idx="2"/>
          </p:nvPr>
        </p:nvSpPr>
        <p:spPr>
          <a:xfrm>
            <a:off x="7164388" y="404813"/>
            <a:ext cx="792162" cy="647700"/>
          </a:xfrm>
          <a:prstGeom prst="hexagon">
            <a:avLst>
              <a:gd name="adj" fmla="val 30576"/>
              <a:gd name="vf" fmla="val 115470"/>
            </a:avLst>
          </a:prstGeom>
          <a:solidFill>
            <a:srgbClr val="FF0000"/>
          </a:solidFill>
          <a:ln>
            <a:solidFill>
              <a:schemeClr val="bg2"/>
            </a:solidFill>
          </a:ln>
        </p:spPr>
        <p:txBody>
          <a:bodyPr/>
          <a:lstStyle/>
          <a:p>
            <a:pPr eaLnBrk="1" hangingPunct="1">
              <a:lnSpc>
                <a:spcPct val="80000"/>
              </a:lnSpc>
            </a:pPr>
            <a:endParaRPr lang="ru-RU" sz="1400" smtClean="0"/>
          </a:p>
        </p:txBody>
      </p:sp>
      <p:sp>
        <p:nvSpPr>
          <p:cNvPr id="162826" name="Rectangle 10"/>
          <p:cNvSpPr>
            <a:spLocks noChangeArrowheads="1"/>
          </p:cNvSpPr>
          <p:nvPr/>
        </p:nvSpPr>
        <p:spPr bwMode="auto">
          <a:xfrm>
            <a:off x="3851275" y="549275"/>
            <a:ext cx="576263" cy="503238"/>
          </a:xfrm>
          <a:prstGeom prst="rect">
            <a:avLst/>
          </a:prstGeom>
          <a:solidFill>
            <a:srgbClr val="66FF66"/>
          </a:solidFill>
          <a:ln w="9525">
            <a:solidFill>
              <a:srgbClr val="99FF99"/>
            </a:solidFill>
            <a:miter lim="800000"/>
            <a:headEnd/>
            <a:tailEnd/>
          </a:ln>
          <a:effectLst/>
        </p:spPr>
        <p:txBody>
          <a:bodyPr wrap="none" anchor="ctr"/>
          <a:lstStyle/>
          <a:p>
            <a:pPr>
              <a:defRPr/>
            </a:pPr>
            <a:endParaRPr lang="ru-RU">
              <a:effectLst>
                <a:outerShdw blurRad="38100" dist="38100" dir="2700000" algn="tl">
                  <a:srgbClr val="000000">
                    <a:alpha val="43137"/>
                  </a:srgbClr>
                </a:outerShdw>
              </a:effectLst>
              <a:latin typeface="Arial" pitchFamily="34" charset="0"/>
            </a:endParaRPr>
          </a:p>
        </p:txBody>
      </p:sp>
      <p:sp>
        <p:nvSpPr>
          <p:cNvPr id="13319" name="Text Box 11"/>
          <p:cNvSpPr txBox="1">
            <a:spLocks noChangeArrowheads="1"/>
          </p:cNvSpPr>
          <p:nvPr/>
        </p:nvSpPr>
        <p:spPr bwMode="auto">
          <a:xfrm>
            <a:off x="0" y="1052513"/>
            <a:ext cx="2809875" cy="366712"/>
          </a:xfrm>
          <a:prstGeom prst="rect">
            <a:avLst/>
          </a:prstGeom>
          <a:noFill/>
          <a:ln w="9525">
            <a:noFill/>
            <a:miter lim="800000"/>
            <a:headEnd/>
            <a:tailEnd/>
          </a:ln>
        </p:spPr>
        <p:txBody>
          <a:bodyPr wrap="none">
            <a:spAutoFit/>
          </a:bodyPr>
          <a:lstStyle/>
          <a:p>
            <a:r>
              <a:rPr lang="ru-RU" sz="1800" b="0"/>
              <a:t>1</a:t>
            </a:r>
            <a:r>
              <a:rPr lang="ru-RU" sz="1800" b="0">
                <a:solidFill>
                  <a:schemeClr val="accent2"/>
                </a:solidFill>
              </a:rPr>
              <a:t>) внутренний угол = 60°</a:t>
            </a:r>
          </a:p>
        </p:txBody>
      </p:sp>
      <p:sp>
        <p:nvSpPr>
          <p:cNvPr id="13320" name="Text Box 13"/>
          <p:cNvSpPr txBox="1">
            <a:spLocks noChangeArrowheads="1"/>
          </p:cNvSpPr>
          <p:nvPr/>
        </p:nvSpPr>
        <p:spPr bwMode="auto">
          <a:xfrm>
            <a:off x="2843213" y="1052513"/>
            <a:ext cx="2809875" cy="366712"/>
          </a:xfrm>
          <a:prstGeom prst="rect">
            <a:avLst/>
          </a:prstGeom>
          <a:noFill/>
          <a:ln w="9525">
            <a:noFill/>
            <a:miter lim="800000"/>
            <a:headEnd/>
            <a:tailEnd/>
          </a:ln>
        </p:spPr>
        <p:txBody>
          <a:bodyPr wrap="none">
            <a:spAutoFit/>
          </a:bodyPr>
          <a:lstStyle/>
          <a:p>
            <a:r>
              <a:rPr lang="ru-RU" sz="1800" b="0">
                <a:solidFill>
                  <a:srgbClr val="663300"/>
                </a:solidFill>
              </a:rPr>
              <a:t>1) внутренний угол = 90</a:t>
            </a:r>
            <a:r>
              <a:rPr lang="en-US" sz="1800" b="0">
                <a:solidFill>
                  <a:srgbClr val="663300"/>
                </a:solidFill>
                <a:cs typeface="Arial" charset="0"/>
              </a:rPr>
              <a:t>°</a:t>
            </a:r>
          </a:p>
        </p:txBody>
      </p:sp>
      <p:sp>
        <p:nvSpPr>
          <p:cNvPr id="13321" name="Text Box 14"/>
          <p:cNvSpPr txBox="1">
            <a:spLocks noChangeArrowheads="1"/>
          </p:cNvSpPr>
          <p:nvPr/>
        </p:nvSpPr>
        <p:spPr bwMode="auto">
          <a:xfrm>
            <a:off x="5795963" y="1052513"/>
            <a:ext cx="2992437" cy="366712"/>
          </a:xfrm>
          <a:prstGeom prst="rect">
            <a:avLst/>
          </a:prstGeom>
          <a:noFill/>
          <a:ln w="9525">
            <a:noFill/>
            <a:miter lim="800000"/>
            <a:headEnd/>
            <a:tailEnd/>
          </a:ln>
        </p:spPr>
        <p:txBody>
          <a:bodyPr wrap="none">
            <a:spAutoFit/>
          </a:bodyPr>
          <a:lstStyle/>
          <a:p>
            <a:r>
              <a:rPr lang="ru-RU" sz="1800" b="0"/>
              <a:t>1</a:t>
            </a:r>
            <a:r>
              <a:rPr lang="ru-RU" sz="1800" b="0">
                <a:solidFill>
                  <a:schemeClr val="accent2"/>
                </a:solidFill>
              </a:rPr>
              <a:t>) внутренний угол = 120 </a:t>
            </a:r>
            <a:r>
              <a:rPr lang="en-US" sz="1800" b="0">
                <a:solidFill>
                  <a:schemeClr val="accent2"/>
                </a:solidFill>
                <a:cs typeface="Arial" charset="0"/>
              </a:rPr>
              <a:t>º</a:t>
            </a:r>
          </a:p>
        </p:txBody>
      </p:sp>
      <p:sp>
        <p:nvSpPr>
          <p:cNvPr id="162831" name="Text Box 15"/>
          <p:cNvSpPr txBox="1">
            <a:spLocks noChangeArrowheads="1"/>
          </p:cNvSpPr>
          <p:nvPr/>
        </p:nvSpPr>
        <p:spPr bwMode="auto">
          <a:xfrm>
            <a:off x="250825" y="1557338"/>
            <a:ext cx="184150" cy="457200"/>
          </a:xfrm>
          <a:prstGeom prst="rect">
            <a:avLst/>
          </a:prstGeom>
          <a:noFill/>
          <a:ln w="9525">
            <a:noFill/>
            <a:miter lim="800000"/>
            <a:headEnd/>
            <a:tailEnd/>
          </a:ln>
          <a:effectLst/>
        </p:spPr>
        <p:txBody>
          <a:bodyPr wrap="none">
            <a:spAutoFit/>
          </a:bodyPr>
          <a:lstStyle/>
          <a:p>
            <a:pPr>
              <a:defRPr/>
            </a:pPr>
            <a:endParaRPr lang="ru-RU">
              <a:effectLst>
                <a:outerShdw blurRad="38100" dist="38100" dir="2700000" algn="tl">
                  <a:srgbClr val="FFFFFF"/>
                </a:outerShdw>
              </a:effectLst>
              <a:latin typeface="Arial" pitchFamily="34" charset="0"/>
            </a:endParaRPr>
          </a:p>
        </p:txBody>
      </p:sp>
      <p:sp>
        <p:nvSpPr>
          <p:cNvPr id="13323" name="Text Box 16"/>
          <p:cNvSpPr txBox="1">
            <a:spLocks noChangeArrowheads="1"/>
          </p:cNvSpPr>
          <p:nvPr/>
        </p:nvSpPr>
        <p:spPr bwMode="auto">
          <a:xfrm>
            <a:off x="0" y="1412875"/>
            <a:ext cx="2647950" cy="366713"/>
          </a:xfrm>
          <a:prstGeom prst="rect">
            <a:avLst/>
          </a:prstGeom>
          <a:noFill/>
          <a:ln w="9525">
            <a:noFill/>
            <a:miter lim="800000"/>
            <a:headEnd/>
            <a:tailEnd/>
          </a:ln>
        </p:spPr>
        <p:txBody>
          <a:bodyPr wrap="none">
            <a:spAutoFit/>
          </a:bodyPr>
          <a:lstStyle/>
          <a:p>
            <a:r>
              <a:rPr lang="ru-RU" sz="1800" b="0">
                <a:solidFill>
                  <a:schemeClr val="accent2"/>
                </a:solidFill>
              </a:rPr>
              <a:t>2) внешний угол = 120°</a:t>
            </a:r>
          </a:p>
        </p:txBody>
      </p:sp>
      <p:sp>
        <p:nvSpPr>
          <p:cNvPr id="13324" name="Text Box 17"/>
          <p:cNvSpPr txBox="1">
            <a:spLocks noChangeArrowheads="1"/>
          </p:cNvSpPr>
          <p:nvPr/>
        </p:nvSpPr>
        <p:spPr bwMode="auto">
          <a:xfrm>
            <a:off x="2916238" y="1341438"/>
            <a:ext cx="2457450" cy="641350"/>
          </a:xfrm>
          <a:prstGeom prst="rect">
            <a:avLst/>
          </a:prstGeom>
          <a:noFill/>
          <a:ln w="9525">
            <a:noFill/>
            <a:miter lim="800000"/>
            <a:headEnd/>
            <a:tailEnd/>
          </a:ln>
        </p:spPr>
        <p:txBody>
          <a:bodyPr wrap="none">
            <a:spAutoFit/>
          </a:bodyPr>
          <a:lstStyle/>
          <a:p>
            <a:r>
              <a:rPr lang="ru-RU" sz="1800" b="0">
                <a:solidFill>
                  <a:srgbClr val="663300"/>
                </a:solidFill>
              </a:rPr>
              <a:t>2) внешний угол =90</a:t>
            </a:r>
            <a:r>
              <a:rPr lang="en-US" sz="1800" b="0">
                <a:solidFill>
                  <a:srgbClr val="663300"/>
                </a:solidFill>
              </a:rPr>
              <a:t>°</a:t>
            </a:r>
          </a:p>
          <a:p>
            <a:endParaRPr lang="ru-RU" sz="1800" b="0">
              <a:solidFill>
                <a:srgbClr val="663300"/>
              </a:solidFill>
            </a:endParaRPr>
          </a:p>
        </p:txBody>
      </p:sp>
      <p:sp>
        <p:nvSpPr>
          <p:cNvPr id="13325" name="Text Box 18"/>
          <p:cNvSpPr txBox="1">
            <a:spLocks noChangeArrowheads="1"/>
          </p:cNvSpPr>
          <p:nvPr/>
        </p:nvSpPr>
        <p:spPr bwMode="auto">
          <a:xfrm>
            <a:off x="5795963" y="1341438"/>
            <a:ext cx="2457450" cy="641350"/>
          </a:xfrm>
          <a:prstGeom prst="rect">
            <a:avLst/>
          </a:prstGeom>
          <a:noFill/>
          <a:ln w="9525">
            <a:noFill/>
            <a:miter lim="800000"/>
            <a:headEnd/>
            <a:tailEnd/>
          </a:ln>
        </p:spPr>
        <p:txBody>
          <a:bodyPr wrap="none">
            <a:spAutoFit/>
          </a:bodyPr>
          <a:lstStyle/>
          <a:p>
            <a:r>
              <a:rPr lang="ru-RU" sz="1800" b="0"/>
              <a:t>2) </a:t>
            </a:r>
            <a:r>
              <a:rPr lang="ru-RU" sz="1800" b="0">
                <a:solidFill>
                  <a:schemeClr val="accent2"/>
                </a:solidFill>
              </a:rPr>
              <a:t>внешний</a:t>
            </a:r>
            <a:r>
              <a:rPr lang="ru-RU" sz="1800" b="0"/>
              <a:t> угол =60°</a:t>
            </a:r>
          </a:p>
          <a:p>
            <a:endParaRPr lang="ru-RU" sz="1800" b="0"/>
          </a:p>
        </p:txBody>
      </p:sp>
      <p:graphicFrame>
        <p:nvGraphicFramePr>
          <p:cNvPr id="13326" name="Object 22"/>
          <p:cNvGraphicFramePr>
            <a:graphicFrameLocks noChangeAspect="1"/>
          </p:cNvGraphicFramePr>
          <p:nvPr/>
        </p:nvGraphicFramePr>
        <p:xfrm>
          <a:off x="323850" y="1773238"/>
          <a:ext cx="1295400" cy="360362"/>
        </p:xfrm>
        <a:graphic>
          <a:graphicData uri="http://schemas.openxmlformats.org/presentationml/2006/ole">
            <p:oleObj spid="_x0000_s13326" name="Формула" r:id="rId3" imgW="583693" imgH="164957" progId="Equation.3">
              <p:embed/>
            </p:oleObj>
          </a:graphicData>
        </a:graphic>
      </p:graphicFrame>
      <p:sp>
        <p:nvSpPr>
          <p:cNvPr id="162841" name="Text Box 25"/>
          <p:cNvSpPr txBox="1">
            <a:spLocks noChangeArrowheads="1"/>
          </p:cNvSpPr>
          <p:nvPr/>
        </p:nvSpPr>
        <p:spPr bwMode="auto">
          <a:xfrm>
            <a:off x="0" y="1773238"/>
            <a:ext cx="387350" cy="366712"/>
          </a:xfrm>
          <a:prstGeom prst="rect">
            <a:avLst/>
          </a:prstGeom>
          <a:noFill/>
          <a:ln w="9525">
            <a:noFill/>
            <a:miter lim="800000"/>
            <a:headEnd/>
            <a:tailEnd/>
          </a:ln>
          <a:effectLst/>
        </p:spPr>
        <p:txBody>
          <a:bodyPr wrap="none">
            <a:spAutoFit/>
          </a:bodyPr>
          <a:lstStyle/>
          <a:p>
            <a:pPr>
              <a:defRPr/>
            </a:pPr>
            <a:r>
              <a:rPr lang="ru-RU" sz="1800" b="0">
                <a:solidFill>
                  <a:schemeClr val="accent2"/>
                </a:solidFill>
                <a:effectLst>
                  <a:outerShdw blurRad="38100" dist="38100" dir="2700000" algn="tl">
                    <a:srgbClr val="000000"/>
                  </a:outerShdw>
                </a:effectLst>
                <a:latin typeface="Arial" pitchFamily="34" charset="0"/>
              </a:rPr>
              <a:t>3)</a:t>
            </a:r>
          </a:p>
        </p:txBody>
      </p:sp>
      <p:graphicFrame>
        <p:nvGraphicFramePr>
          <p:cNvPr id="13328" name="Object 26"/>
          <p:cNvGraphicFramePr>
            <a:graphicFrameLocks noChangeAspect="1"/>
          </p:cNvGraphicFramePr>
          <p:nvPr/>
        </p:nvGraphicFramePr>
        <p:xfrm>
          <a:off x="6084888" y="1700213"/>
          <a:ext cx="576262" cy="382587"/>
        </p:xfrm>
        <a:graphic>
          <a:graphicData uri="http://schemas.openxmlformats.org/presentationml/2006/ole">
            <p:oleObj spid="_x0000_s13328" name="Формула" r:id="rId4" imgW="380670" imgH="177646" progId="Equation.3">
              <p:embed/>
            </p:oleObj>
          </a:graphicData>
        </a:graphic>
      </p:graphicFrame>
      <p:sp>
        <p:nvSpPr>
          <p:cNvPr id="162845" name="Text Box 29"/>
          <p:cNvSpPr txBox="1">
            <a:spLocks noChangeArrowheads="1"/>
          </p:cNvSpPr>
          <p:nvPr/>
        </p:nvSpPr>
        <p:spPr bwMode="auto">
          <a:xfrm>
            <a:off x="5795963" y="1700213"/>
            <a:ext cx="387350" cy="366712"/>
          </a:xfrm>
          <a:prstGeom prst="rect">
            <a:avLst/>
          </a:prstGeom>
          <a:noFill/>
          <a:ln w="9525">
            <a:noFill/>
            <a:miter lim="800000"/>
            <a:headEnd/>
            <a:tailEnd/>
          </a:ln>
          <a:effectLst/>
        </p:spPr>
        <p:txBody>
          <a:bodyPr wrap="none">
            <a:spAutoFit/>
          </a:bodyPr>
          <a:lstStyle/>
          <a:p>
            <a:pPr>
              <a:defRPr/>
            </a:pPr>
            <a:r>
              <a:rPr lang="ru-RU" sz="1800" b="0">
                <a:solidFill>
                  <a:schemeClr val="accent2"/>
                </a:solidFill>
                <a:effectLst>
                  <a:outerShdw blurRad="38100" dist="38100" dir="2700000" algn="tl">
                    <a:srgbClr val="000000"/>
                  </a:outerShdw>
                </a:effectLst>
                <a:latin typeface="Arial" pitchFamily="34" charset="0"/>
              </a:rPr>
              <a:t>3)</a:t>
            </a:r>
          </a:p>
        </p:txBody>
      </p:sp>
      <p:graphicFrame>
        <p:nvGraphicFramePr>
          <p:cNvPr id="13330" name="Object 30"/>
          <p:cNvGraphicFramePr>
            <a:graphicFrameLocks noChangeAspect="1"/>
          </p:cNvGraphicFramePr>
          <p:nvPr/>
        </p:nvGraphicFramePr>
        <p:xfrm>
          <a:off x="3276600" y="1700213"/>
          <a:ext cx="904875" cy="358775"/>
        </p:xfrm>
        <a:graphic>
          <a:graphicData uri="http://schemas.openxmlformats.org/presentationml/2006/ole">
            <p:oleObj spid="_x0000_s13330" name="Формула" r:id="rId5" imgW="494870" imgH="177646" progId="Equation.3">
              <p:embed/>
            </p:oleObj>
          </a:graphicData>
        </a:graphic>
      </p:graphicFrame>
      <p:sp>
        <p:nvSpPr>
          <p:cNvPr id="162849" name="Text Box 33"/>
          <p:cNvSpPr txBox="1">
            <a:spLocks noChangeArrowheads="1"/>
          </p:cNvSpPr>
          <p:nvPr/>
        </p:nvSpPr>
        <p:spPr bwMode="auto">
          <a:xfrm>
            <a:off x="2843213" y="1700213"/>
            <a:ext cx="387350" cy="366712"/>
          </a:xfrm>
          <a:prstGeom prst="rect">
            <a:avLst/>
          </a:prstGeom>
          <a:noFill/>
          <a:ln w="9525">
            <a:noFill/>
            <a:miter lim="800000"/>
            <a:headEnd/>
            <a:tailEnd/>
          </a:ln>
          <a:effectLst/>
        </p:spPr>
        <p:txBody>
          <a:bodyPr wrap="none">
            <a:spAutoFit/>
          </a:bodyPr>
          <a:lstStyle/>
          <a:p>
            <a:pPr>
              <a:defRPr/>
            </a:pPr>
            <a:r>
              <a:rPr lang="ru-RU" sz="1800" b="0">
                <a:effectLst>
                  <a:outerShdw blurRad="38100" dist="38100" dir="2700000" algn="tl">
                    <a:srgbClr val="FFFFFF"/>
                  </a:outerShdw>
                </a:effectLst>
                <a:latin typeface="Arial" pitchFamily="34" charset="0"/>
              </a:rPr>
              <a:t>3)</a:t>
            </a:r>
          </a:p>
        </p:txBody>
      </p:sp>
      <p:sp>
        <p:nvSpPr>
          <p:cNvPr id="162850" name="Text Box 34"/>
          <p:cNvSpPr txBox="1">
            <a:spLocks noChangeArrowheads="1"/>
          </p:cNvSpPr>
          <p:nvPr/>
        </p:nvSpPr>
        <p:spPr bwMode="auto">
          <a:xfrm>
            <a:off x="5770563" y="2060575"/>
            <a:ext cx="3373437" cy="1409700"/>
          </a:xfrm>
          <a:prstGeom prst="rect">
            <a:avLst/>
          </a:prstGeom>
          <a:noFill/>
          <a:ln w="9525">
            <a:noFill/>
            <a:miter lim="800000"/>
            <a:headEnd/>
            <a:tailEnd/>
          </a:ln>
          <a:effectLst/>
        </p:spPr>
        <p:txBody>
          <a:bodyPr wrap="none">
            <a:spAutoFit/>
          </a:bodyPr>
          <a:lstStyle/>
          <a:p>
            <a:pPr>
              <a:lnSpc>
                <a:spcPct val="80000"/>
              </a:lnSpc>
              <a:spcBef>
                <a:spcPct val="20000"/>
              </a:spcBef>
              <a:defRPr/>
            </a:pPr>
            <a:r>
              <a:rPr lang="ru-RU" sz="1800" b="0" dirty="0">
                <a:solidFill>
                  <a:schemeClr val="accent2"/>
                </a:solidFill>
                <a:latin typeface="Arial" pitchFamily="34" charset="0"/>
              </a:rPr>
              <a:t>4) из каждой вершины можно </a:t>
            </a:r>
          </a:p>
          <a:p>
            <a:pPr>
              <a:lnSpc>
                <a:spcPct val="80000"/>
              </a:lnSpc>
              <a:spcBef>
                <a:spcPct val="20000"/>
              </a:spcBef>
              <a:defRPr/>
            </a:pPr>
            <a:r>
              <a:rPr lang="ru-RU" sz="1800" b="0" dirty="0">
                <a:solidFill>
                  <a:schemeClr val="accent2"/>
                </a:solidFill>
                <a:latin typeface="Arial" pitchFamily="34" charset="0"/>
              </a:rPr>
              <a:t>провести три диагонали, </a:t>
            </a:r>
          </a:p>
          <a:p>
            <a:pPr>
              <a:lnSpc>
                <a:spcPct val="80000"/>
              </a:lnSpc>
              <a:spcBef>
                <a:spcPct val="20000"/>
              </a:spcBef>
              <a:defRPr/>
            </a:pPr>
            <a:r>
              <a:rPr lang="ru-RU" sz="1800" b="0" dirty="0">
                <a:solidFill>
                  <a:schemeClr val="accent2"/>
                </a:solidFill>
                <a:latin typeface="Arial" pitchFamily="34" charset="0"/>
              </a:rPr>
              <a:t>две из которых равны между </a:t>
            </a:r>
          </a:p>
          <a:p>
            <a:pPr>
              <a:lnSpc>
                <a:spcPct val="80000"/>
              </a:lnSpc>
              <a:spcBef>
                <a:spcPct val="20000"/>
              </a:spcBef>
              <a:defRPr/>
            </a:pPr>
            <a:r>
              <a:rPr lang="ru-RU" sz="1800" b="0" dirty="0">
                <a:solidFill>
                  <a:schemeClr val="accent2"/>
                </a:solidFill>
                <a:latin typeface="Arial" pitchFamily="34" charset="0"/>
              </a:rPr>
              <a:t>собой</a:t>
            </a:r>
          </a:p>
          <a:p>
            <a:pPr>
              <a:defRPr/>
            </a:pPr>
            <a:endParaRPr lang="ru-RU" sz="1800" b="0" dirty="0">
              <a:solidFill>
                <a:schemeClr val="accent2"/>
              </a:solidFill>
              <a:effectLst>
                <a:outerShdw blurRad="38100" dist="38100" dir="2700000" algn="tl">
                  <a:srgbClr val="000000"/>
                </a:outerShdw>
              </a:effectLst>
              <a:latin typeface="Arial" pitchFamily="34" charset="0"/>
            </a:endParaRPr>
          </a:p>
        </p:txBody>
      </p:sp>
      <p:sp>
        <p:nvSpPr>
          <p:cNvPr id="13333" name="Text Box 36"/>
          <p:cNvSpPr txBox="1">
            <a:spLocks noChangeArrowheads="1"/>
          </p:cNvSpPr>
          <p:nvPr/>
        </p:nvSpPr>
        <p:spPr bwMode="auto">
          <a:xfrm>
            <a:off x="5795963" y="3141663"/>
            <a:ext cx="2994025" cy="366712"/>
          </a:xfrm>
          <a:prstGeom prst="rect">
            <a:avLst/>
          </a:prstGeom>
          <a:noFill/>
          <a:ln w="9525">
            <a:noFill/>
            <a:miter lim="800000"/>
            <a:headEnd/>
            <a:tailEnd/>
          </a:ln>
        </p:spPr>
        <p:txBody>
          <a:bodyPr wrap="none">
            <a:spAutoFit/>
          </a:bodyPr>
          <a:lstStyle/>
          <a:p>
            <a:r>
              <a:rPr lang="ru-RU" sz="1800" b="0">
                <a:solidFill>
                  <a:schemeClr val="accent2"/>
                </a:solidFill>
              </a:rPr>
              <a:t>5) центральный угол = 60°</a:t>
            </a:r>
          </a:p>
        </p:txBody>
      </p:sp>
      <p:sp>
        <p:nvSpPr>
          <p:cNvPr id="13334" name="Text Box 37"/>
          <p:cNvSpPr txBox="1">
            <a:spLocks noChangeArrowheads="1"/>
          </p:cNvSpPr>
          <p:nvPr/>
        </p:nvSpPr>
        <p:spPr bwMode="auto">
          <a:xfrm>
            <a:off x="2843213" y="1916113"/>
            <a:ext cx="2994025" cy="641350"/>
          </a:xfrm>
          <a:prstGeom prst="rect">
            <a:avLst/>
          </a:prstGeom>
          <a:noFill/>
          <a:ln w="9525">
            <a:noFill/>
            <a:miter lim="800000"/>
            <a:headEnd/>
            <a:tailEnd/>
          </a:ln>
        </p:spPr>
        <p:txBody>
          <a:bodyPr wrap="none">
            <a:spAutoFit/>
          </a:bodyPr>
          <a:lstStyle/>
          <a:p>
            <a:r>
              <a:rPr lang="ru-RU" sz="1800" b="0">
                <a:solidFill>
                  <a:srgbClr val="663300"/>
                </a:solidFill>
              </a:rPr>
              <a:t>4) центральный угол = 90</a:t>
            </a:r>
            <a:r>
              <a:rPr lang="en-US" sz="1800" b="0">
                <a:solidFill>
                  <a:srgbClr val="663300"/>
                </a:solidFill>
              </a:rPr>
              <a:t>°</a:t>
            </a:r>
          </a:p>
          <a:p>
            <a:r>
              <a:rPr lang="ru-RU" sz="1800" b="0"/>
              <a:t> </a:t>
            </a:r>
          </a:p>
        </p:txBody>
      </p:sp>
      <p:sp>
        <p:nvSpPr>
          <p:cNvPr id="13335" name="Rectangle 39"/>
          <p:cNvSpPr>
            <a:spLocks noChangeArrowheads="1"/>
          </p:cNvSpPr>
          <p:nvPr/>
        </p:nvSpPr>
        <p:spPr bwMode="auto">
          <a:xfrm>
            <a:off x="0" y="2143125"/>
            <a:ext cx="3049588" cy="641350"/>
          </a:xfrm>
          <a:prstGeom prst="rect">
            <a:avLst/>
          </a:prstGeom>
          <a:noFill/>
          <a:ln w="9525">
            <a:noFill/>
            <a:miter lim="800000"/>
            <a:headEnd/>
            <a:tailEnd/>
          </a:ln>
        </p:spPr>
        <p:txBody>
          <a:bodyPr wrap="none">
            <a:spAutoFit/>
          </a:bodyPr>
          <a:lstStyle/>
          <a:p>
            <a:r>
              <a:rPr lang="ru-RU" sz="1800" b="0">
                <a:solidFill>
                  <a:schemeClr val="accent2"/>
                </a:solidFill>
              </a:rPr>
              <a:t>4) центральный угол =120</a:t>
            </a:r>
            <a:r>
              <a:rPr lang="en-US" sz="1800" b="0">
                <a:solidFill>
                  <a:schemeClr val="accent2"/>
                </a:solidFill>
              </a:rPr>
              <a:t>º</a:t>
            </a:r>
          </a:p>
          <a:p>
            <a:endParaRPr lang="ru-RU" sz="1800" b="0">
              <a:solidFill>
                <a:schemeClr val="accent2"/>
              </a:solidFill>
            </a:endParaRPr>
          </a:p>
        </p:txBody>
      </p:sp>
      <p:sp>
        <p:nvSpPr>
          <p:cNvPr id="13336" name="Text Box 41"/>
          <p:cNvSpPr txBox="1">
            <a:spLocks noChangeArrowheads="1"/>
          </p:cNvSpPr>
          <p:nvPr/>
        </p:nvSpPr>
        <p:spPr bwMode="auto">
          <a:xfrm>
            <a:off x="2916238" y="2276475"/>
            <a:ext cx="2722562" cy="366713"/>
          </a:xfrm>
          <a:prstGeom prst="rect">
            <a:avLst/>
          </a:prstGeom>
          <a:noFill/>
          <a:ln w="9525">
            <a:noFill/>
            <a:miter lim="800000"/>
            <a:headEnd/>
            <a:tailEnd/>
          </a:ln>
        </p:spPr>
        <p:txBody>
          <a:bodyPr wrap="none">
            <a:spAutoFit/>
          </a:bodyPr>
          <a:lstStyle/>
          <a:p>
            <a:r>
              <a:rPr lang="ru-RU" sz="1800" b="0">
                <a:solidFill>
                  <a:srgbClr val="663300"/>
                </a:solidFill>
              </a:rPr>
              <a:t>5) все диагонали равны</a:t>
            </a:r>
          </a:p>
        </p:txBody>
      </p:sp>
      <p:sp>
        <p:nvSpPr>
          <p:cNvPr id="162858" name="Text Box 42"/>
          <p:cNvSpPr txBox="1">
            <a:spLocks noChangeArrowheads="1"/>
          </p:cNvSpPr>
          <p:nvPr/>
        </p:nvSpPr>
        <p:spPr bwMode="auto">
          <a:xfrm>
            <a:off x="5795963" y="3429000"/>
            <a:ext cx="2970212" cy="915988"/>
          </a:xfrm>
          <a:prstGeom prst="rect">
            <a:avLst/>
          </a:prstGeom>
          <a:noFill/>
          <a:ln w="9525">
            <a:noFill/>
            <a:miter lim="800000"/>
            <a:headEnd/>
            <a:tailEnd/>
          </a:ln>
          <a:effectLst/>
        </p:spPr>
        <p:txBody>
          <a:bodyPr wrap="none">
            <a:spAutoFit/>
          </a:bodyPr>
          <a:lstStyle/>
          <a:p>
            <a:pPr>
              <a:defRPr/>
            </a:pPr>
            <a:r>
              <a:rPr lang="ru-RU" sz="1800" b="0">
                <a:solidFill>
                  <a:schemeClr val="accent2"/>
                </a:solidFill>
                <a:effectLst>
                  <a:outerShdw blurRad="38100" dist="38100" dir="2700000" algn="tl">
                    <a:srgbClr val="000000"/>
                  </a:outerShdw>
                </a:effectLst>
                <a:latin typeface="Arial" pitchFamily="34" charset="0"/>
              </a:rPr>
              <a:t>6)</a:t>
            </a:r>
            <a:r>
              <a:rPr lang="ru-RU" sz="1800">
                <a:solidFill>
                  <a:schemeClr val="accent2"/>
                </a:solidFill>
                <a:effectLst>
                  <a:outerShdw blurRad="38100" dist="38100" dir="2700000" algn="tl">
                    <a:srgbClr val="000000"/>
                  </a:outerShdw>
                </a:effectLst>
                <a:latin typeface="Arial" pitchFamily="34" charset="0"/>
              </a:rPr>
              <a:t> </a:t>
            </a:r>
            <a:r>
              <a:rPr lang="ru-RU" sz="1800" b="0">
                <a:solidFill>
                  <a:schemeClr val="accent2"/>
                </a:solidFill>
                <a:latin typeface="Arial" pitchFamily="34" charset="0"/>
              </a:rPr>
              <a:t>середины правильного </a:t>
            </a:r>
          </a:p>
          <a:p>
            <a:pPr>
              <a:defRPr/>
            </a:pPr>
            <a:r>
              <a:rPr lang="ru-RU" sz="1800" b="0">
                <a:solidFill>
                  <a:schemeClr val="accent2"/>
                </a:solidFill>
                <a:latin typeface="Arial" pitchFamily="34" charset="0"/>
              </a:rPr>
              <a:t>12- угольника соединили </a:t>
            </a:r>
          </a:p>
          <a:p>
            <a:pPr>
              <a:defRPr/>
            </a:pPr>
            <a:r>
              <a:rPr lang="ru-RU" sz="1800" b="0">
                <a:solidFill>
                  <a:schemeClr val="accent2"/>
                </a:solidFill>
                <a:latin typeface="Arial" pitchFamily="34" charset="0"/>
              </a:rPr>
              <a:t>через одну</a:t>
            </a:r>
          </a:p>
        </p:txBody>
      </p:sp>
      <p:sp>
        <p:nvSpPr>
          <p:cNvPr id="162859" name="Text Box 43"/>
          <p:cNvSpPr txBox="1">
            <a:spLocks noChangeArrowheads="1"/>
          </p:cNvSpPr>
          <p:nvPr/>
        </p:nvSpPr>
        <p:spPr bwMode="auto">
          <a:xfrm>
            <a:off x="0" y="2492375"/>
            <a:ext cx="184150" cy="457200"/>
          </a:xfrm>
          <a:prstGeom prst="rect">
            <a:avLst/>
          </a:prstGeom>
          <a:noFill/>
          <a:ln w="9525">
            <a:noFill/>
            <a:miter lim="800000"/>
            <a:headEnd/>
            <a:tailEnd/>
          </a:ln>
          <a:effectLst/>
        </p:spPr>
        <p:txBody>
          <a:bodyPr wrap="none">
            <a:spAutoFit/>
          </a:bodyPr>
          <a:lstStyle/>
          <a:p>
            <a:pPr>
              <a:defRPr/>
            </a:pPr>
            <a:endParaRPr lang="ru-RU">
              <a:effectLst>
                <a:outerShdw blurRad="38100" dist="38100" dir="2700000" algn="tl">
                  <a:srgbClr val="FFFFFF"/>
                </a:outerShdw>
              </a:effectLst>
              <a:latin typeface="Arial" pitchFamily="34" charset="0"/>
            </a:endParaRPr>
          </a:p>
        </p:txBody>
      </p:sp>
      <p:sp>
        <p:nvSpPr>
          <p:cNvPr id="162863" name="Text Box 47"/>
          <p:cNvSpPr txBox="1">
            <a:spLocks noChangeArrowheads="1"/>
          </p:cNvSpPr>
          <p:nvPr/>
        </p:nvSpPr>
        <p:spPr bwMode="auto">
          <a:xfrm>
            <a:off x="2916238" y="2565400"/>
            <a:ext cx="2401887" cy="1316038"/>
          </a:xfrm>
          <a:prstGeom prst="rect">
            <a:avLst/>
          </a:prstGeom>
          <a:noFill/>
          <a:ln w="9525">
            <a:noFill/>
            <a:miter lim="800000"/>
            <a:headEnd/>
            <a:tailEnd/>
          </a:ln>
          <a:effectLst/>
        </p:spPr>
        <p:txBody>
          <a:bodyPr wrap="none">
            <a:spAutoFit/>
          </a:bodyPr>
          <a:lstStyle/>
          <a:p>
            <a:pPr>
              <a:lnSpc>
                <a:spcPct val="80000"/>
              </a:lnSpc>
              <a:spcBef>
                <a:spcPct val="20000"/>
              </a:spcBef>
              <a:defRPr/>
            </a:pPr>
            <a:r>
              <a:rPr lang="ru-RU" sz="1800" b="0">
                <a:solidFill>
                  <a:srgbClr val="663300"/>
                </a:solidFill>
                <a:latin typeface="Arial" pitchFamily="34" charset="0"/>
              </a:rPr>
              <a:t>6) сумма внутренних</a:t>
            </a:r>
          </a:p>
          <a:p>
            <a:pPr>
              <a:lnSpc>
                <a:spcPct val="80000"/>
              </a:lnSpc>
              <a:spcBef>
                <a:spcPct val="20000"/>
              </a:spcBef>
              <a:defRPr/>
            </a:pPr>
            <a:r>
              <a:rPr lang="ru-RU" sz="1800" b="0">
                <a:solidFill>
                  <a:srgbClr val="663300"/>
                </a:solidFill>
                <a:latin typeface="Arial" pitchFamily="34" charset="0"/>
              </a:rPr>
              <a:t> углов равна сумме</a:t>
            </a:r>
          </a:p>
          <a:p>
            <a:pPr>
              <a:lnSpc>
                <a:spcPct val="80000"/>
              </a:lnSpc>
              <a:spcBef>
                <a:spcPct val="20000"/>
              </a:spcBef>
              <a:defRPr/>
            </a:pPr>
            <a:r>
              <a:rPr lang="ru-RU" b="0">
                <a:solidFill>
                  <a:srgbClr val="663300"/>
                </a:solidFill>
                <a:latin typeface="Arial" pitchFamily="34" charset="0"/>
              </a:rPr>
              <a:t> </a:t>
            </a:r>
            <a:r>
              <a:rPr lang="ru-RU" sz="1800" b="0">
                <a:solidFill>
                  <a:srgbClr val="663300"/>
                </a:solidFill>
                <a:latin typeface="Arial" pitchFamily="34" charset="0"/>
              </a:rPr>
              <a:t>внешних углов</a:t>
            </a:r>
            <a:endParaRPr lang="ru-RU" b="0">
              <a:solidFill>
                <a:srgbClr val="663300"/>
              </a:solidFill>
              <a:latin typeface="Arial" pitchFamily="34" charset="0"/>
            </a:endParaRPr>
          </a:p>
          <a:p>
            <a:pPr>
              <a:defRPr/>
            </a:pPr>
            <a:endParaRPr lang="ru-RU">
              <a:solidFill>
                <a:srgbClr val="663300"/>
              </a:solidFill>
              <a:effectLst>
                <a:outerShdw blurRad="38100" dist="38100" dir="2700000" algn="tl">
                  <a:srgbClr val="000000"/>
                </a:outerShdw>
              </a:effectLst>
              <a:latin typeface="Arial" pitchFamily="34" charset="0"/>
            </a:endParaRPr>
          </a:p>
        </p:txBody>
      </p:sp>
      <p:sp>
        <p:nvSpPr>
          <p:cNvPr id="13340" name="Text Box 48"/>
          <p:cNvSpPr txBox="1">
            <a:spLocks noChangeArrowheads="1"/>
          </p:cNvSpPr>
          <p:nvPr/>
        </p:nvSpPr>
        <p:spPr bwMode="auto">
          <a:xfrm>
            <a:off x="-92075" y="3089275"/>
            <a:ext cx="247650" cy="366713"/>
          </a:xfrm>
          <a:prstGeom prst="rect">
            <a:avLst/>
          </a:prstGeom>
          <a:noFill/>
          <a:ln w="9525">
            <a:noFill/>
            <a:miter lim="800000"/>
            <a:headEnd/>
            <a:tailEnd/>
          </a:ln>
        </p:spPr>
        <p:txBody>
          <a:bodyPr wrap="none">
            <a:spAutoFit/>
          </a:bodyPr>
          <a:lstStyle/>
          <a:p>
            <a:r>
              <a:rPr lang="ru-RU" sz="1800" b="0"/>
              <a:t> </a:t>
            </a:r>
          </a:p>
        </p:txBody>
      </p:sp>
      <p:sp>
        <p:nvSpPr>
          <p:cNvPr id="162865" name="Text Box 49"/>
          <p:cNvSpPr txBox="1">
            <a:spLocks noChangeArrowheads="1"/>
          </p:cNvSpPr>
          <p:nvPr/>
        </p:nvSpPr>
        <p:spPr bwMode="auto">
          <a:xfrm>
            <a:off x="2771775" y="4292600"/>
            <a:ext cx="215900" cy="731838"/>
          </a:xfrm>
          <a:prstGeom prst="rect">
            <a:avLst/>
          </a:prstGeom>
          <a:noFill/>
          <a:ln w="9525">
            <a:noFill/>
            <a:miter lim="800000"/>
            <a:headEnd/>
            <a:tailEnd/>
          </a:ln>
          <a:effectLst/>
        </p:spPr>
        <p:txBody>
          <a:bodyPr>
            <a:spAutoFit/>
          </a:bodyPr>
          <a:lstStyle/>
          <a:p>
            <a:pPr>
              <a:defRPr/>
            </a:pPr>
            <a:endParaRPr lang="ru-RU" sz="1800" b="0">
              <a:latin typeface="Arial" pitchFamily="34" charset="0"/>
            </a:endParaRPr>
          </a:p>
          <a:p>
            <a:pPr>
              <a:defRPr/>
            </a:pPr>
            <a:endParaRPr lang="ru-RU">
              <a:effectLst>
                <a:outerShdw blurRad="38100" dist="38100" dir="2700000" algn="tl">
                  <a:srgbClr val="FFFFFF"/>
                </a:outerShdw>
              </a:effectLst>
              <a:latin typeface="Arial" pitchFamily="34" charset="0"/>
            </a:endParaRPr>
          </a:p>
        </p:txBody>
      </p:sp>
      <p:sp>
        <p:nvSpPr>
          <p:cNvPr id="162870" name="Text Box 54"/>
          <p:cNvSpPr txBox="1">
            <a:spLocks noChangeArrowheads="1"/>
          </p:cNvSpPr>
          <p:nvPr/>
        </p:nvSpPr>
        <p:spPr bwMode="auto">
          <a:xfrm>
            <a:off x="2916238" y="3429000"/>
            <a:ext cx="2906712" cy="1135063"/>
          </a:xfrm>
          <a:prstGeom prst="rect">
            <a:avLst/>
          </a:prstGeom>
          <a:noFill/>
          <a:ln w="9525">
            <a:noFill/>
            <a:miter lim="800000"/>
            <a:headEnd/>
            <a:tailEnd/>
          </a:ln>
          <a:effectLst/>
        </p:spPr>
        <p:txBody>
          <a:bodyPr wrap="none">
            <a:spAutoFit/>
          </a:bodyPr>
          <a:lstStyle/>
          <a:p>
            <a:pPr>
              <a:lnSpc>
                <a:spcPct val="80000"/>
              </a:lnSpc>
              <a:spcBef>
                <a:spcPct val="20000"/>
              </a:spcBef>
              <a:defRPr/>
            </a:pPr>
            <a:r>
              <a:rPr lang="ru-RU" sz="1800" b="0">
                <a:solidFill>
                  <a:srgbClr val="663300"/>
                </a:solidFill>
                <a:latin typeface="Arial" pitchFamily="34" charset="0"/>
              </a:rPr>
              <a:t>7) вершины правильного</a:t>
            </a:r>
          </a:p>
          <a:p>
            <a:pPr>
              <a:lnSpc>
                <a:spcPct val="80000"/>
              </a:lnSpc>
              <a:spcBef>
                <a:spcPct val="20000"/>
              </a:spcBef>
              <a:defRPr/>
            </a:pPr>
            <a:r>
              <a:rPr lang="ru-RU" sz="1800" b="0">
                <a:solidFill>
                  <a:srgbClr val="663300"/>
                </a:solidFill>
                <a:latin typeface="Arial" pitchFamily="34" charset="0"/>
              </a:rPr>
              <a:t> 8 - угольника соединили </a:t>
            </a:r>
          </a:p>
          <a:p>
            <a:pPr>
              <a:lnSpc>
                <a:spcPct val="80000"/>
              </a:lnSpc>
              <a:spcBef>
                <a:spcPct val="20000"/>
              </a:spcBef>
              <a:defRPr/>
            </a:pPr>
            <a:r>
              <a:rPr lang="ru-RU" sz="1800" b="0">
                <a:solidFill>
                  <a:srgbClr val="663300"/>
                </a:solidFill>
                <a:latin typeface="Arial" pitchFamily="34" charset="0"/>
              </a:rPr>
              <a:t>отрезками через одну</a:t>
            </a:r>
          </a:p>
          <a:p>
            <a:pPr>
              <a:defRPr/>
            </a:pPr>
            <a:endParaRPr lang="ru-RU" sz="1800">
              <a:effectLst>
                <a:outerShdw blurRad="38100" dist="38100" dir="2700000" algn="tl">
                  <a:srgbClr val="FFFFFF"/>
                </a:outerShdw>
              </a:effectLst>
              <a:latin typeface="Arial" pitchFamily="34" charset="0"/>
            </a:endParaRPr>
          </a:p>
        </p:txBody>
      </p:sp>
      <p:sp>
        <p:nvSpPr>
          <p:cNvPr id="13343" name="Text Box 55"/>
          <p:cNvSpPr txBox="1">
            <a:spLocks noChangeArrowheads="1"/>
          </p:cNvSpPr>
          <p:nvPr/>
        </p:nvSpPr>
        <p:spPr bwMode="auto">
          <a:xfrm>
            <a:off x="4572000" y="5084763"/>
            <a:ext cx="3584575" cy="366712"/>
          </a:xfrm>
          <a:prstGeom prst="rect">
            <a:avLst/>
          </a:prstGeom>
          <a:noFill/>
          <a:ln w="9525">
            <a:noFill/>
            <a:miter lim="800000"/>
            <a:headEnd/>
            <a:tailEnd/>
          </a:ln>
        </p:spPr>
        <p:txBody>
          <a:bodyPr>
            <a:spAutoFit/>
          </a:bodyPr>
          <a:lstStyle/>
          <a:p>
            <a:r>
              <a:rPr lang="ru-RU" sz="1800" b="0">
                <a:solidFill>
                  <a:srgbClr val="663300"/>
                </a:solidFill>
              </a:rPr>
              <a:t>2)сумма внешних углов =360°</a:t>
            </a:r>
          </a:p>
        </p:txBody>
      </p:sp>
      <p:sp>
        <p:nvSpPr>
          <p:cNvPr id="162872" name="Text Box 56"/>
          <p:cNvSpPr txBox="1">
            <a:spLocks noChangeArrowheads="1"/>
          </p:cNvSpPr>
          <p:nvPr/>
        </p:nvSpPr>
        <p:spPr bwMode="auto">
          <a:xfrm>
            <a:off x="395288" y="4941888"/>
            <a:ext cx="4340225" cy="915987"/>
          </a:xfrm>
          <a:prstGeom prst="rect">
            <a:avLst/>
          </a:prstGeom>
          <a:noFill/>
          <a:ln w="9525">
            <a:noFill/>
            <a:miter lim="800000"/>
            <a:headEnd/>
            <a:tailEnd/>
          </a:ln>
          <a:effectLst/>
        </p:spPr>
        <p:txBody>
          <a:bodyPr>
            <a:spAutoFit/>
          </a:bodyPr>
          <a:lstStyle/>
          <a:p>
            <a:pPr>
              <a:defRPr/>
            </a:pPr>
            <a:r>
              <a:rPr lang="ru-RU" sz="1800" b="0">
                <a:solidFill>
                  <a:srgbClr val="663300"/>
                </a:solidFill>
                <a:latin typeface="Arial" pitchFamily="34" charset="0"/>
              </a:rPr>
              <a:t>1)центры вписанной и описанной окружностей совпадают</a:t>
            </a:r>
          </a:p>
          <a:p>
            <a:pPr>
              <a:defRPr/>
            </a:pPr>
            <a:endParaRPr lang="ru-RU" sz="1800">
              <a:solidFill>
                <a:schemeClr val="accent2"/>
              </a:solidFill>
              <a:effectLst>
                <a:outerShdw blurRad="38100" dist="38100" dir="2700000" algn="tl">
                  <a:srgbClr val="000000"/>
                </a:outerShdw>
              </a:effectLst>
              <a:latin typeface="Arial" pitchFamily="34" charset="0"/>
            </a:endParaRPr>
          </a:p>
        </p:txBody>
      </p:sp>
      <p:sp>
        <p:nvSpPr>
          <p:cNvPr id="162873" name="Text Box 57"/>
          <p:cNvSpPr txBox="1">
            <a:spLocks noChangeArrowheads="1"/>
          </p:cNvSpPr>
          <p:nvPr/>
        </p:nvSpPr>
        <p:spPr bwMode="auto">
          <a:xfrm>
            <a:off x="1547813" y="5445125"/>
            <a:ext cx="5795962" cy="731838"/>
          </a:xfrm>
          <a:prstGeom prst="rect">
            <a:avLst/>
          </a:prstGeom>
          <a:noFill/>
          <a:ln w="9525">
            <a:noFill/>
            <a:miter lim="800000"/>
            <a:headEnd/>
            <a:tailEnd/>
          </a:ln>
          <a:effectLst/>
        </p:spPr>
        <p:txBody>
          <a:bodyPr wrap="none">
            <a:spAutoFit/>
          </a:bodyPr>
          <a:lstStyle/>
          <a:p>
            <a:pPr>
              <a:defRPr/>
            </a:pPr>
            <a:r>
              <a:rPr lang="ru-RU" sz="1800" b="0">
                <a:solidFill>
                  <a:srgbClr val="663300"/>
                </a:solidFill>
                <a:latin typeface="Arial" pitchFamily="34" charset="0"/>
              </a:rPr>
              <a:t>3)каждый внутренний угол равен центральному углу</a:t>
            </a:r>
          </a:p>
          <a:p>
            <a:pPr>
              <a:defRPr/>
            </a:pPr>
            <a:endParaRPr lang="ru-RU">
              <a:solidFill>
                <a:srgbClr val="663300"/>
              </a:solidFill>
              <a:effectLst>
                <a:outerShdw blurRad="38100" dist="38100" dir="2700000" algn="tl">
                  <a:srgbClr val="000000"/>
                </a:outerShdw>
              </a:effectLst>
              <a:latin typeface="Arial" pitchFamily="34" charset="0"/>
            </a:endParaRPr>
          </a:p>
        </p:txBody>
      </p:sp>
      <p:sp>
        <p:nvSpPr>
          <p:cNvPr id="162874" name="Text Box 58"/>
          <p:cNvSpPr txBox="1">
            <a:spLocks noChangeArrowheads="1"/>
          </p:cNvSpPr>
          <p:nvPr/>
        </p:nvSpPr>
        <p:spPr bwMode="auto">
          <a:xfrm>
            <a:off x="755650" y="5667375"/>
            <a:ext cx="6978650" cy="1190625"/>
          </a:xfrm>
          <a:prstGeom prst="rect">
            <a:avLst/>
          </a:prstGeom>
          <a:noFill/>
          <a:ln w="9525">
            <a:noFill/>
            <a:miter lim="800000"/>
            <a:headEnd/>
            <a:tailEnd/>
          </a:ln>
          <a:effectLst/>
        </p:spPr>
        <p:txBody>
          <a:bodyPr wrap="none">
            <a:spAutoFit/>
          </a:bodyPr>
          <a:lstStyle/>
          <a:p>
            <a:pPr>
              <a:defRPr/>
            </a:pPr>
            <a:r>
              <a:rPr lang="ru-RU" sz="1800" b="0">
                <a:solidFill>
                  <a:srgbClr val="663300"/>
                </a:solidFill>
                <a:latin typeface="Arial" pitchFamily="34" charset="0"/>
              </a:rPr>
              <a:t>4)равны все внутренние углы многоугольника;</a:t>
            </a:r>
          </a:p>
          <a:p>
            <a:pPr>
              <a:defRPr/>
            </a:pPr>
            <a:r>
              <a:rPr lang="ru-RU" sz="1800" b="0">
                <a:solidFill>
                  <a:srgbClr val="663300"/>
                </a:solidFill>
                <a:latin typeface="Arial" pitchFamily="34" charset="0"/>
              </a:rPr>
              <a:t>5) многоугольник вписан в окружность и все его стороны равны</a:t>
            </a:r>
          </a:p>
          <a:p>
            <a:pPr>
              <a:defRPr/>
            </a:pPr>
            <a:r>
              <a:rPr lang="ru-RU" sz="1800" b="0">
                <a:solidFill>
                  <a:srgbClr val="663300"/>
                </a:solidFill>
                <a:latin typeface="Arial" pitchFamily="34" charset="0"/>
              </a:rPr>
              <a:t>6) многоугольник вписан в окружность и все его углы равны.</a:t>
            </a:r>
          </a:p>
          <a:p>
            <a:pPr>
              <a:defRPr/>
            </a:pPr>
            <a:endParaRPr lang="ru-RU" sz="1800">
              <a:solidFill>
                <a:srgbClr val="663300"/>
              </a:solidFill>
              <a:effectLst>
                <a:outerShdw blurRad="38100" dist="38100" dir="2700000" algn="tl">
                  <a:srgbClr val="000000"/>
                </a:outerShdw>
              </a:effectLst>
              <a:latin typeface="Arial" pitchFamily="34" charset="0"/>
            </a:endParaRPr>
          </a:p>
        </p:txBody>
      </p:sp>
      <p:sp>
        <p:nvSpPr>
          <p:cNvPr id="13347" name="WordArt 60"/>
          <p:cNvSpPr>
            <a:spLocks noChangeArrowheads="1" noChangeShapeType="1" noTextEdit="1"/>
          </p:cNvSpPr>
          <p:nvPr/>
        </p:nvSpPr>
        <p:spPr bwMode="auto">
          <a:xfrm>
            <a:off x="539750" y="4365625"/>
            <a:ext cx="8208963" cy="452438"/>
          </a:xfrm>
          <a:prstGeom prst="rect">
            <a:avLst/>
          </a:prstGeom>
        </p:spPr>
        <p:txBody>
          <a:bodyPr wrap="none" fromWordArt="1">
            <a:prstTxWarp prst="textPlain">
              <a:avLst>
                <a:gd name="adj" fmla="val 50000"/>
              </a:avLst>
            </a:prstTxWarp>
          </a:bodyPr>
          <a:lstStyle/>
          <a:p>
            <a:pPr algn="ctr"/>
            <a:r>
              <a:rPr lang="ru-RU" sz="3600" kern="10">
                <a:ln w="12700">
                  <a:solidFill>
                    <a:srgbClr val="3333CC"/>
                  </a:solidFill>
                  <a:round/>
                  <a:headEnd/>
                  <a:tailEnd/>
                </a:ln>
                <a:solidFill>
                  <a:srgbClr val="B2B2B2">
                    <a:alpha val="50195"/>
                  </a:srgbClr>
                </a:solidFill>
                <a:effectLst>
                  <a:outerShdw dist="45791" dir="2021404" algn="ctr" rotWithShape="0">
                    <a:srgbClr val="9999FF"/>
                  </a:outerShdw>
                </a:effectLst>
                <a:latin typeface="Arial"/>
                <a:cs typeface="Arial"/>
              </a:rPr>
              <a:t>Для всех правильных многоугольников</a:t>
            </a:r>
          </a:p>
        </p:txBody>
      </p:sp>
      <p:sp>
        <p:nvSpPr>
          <p:cNvPr id="162877" name="AutoShape 61"/>
          <p:cNvSpPr>
            <a:spLocks noChangeArrowheads="1"/>
          </p:cNvSpPr>
          <p:nvPr/>
        </p:nvSpPr>
        <p:spPr bwMode="auto">
          <a:xfrm>
            <a:off x="2484438" y="0"/>
            <a:ext cx="431800" cy="431800"/>
          </a:xfrm>
          <a:prstGeom prst="star5">
            <a:avLst/>
          </a:prstGeom>
          <a:solidFill>
            <a:srgbClr val="FF0000"/>
          </a:solidFill>
          <a:ln w="9525">
            <a:solidFill>
              <a:schemeClr val="tx1"/>
            </a:solidFill>
            <a:miter lim="800000"/>
            <a:headEnd/>
            <a:tailEnd/>
          </a:ln>
          <a:effectLst/>
        </p:spPr>
        <p:txBody>
          <a:bodyPr wrap="none" anchor="ctr"/>
          <a:lstStyle/>
          <a:p>
            <a:pPr>
              <a:defRPr/>
            </a:pPr>
            <a:endParaRPr lang="ru-RU">
              <a:effectLst>
                <a:outerShdw blurRad="38100" dist="38100" dir="2700000" algn="tl">
                  <a:srgbClr val="000000">
                    <a:alpha val="43137"/>
                  </a:srgbClr>
                </a:outerShdw>
              </a:effectLst>
              <a:latin typeface="Arial" pitchFamily="34" charset="0"/>
            </a:endParaRPr>
          </a:p>
        </p:txBody>
      </p:sp>
    </p:spTree>
  </p:cSld>
  <p:clrMapOvr>
    <a:masterClrMapping/>
  </p:clrMapOvr>
  <p:transition>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Номер слайда 3"/>
          <p:cNvSpPr>
            <a:spLocks noGrp="1"/>
          </p:cNvSpPr>
          <p:nvPr>
            <p:ph type="sldNum" sz="quarter" idx="12"/>
          </p:nvPr>
        </p:nvSpPr>
        <p:spPr>
          <a:noFill/>
        </p:spPr>
        <p:txBody>
          <a:bodyPr/>
          <a:lstStyle/>
          <a:p>
            <a:fld id="{09FE0918-476E-4A1D-A429-362DE4A3710B}" type="slidenum">
              <a:rPr lang="ru-RU" smtClean="0">
                <a:latin typeface="Arial" charset="0"/>
              </a:rPr>
              <a:pPr/>
              <a:t>13</a:t>
            </a:fld>
            <a:endParaRPr lang="ru-RU" smtClean="0">
              <a:latin typeface="Arial" charset="0"/>
            </a:endParaRPr>
          </a:p>
        </p:txBody>
      </p:sp>
      <p:sp>
        <p:nvSpPr>
          <p:cNvPr id="14339" name="Rectangle 3"/>
          <p:cNvSpPr>
            <a:spLocks noGrp="1" noChangeArrowheads="1"/>
          </p:cNvSpPr>
          <p:nvPr>
            <p:ph type="body" idx="4294967295"/>
          </p:nvPr>
        </p:nvSpPr>
        <p:spPr>
          <a:xfrm>
            <a:off x="0" y="765175"/>
            <a:ext cx="8229600" cy="5360988"/>
          </a:xfrm>
        </p:spPr>
        <p:txBody>
          <a:bodyPr/>
          <a:lstStyle/>
          <a:p>
            <a:pPr eaLnBrk="1" hangingPunct="1">
              <a:lnSpc>
                <a:spcPct val="80000"/>
              </a:lnSpc>
            </a:pPr>
            <a:endParaRPr lang="ru-RU" sz="1800" smtClean="0">
              <a:solidFill>
                <a:srgbClr val="663300"/>
              </a:solidFill>
            </a:endParaRPr>
          </a:p>
          <a:p>
            <a:pPr eaLnBrk="1" hangingPunct="1">
              <a:lnSpc>
                <a:spcPct val="80000"/>
              </a:lnSpc>
            </a:pPr>
            <a:r>
              <a:rPr lang="ru-RU" sz="1800" smtClean="0">
                <a:solidFill>
                  <a:srgbClr val="663300"/>
                </a:solidFill>
              </a:rPr>
              <a:t>Задача №1.</a:t>
            </a:r>
            <a:r>
              <a:rPr lang="ru-RU" sz="1800" smtClean="0"/>
              <a:t> </a:t>
            </a:r>
            <a:r>
              <a:rPr lang="ru-RU" sz="1800" smtClean="0">
                <a:solidFill>
                  <a:schemeClr val="accent2"/>
                </a:solidFill>
              </a:rPr>
              <a:t>В правильный шестиугольник ABCDEF, со стороной 8 см, вписан правильный треугольник A1B1C1. Найдите отношение радиуса окружности, вписанной в треугольник A1B1C1, к радиусу</a:t>
            </a:r>
          </a:p>
          <a:p>
            <a:pPr eaLnBrk="1" hangingPunct="1">
              <a:lnSpc>
                <a:spcPct val="80000"/>
              </a:lnSpc>
              <a:buFontTx/>
              <a:buNone/>
            </a:pPr>
            <a:r>
              <a:rPr lang="ru-RU" sz="1800" smtClean="0">
                <a:solidFill>
                  <a:schemeClr val="accent2"/>
                </a:solidFill>
              </a:rPr>
              <a:t>      окружности, вписанной в шестиугольник ABCDEF</a:t>
            </a:r>
            <a:r>
              <a:rPr lang="ru-RU" smtClean="0">
                <a:solidFill>
                  <a:schemeClr val="accent2"/>
                </a:solidFill>
              </a:rPr>
              <a:t>.</a:t>
            </a:r>
          </a:p>
          <a:p>
            <a:pPr eaLnBrk="1" hangingPunct="1">
              <a:lnSpc>
                <a:spcPct val="80000"/>
              </a:lnSpc>
              <a:buFontTx/>
              <a:buNone/>
            </a:pPr>
            <a:endParaRPr lang="ru-RU" smtClean="0">
              <a:solidFill>
                <a:schemeClr val="accent2"/>
              </a:solidFill>
            </a:endParaRPr>
          </a:p>
          <a:p>
            <a:pPr eaLnBrk="1" hangingPunct="1">
              <a:lnSpc>
                <a:spcPct val="80000"/>
              </a:lnSpc>
            </a:pPr>
            <a:r>
              <a:rPr lang="ru-RU" sz="1800" smtClean="0">
                <a:solidFill>
                  <a:srgbClr val="663300"/>
                </a:solidFill>
              </a:rPr>
              <a:t>Задача №2</a:t>
            </a:r>
            <a:r>
              <a:rPr lang="ru-RU" sz="1800" smtClean="0"/>
              <a:t>. </a:t>
            </a:r>
            <a:r>
              <a:rPr lang="ru-RU" sz="1800" smtClean="0">
                <a:solidFill>
                  <a:schemeClr val="accent2"/>
                </a:solidFill>
              </a:rPr>
              <a:t>Жители села решил разбить клумбу в парке отдыха. Клумба имеет вид правильного шестиугольника без правильного треугольника, вершины которого совпадают с вершинами шестиугольника. Сторона шестиугольника 6 метров. Вычислите площадь этой клумбы.</a:t>
            </a:r>
            <a:endParaRPr lang="ru-RU" sz="1800" b="1" i="1" smtClean="0">
              <a:solidFill>
                <a:schemeClr val="accent2"/>
              </a:solidFill>
            </a:endParaRPr>
          </a:p>
          <a:p>
            <a:pPr eaLnBrk="1" hangingPunct="1">
              <a:lnSpc>
                <a:spcPct val="80000"/>
              </a:lnSpc>
              <a:buFontTx/>
              <a:buNone/>
            </a:pPr>
            <a:r>
              <a:rPr lang="ru-RU" sz="1800" smtClean="0">
                <a:solidFill>
                  <a:schemeClr val="accent2"/>
                </a:solidFill>
              </a:rPr>
              <a:t>     Определите плату за вскапывание клумбы, если за </a:t>
            </a:r>
          </a:p>
          <a:p>
            <a:pPr eaLnBrk="1" hangingPunct="1">
              <a:lnSpc>
                <a:spcPct val="80000"/>
              </a:lnSpc>
              <a:buFontTx/>
              <a:buNone/>
            </a:pPr>
            <a:r>
              <a:rPr lang="ru-RU" sz="1800" smtClean="0">
                <a:solidFill>
                  <a:schemeClr val="accent2"/>
                </a:solidFill>
              </a:rPr>
              <a:t>     вскапывание 1 кв. м  земли надо платить 30 рублей. </a:t>
            </a:r>
          </a:p>
          <a:p>
            <a:pPr eaLnBrk="1" hangingPunct="1">
              <a:lnSpc>
                <a:spcPct val="80000"/>
              </a:lnSpc>
              <a:buFontTx/>
              <a:buNone/>
            </a:pPr>
            <a:endParaRPr lang="ru-RU" sz="1800" smtClean="0">
              <a:solidFill>
                <a:schemeClr val="accent2"/>
              </a:solidFill>
            </a:endParaRPr>
          </a:p>
          <a:p>
            <a:pPr eaLnBrk="1" hangingPunct="1">
              <a:lnSpc>
                <a:spcPct val="80000"/>
              </a:lnSpc>
              <a:buFontTx/>
              <a:buNone/>
            </a:pPr>
            <a:r>
              <a:rPr lang="ru-RU" sz="1800" smtClean="0">
                <a:solidFill>
                  <a:srgbClr val="663300"/>
                </a:solidFill>
              </a:rPr>
              <a:t>   </a:t>
            </a:r>
          </a:p>
          <a:p>
            <a:pPr eaLnBrk="1" hangingPunct="1">
              <a:lnSpc>
                <a:spcPct val="80000"/>
              </a:lnSpc>
              <a:buFontTx/>
              <a:buNone/>
            </a:pPr>
            <a:r>
              <a:rPr lang="ru-RU" sz="1800" smtClean="0">
                <a:solidFill>
                  <a:srgbClr val="663300"/>
                </a:solidFill>
              </a:rPr>
              <a:t> </a:t>
            </a:r>
          </a:p>
          <a:p>
            <a:pPr eaLnBrk="1" hangingPunct="1">
              <a:lnSpc>
                <a:spcPct val="80000"/>
              </a:lnSpc>
              <a:buFontTx/>
              <a:buNone/>
            </a:pPr>
            <a:r>
              <a:rPr lang="ru-RU" sz="1800" smtClean="0">
                <a:solidFill>
                  <a:srgbClr val="663300"/>
                </a:solidFill>
              </a:rPr>
              <a:t>Задача №3</a:t>
            </a:r>
            <a:r>
              <a:rPr lang="ru-RU" sz="1800" smtClean="0"/>
              <a:t>. </a:t>
            </a:r>
            <a:r>
              <a:rPr lang="ru-RU" sz="1800" smtClean="0">
                <a:solidFill>
                  <a:schemeClr val="accent2"/>
                </a:solidFill>
              </a:rPr>
              <a:t>Около правильного многоугольника описали окружность. Можете ли вы предложить три способа нахождения центра этой окружности?</a:t>
            </a:r>
            <a:endParaRPr lang="ru-RU" sz="1800" b="1" i="1" smtClean="0">
              <a:solidFill>
                <a:schemeClr val="accent2"/>
              </a:solidFill>
            </a:endParaRPr>
          </a:p>
          <a:p>
            <a:pPr eaLnBrk="1" hangingPunct="1">
              <a:lnSpc>
                <a:spcPct val="80000"/>
              </a:lnSpc>
              <a:buFontTx/>
              <a:buNone/>
            </a:pPr>
            <a:endParaRPr lang="ru-RU" sz="1800" smtClean="0">
              <a:solidFill>
                <a:schemeClr val="accent2"/>
              </a:solidFill>
            </a:endParaRPr>
          </a:p>
          <a:p>
            <a:pPr eaLnBrk="1" hangingPunct="1">
              <a:lnSpc>
                <a:spcPct val="80000"/>
              </a:lnSpc>
              <a:buFontTx/>
              <a:buNone/>
            </a:pPr>
            <a:endParaRPr lang="ru-RU" smtClean="0">
              <a:solidFill>
                <a:schemeClr val="accent2"/>
              </a:solidFill>
            </a:endParaRPr>
          </a:p>
          <a:p>
            <a:pPr eaLnBrk="1" hangingPunct="1">
              <a:lnSpc>
                <a:spcPct val="80000"/>
              </a:lnSpc>
            </a:pPr>
            <a:endParaRPr lang="ru-RU" sz="2000" b="1" smtClean="0">
              <a:solidFill>
                <a:schemeClr val="accent2"/>
              </a:solidFill>
            </a:endParaRPr>
          </a:p>
        </p:txBody>
      </p:sp>
      <p:sp>
        <p:nvSpPr>
          <p:cNvPr id="14340" name="WordArt 4"/>
          <p:cNvSpPr>
            <a:spLocks noChangeArrowheads="1" noChangeShapeType="1" noTextEdit="1"/>
          </p:cNvSpPr>
          <p:nvPr/>
        </p:nvSpPr>
        <p:spPr bwMode="auto">
          <a:xfrm>
            <a:off x="2266950" y="188913"/>
            <a:ext cx="5256213" cy="571500"/>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9900CC"/>
                </a:solidFill>
                <a:effectLst>
                  <a:outerShdw dist="35921" dir="2700000" algn="ctr" rotWithShape="0">
                    <a:srgbClr val="C0C0C0">
                      <a:alpha val="79999"/>
                    </a:srgbClr>
                  </a:outerShdw>
                </a:effectLst>
                <a:latin typeface="Impact"/>
              </a:rPr>
              <a:t>Конкурс «Реши задачу» </a:t>
            </a:r>
          </a:p>
        </p:txBody>
      </p:sp>
      <p:sp>
        <p:nvSpPr>
          <p:cNvPr id="152582" name="AutoShape 6"/>
          <p:cNvSpPr>
            <a:spLocks noChangeArrowheads="1"/>
          </p:cNvSpPr>
          <p:nvPr/>
        </p:nvSpPr>
        <p:spPr bwMode="auto">
          <a:xfrm>
            <a:off x="1116013" y="115888"/>
            <a:ext cx="792162" cy="531812"/>
          </a:xfrm>
          <a:prstGeom prst="star5">
            <a:avLst/>
          </a:prstGeom>
          <a:solidFill>
            <a:srgbClr val="FF0000"/>
          </a:solidFill>
          <a:ln w="9525">
            <a:solidFill>
              <a:schemeClr val="tx1"/>
            </a:solidFill>
            <a:miter lim="800000"/>
            <a:headEnd/>
            <a:tailEnd/>
          </a:ln>
          <a:effectLst/>
        </p:spPr>
        <p:txBody>
          <a:bodyPr wrap="none" anchor="ctr"/>
          <a:lstStyle/>
          <a:p>
            <a:pPr>
              <a:defRPr/>
            </a:pPr>
            <a:endParaRPr lang="ru-RU">
              <a:effectLst>
                <a:outerShdw blurRad="38100" dist="38100" dir="2700000" algn="tl">
                  <a:srgbClr val="000000">
                    <a:alpha val="43137"/>
                  </a:srgbClr>
                </a:outerShdw>
              </a:effectLst>
              <a:latin typeface="Arial" pitchFamily="34" charset="0"/>
            </a:endParaRPr>
          </a:p>
        </p:txBody>
      </p:sp>
      <p:pic>
        <p:nvPicPr>
          <p:cNvPr id="14342" name="Picture 7"/>
          <p:cNvPicPr>
            <a:picLocks noChangeAspect="1" noChangeArrowheads="1"/>
          </p:cNvPicPr>
          <p:nvPr/>
        </p:nvPicPr>
        <p:blipFill>
          <a:blip r:embed="rId2" cstate="email"/>
          <a:srcRect/>
          <a:stretch>
            <a:fillRect/>
          </a:stretch>
        </p:blipFill>
        <p:spPr bwMode="auto">
          <a:xfrm>
            <a:off x="6659563" y="3657600"/>
            <a:ext cx="1873250" cy="1509713"/>
          </a:xfrm>
          <a:prstGeom prst="rect">
            <a:avLst/>
          </a:prstGeom>
          <a:noFill/>
          <a:ln w="9525">
            <a:noFill/>
            <a:miter lim="800000"/>
            <a:headEnd/>
            <a:tailEnd/>
          </a:ln>
        </p:spPr>
      </p:pic>
      <p:pic>
        <p:nvPicPr>
          <p:cNvPr id="14343" name="Picture 11"/>
          <p:cNvPicPr>
            <a:picLocks noChangeAspect="1" noChangeArrowheads="1"/>
          </p:cNvPicPr>
          <p:nvPr/>
        </p:nvPicPr>
        <p:blipFill>
          <a:blip r:embed="rId3" cstate="email"/>
          <a:srcRect/>
          <a:stretch>
            <a:fillRect/>
          </a:stretch>
        </p:blipFill>
        <p:spPr bwMode="auto">
          <a:xfrm>
            <a:off x="7451725" y="1557338"/>
            <a:ext cx="1547813" cy="1273175"/>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Номер слайда 6"/>
          <p:cNvSpPr>
            <a:spLocks noGrp="1"/>
          </p:cNvSpPr>
          <p:nvPr>
            <p:ph type="sldNum" sz="quarter" idx="12"/>
          </p:nvPr>
        </p:nvSpPr>
        <p:spPr>
          <a:noFill/>
        </p:spPr>
        <p:txBody>
          <a:bodyPr/>
          <a:lstStyle/>
          <a:p>
            <a:fld id="{5C602654-9C34-4232-B07C-B5C081DD348E}" type="slidenum">
              <a:rPr lang="ru-RU" smtClean="0">
                <a:latin typeface="Arial" charset="0"/>
              </a:rPr>
              <a:pPr/>
              <a:t>14</a:t>
            </a:fld>
            <a:endParaRPr lang="ru-RU" smtClean="0">
              <a:latin typeface="Arial" charset="0"/>
            </a:endParaRPr>
          </a:p>
        </p:txBody>
      </p:sp>
      <p:pic>
        <p:nvPicPr>
          <p:cNvPr id="15363" name="Picture 4"/>
          <p:cNvPicPr>
            <a:picLocks noChangeAspect="1" noChangeArrowheads="1"/>
          </p:cNvPicPr>
          <p:nvPr>
            <p:ph sz="half" idx="1"/>
          </p:nvPr>
        </p:nvPicPr>
        <p:blipFill>
          <a:blip r:embed="rId2" cstate="email"/>
          <a:srcRect/>
          <a:stretch>
            <a:fillRect/>
          </a:stretch>
        </p:blipFill>
        <p:spPr>
          <a:xfrm>
            <a:off x="250825" y="765175"/>
            <a:ext cx="8785225" cy="2568575"/>
          </a:xfrm>
          <a:noFill/>
        </p:spPr>
      </p:pic>
      <p:pic>
        <p:nvPicPr>
          <p:cNvPr id="13316" name="Picture 6"/>
          <p:cNvPicPr>
            <a:picLocks noChangeAspect="1" noChangeArrowheads="1"/>
          </p:cNvPicPr>
          <p:nvPr>
            <p:ph sz="half" idx="2"/>
          </p:nvPr>
        </p:nvPicPr>
        <p:blipFill>
          <a:blip r:embed="rId3" cstate="email"/>
          <a:srcRect/>
          <a:stretch>
            <a:fillRect/>
          </a:stretch>
        </p:blipFill>
        <p:spPr>
          <a:xfrm>
            <a:off x="250825" y="3716338"/>
            <a:ext cx="8785225" cy="2641600"/>
          </a:xfrm>
          <a:noFill/>
        </p:spPr>
      </p:pic>
      <p:sp>
        <p:nvSpPr>
          <p:cNvPr id="6" name="AutoShape 6"/>
          <p:cNvSpPr>
            <a:spLocks noChangeArrowheads="1"/>
          </p:cNvSpPr>
          <p:nvPr/>
        </p:nvSpPr>
        <p:spPr bwMode="auto">
          <a:xfrm>
            <a:off x="333375" y="190500"/>
            <a:ext cx="504825" cy="431800"/>
          </a:xfrm>
          <a:prstGeom prst="flowChartProcess">
            <a:avLst/>
          </a:prstGeom>
          <a:solidFill>
            <a:srgbClr val="99FF99"/>
          </a:solidFill>
          <a:ln w="9525">
            <a:solidFill>
              <a:schemeClr val="tx1"/>
            </a:solidFill>
            <a:miter lim="800000"/>
            <a:headEnd/>
            <a:tailEnd/>
          </a:ln>
          <a:effectLst/>
        </p:spPr>
        <p:txBody>
          <a:bodyPr wrap="none" anchor="ctr"/>
          <a:lstStyle/>
          <a:p>
            <a:pPr>
              <a:defRPr/>
            </a:pPr>
            <a:endParaRPr lang="ru-RU">
              <a:effectLst>
                <a:outerShdw blurRad="38100" dist="38100" dir="2700000" algn="tl">
                  <a:srgbClr val="000000">
                    <a:alpha val="43137"/>
                  </a:srgbClr>
                </a:outerShdw>
              </a:effectLst>
              <a:latin typeface="Arial" pitchFamily="34"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Номер слайда 3"/>
          <p:cNvSpPr>
            <a:spLocks noGrp="1"/>
          </p:cNvSpPr>
          <p:nvPr>
            <p:ph type="sldNum" sz="quarter" idx="12"/>
          </p:nvPr>
        </p:nvSpPr>
        <p:spPr>
          <a:noFill/>
        </p:spPr>
        <p:txBody>
          <a:bodyPr/>
          <a:lstStyle/>
          <a:p>
            <a:fld id="{4F78BFE0-C5C9-4EE7-9FA7-85025A05C535}" type="slidenum">
              <a:rPr lang="ru-RU" smtClean="0">
                <a:latin typeface="Arial" charset="0"/>
              </a:rPr>
              <a:pPr/>
              <a:t>15</a:t>
            </a:fld>
            <a:endParaRPr lang="ru-RU" smtClean="0">
              <a:latin typeface="Arial" charset="0"/>
            </a:endParaRPr>
          </a:p>
        </p:txBody>
      </p:sp>
      <p:pic>
        <p:nvPicPr>
          <p:cNvPr id="16387" name="Picture 4"/>
          <p:cNvPicPr>
            <a:picLocks noChangeAspect="1" noChangeArrowheads="1"/>
          </p:cNvPicPr>
          <p:nvPr/>
        </p:nvPicPr>
        <p:blipFill>
          <a:blip r:embed="rId3" cstate="email"/>
          <a:srcRect/>
          <a:stretch>
            <a:fillRect/>
          </a:stretch>
        </p:blipFill>
        <p:spPr bwMode="auto">
          <a:xfrm>
            <a:off x="250825" y="3706813"/>
            <a:ext cx="8785225" cy="2641600"/>
          </a:xfrm>
          <a:prstGeom prst="rect">
            <a:avLst/>
          </a:prstGeom>
          <a:noFill/>
          <a:ln w="9525">
            <a:noFill/>
            <a:miter lim="800000"/>
            <a:headEnd/>
            <a:tailEnd/>
          </a:ln>
        </p:spPr>
      </p:pic>
      <p:pic>
        <p:nvPicPr>
          <p:cNvPr id="16388" name="Picture 5"/>
          <p:cNvPicPr>
            <a:picLocks noChangeAspect="1" noChangeArrowheads="1"/>
          </p:cNvPicPr>
          <p:nvPr/>
        </p:nvPicPr>
        <p:blipFill>
          <a:blip r:embed="rId4" cstate="email"/>
          <a:srcRect/>
          <a:stretch>
            <a:fillRect/>
          </a:stretch>
        </p:blipFill>
        <p:spPr bwMode="auto">
          <a:xfrm>
            <a:off x="250825" y="765175"/>
            <a:ext cx="8785225" cy="2568575"/>
          </a:xfrm>
          <a:prstGeom prst="rect">
            <a:avLst/>
          </a:prstGeom>
          <a:noFill/>
          <a:ln w="9525">
            <a:noFill/>
            <a:miter lim="800000"/>
            <a:headEnd/>
            <a:tailEnd/>
          </a:ln>
        </p:spPr>
      </p:pic>
      <p:sp>
        <p:nvSpPr>
          <p:cNvPr id="16389" name="Rectangle 7"/>
          <p:cNvSpPr>
            <a:spLocks noChangeArrowheads="1"/>
          </p:cNvSpPr>
          <p:nvPr/>
        </p:nvSpPr>
        <p:spPr bwMode="auto">
          <a:xfrm>
            <a:off x="2771775" y="260350"/>
            <a:ext cx="2736850" cy="519113"/>
          </a:xfrm>
          <a:prstGeom prst="rect">
            <a:avLst/>
          </a:prstGeom>
          <a:noFill/>
          <a:ln w="9525">
            <a:noFill/>
            <a:miter lim="800000"/>
            <a:headEnd/>
            <a:tailEnd/>
          </a:ln>
        </p:spPr>
        <p:txBody>
          <a:bodyPr>
            <a:spAutoFit/>
          </a:bodyPr>
          <a:lstStyle/>
          <a:p>
            <a:r>
              <a:rPr lang="ru-RU" sz="2800" i="1">
                <a:solidFill>
                  <a:schemeClr val="accent2"/>
                </a:solidFill>
              </a:rPr>
              <a:t>Проверяйте:</a:t>
            </a:r>
          </a:p>
        </p:txBody>
      </p:sp>
      <p:graphicFrame>
        <p:nvGraphicFramePr>
          <p:cNvPr id="16390" name="Object 8"/>
          <p:cNvGraphicFramePr>
            <a:graphicFrameLocks noChangeAspect="1"/>
          </p:cNvGraphicFramePr>
          <p:nvPr/>
        </p:nvGraphicFramePr>
        <p:xfrm>
          <a:off x="4787900" y="1916113"/>
          <a:ext cx="285750" cy="360362"/>
        </p:xfrm>
        <a:graphic>
          <a:graphicData uri="http://schemas.openxmlformats.org/presentationml/2006/ole">
            <p:oleObj spid="_x0000_s16390" name="Формула" r:id="rId5" imgW="342751" imgH="431613" progId="Equation.3">
              <p:embed/>
            </p:oleObj>
          </a:graphicData>
        </a:graphic>
      </p:graphicFrame>
      <p:graphicFrame>
        <p:nvGraphicFramePr>
          <p:cNvPr id="16391" name="Object 9"/>
          <p:cNvGraphicFramePr>
            <a:graphicFrameLocks noChangeAspect="1"/>
          </p:cNvGraphicFramePr>
          <p:nvPr/>
        </p:nvGraphicFramePr>
        <p:xfrm>
          <a:off x="7812088" y="1916113"/>
          <a:ext cx="285750" cy="360362"/>
        </p:xfrm>
        <a:graphic>
          <a:graphicData uri="http://schemas.openxmlformats.org/presentationml/2006/ole">
            <p:oleObj spid="_x0000_s16391" name="Формула" r:id="rId6" imgW="342751" imgH="431613" progId="Equation.3">
              <p:embed/>
            </p:oleObj>
          </a:graphicData>
        </a:graphic>
      </p:graphicFrame>
      <p:graphicFrame>
        <p:nvGraphicFramePr>
          <p:cNvPr id="16392" name="Object 12"/>
          <p:cNvGraphicFramePr>
            <a:graphicFrameLocks noChangeAspect="1"/>
          </p:cNvGraphicFramePr>
          <p:nvPr/>
        </p:nvGraphicFramePr>
        <p:xfrm>
          <a:off x="4787900" y="2419350"/>
          <a:ext cx="285750" cy="360363"/>
        </p:xfrm>
        <a:graphic>
          <a:graphicData uri="http://schemas.openxmlformats.org/presentationml/2006/ole">
            <p:oleObj spid="_x0000_s16392" name="Формула" r:id="rId7" imgW="342751" imgH="431613" progId="Equation.3">
              <p:embed/>
            </p:oleObj>
          </a:graphicData>
        </a:graphic>
      </p:graphicFrame>
      <p:graphicFrame>
        <p:nvGraphicFramePr>
          <p:cNvPr id="16393" name="Object 13"/>
          <p:cNvGraphicFramePr>
            <a:graphicFrameLocks noChangeAspect="1"/>
          </p:cNvGraphicFramePr>
          <p:nvPr/>
        </p:nvGraphicFramePr>
        <p:xfrm>
          <a:off x="7964488" y="2435225"/>
          <a:ext cx="127000" cy="328613"/>
        </p:xfrm>
        <a:graphic>
          <a:graphicData uri="http://schemas.openxmlformats.org/presentationml/2006/ole">
            <p:oleObj spid="_x0000_s16393" name="Формула" r:id="rId8" imgW="152334" imgH="393529" progId="Equation.3">
              <p:embed/>
            </p:oleObj>
          </a:graphicData>
        </a:graphic>
      </p:graphicFrame>
      <p:graphicFrame>
        <p:nvGraphicFramePr>
          <p:cNvPr id="16394" name="Object 20"/>
          <p:cNvGraphicFramePr>
            <a:graphicFrameLocks noChangeAspect="1"/>
          </p:cNvGraphicFramePr>
          <p:nvPr/>
        </p:nvGraphicFramePr>
        <p:xfrm>
          <a:off x="4787900" y="2924175"/>
          <a:ext cx="215900" cy="238125"/>
        </p:xfrm>
        <a:graphic>
          <a:graphicData uri="http://schemas.openxmlformats.org/presentationml/2006/ole">
            <p:oleObj spid="_x0000_s16394" name="Формула" r:id="rId9" imgW="126835" imgH="139518" progId="Equation.3">
              <p:embed/>
            </p:oleObj>
          </a:graphicData>
        </a:graphic>
      </p:graphicFrame>
      <p:graphicFrame>
        <p:nvGraphicFramePr>
          <p:cNvPr id="16395" name="Object 21"/>
          <p:cNvGraphicFramePr>
            <a:graphicFrameLocks noChangeAspect="1"/>
          </p:cNvGraphicFramePr>
          <p:nvPr/>
        </p:nvGraphicFramePr>
        <p:xfrm>
          <a:off x="7812088" y="2851150"/>
          <a:ext cx="309562" cy="392113"/>
        </p:xfrm>
        <a:graphic>
          <a:graphicData uri="http://schemas.openxmlformats.org/presentationml/2006/ole">
            <p:oleObj spid="_x0000_s16395" name="Формула" r:id="rId10" imgW="342751" imgH="431613" progId="Equation.3">
              <p:embed/>
            </p:oleObj>
          </a:graphicData>
        </a:graphic>
      </p:graphicFrame>
      <p:graphicFrame>
        <p:nvGraphicFramePr>
          <p:cNvPr id="16396" name="Object 22"/>
          <p:cNvGraphicFramePr>
            <a:graphicFrameLocks noChangeAspect="1"/>
          </p:cNvGraphicFramePr>
          <p:nvPr/>
        </p:nvGraphicFramePr>
        <p:xfrm>
          <a:off x="4643438" y="4930775"/>
          <a:ext cx="504825" cy="349250"/>
        </p:xfrm>
        <a:graphic>
          <a:graphicData uri="http://schemas.openxmlformats.org/presentationml/2006/ole">
            <p:oleObj spid="_x0000_s16396" name="Формула" r:id="rId11" imgW="330200" imgH="228600" progId="Equation.3">
              <p:embed/>
            </p:oleObj>
          </a:graphicData>
        </a:graphic>
      </p:graphicFrame>
      <p:graphicFrame>
        <p:nvGraphicFramePr>
          <p:cNvPr id="16397" name="Object 23"/>
          <p:cNvGraphicFramePr>
            <a:graphicFrameLocks noChangeAspect="1"/>
          </p:cNvGraphicFramePr>
          <p:nvPr/>
        </p:nvGraphicFramePr>
        <p:xfrm>
          <a:off x="7843838" y="4930775"/>
          <a:ext cx="582612" cy="349250"/>
        </p:xfrm>
        <a:graphic>
          <a:graphicData uri="http://schemas.openxmlformats.org/presentationml/2006/ole">
            <p:oleObj spid="_x0000_s16397" name="Формула" r:id="rId12" imgW="381000" imgH="228600" progId="Equation.3">
              <p:embed/>
            </p:oleObj>
          </a:graphicData>
        </a:graphic>
      </p:graphicFrame>
      <p:graphicFrame>
        <p:nvGraphicFramePr>
          <p:cNvPr id="16398" name="Object 26"/>
          <p:cNvGraphicFramePr>
            <a:graphicFrameLocks noChangeAspect="1"/>
          </p:cNvGraphicFramePr>
          <p:nvPr/>
        </p:nvGraphicFramePr>
        <p:xfrm>
          <a:off x="7986713" y="5481638"/>
          <a:ext cx="292100" cy="252412"/>
        </p:xfrm>
        <a:graphic>
          <a:graphicData uri="http://schemas.openxmlformats.org/presentationml/2006/ole">
            <p:oleObj spid="_x0000_s16398" name="Формула" r:id="rId13" imgW="190335" imgH="164957" progId="Equation.3">
              <p:embed/>
            </p:oleObj>
          </a:graphicData>
        </a:graphic>
      </p:graphicFrame>
      <p:graphicFrame>
        <p:nvGraphicFramePr>
          <p:cNvPr id="16399" name="Object 27"/>
          <p:cNvGraphicFramePr>
            <a:graphicFrameLocks noChangeAspect="1"/>
          </p:cNvGraphicFramePr>
          <p:nvPr/>
        </p:nvGraphicFramePr>
        <p:xfrm>
          <a:off x="4633913" y="5443538"/>
          <a:ext cx="523875" cy="330200"/>
        </p:xfrm>
        <a:graphic>
          <a:graphicData uri="http://schemas.openxmlformats.org/presentationml/2006/ole">
            <p:oleObj spid="_x0000_s16399" name="Формула" r:id="rId14" imgW="342603" imgH="215713" progId="Equation.3">
              <p:embed/>
            </p:oleObj>
          </a:graphicData>
        </a:graphic>
      </p:graphicFrame>
      <p:graphicFrame>
        <p:nvGraphicFramePr>
          <p:cNvPr id="16400" name="Object 29"/>
          <p:cNvGraphicFramePr>
            <a:graphicFrameLocks noChangeAspect="1"/>
          </p:cNvGraphicFramePr>
          <p:nvPr/>
        </p:nvGraphicFramePr>
        <p:xfrm>
          <a:off x="7883525" y="5794375"/>
          <a:ext cx="485775" cy="514350"/>
        </p:xfrm>
        <a:graphic>
          <a:graphicData uri="http://schemas.openxmlformats.org/presentationml/2006/ole">
            <p:oleObj spid="_x0000_s16400" name="Формула" r:id="rId15" imgW="406224" imgH="431613" progId="Equation.3">
              <p:embed/>
            </p:oleObj>
          </a:graphicData>
        </a:graphic>
      </p:graphicFrame>
      <p:graphicFrame>
        <p:nvGraphicFramePr>
          <p:cNvPr id="16401" name="Object 30"/>
          <p:cNvGraphicFramePr>
            <a:graphicFrameLocks noChangeAspect="1"/>
          </p:cNvGraphicFramePr>
          <p:nvPr/>
        </p:nvGraphicFramePr>
        <p:xfrm>
          <a:off x="4643438" y="5938838"/>
          <a:ext cx="263525" cy="287337"/>
        </p:xfrm>
        <a:graphic>
          <a:graphicData uri="http://schemas.openxmlformats.org/presentationml/2006/ole">
            <p:oleObj spid="_x0000_s16401" name="Формула" r:id="rId16" imgW="152268" imgH="164957" progId="Equation.3">
              <p:embed/>
            </p:oleObj>
          </a:graphicData>
        </a:graphic>
      </p:graphicFrame>
      <p:sp>
        <p:nvSpPr>
          <p:cNvPr id="21" name="AutoShape 6"/>
          <p:cNvSpPr>
            <a:spLocks noChangeArrowheads="1"/>
          </p:cNvSpPr>
          <p:nvPr/>
        </p:nvSpPr>
        <p:spPr bwMode="auto">
          <a:xfrm>
            <a:off x="322263" y="188913"/>
            <a:ext cx="504825" cy="431800"/>
          </a:xfrm>
          <a:prstGeom prst="flowChartProcess">
            <a:avLst/>
          </a:prstGeom>
          <a:solidFill>
            <a:srgbClr val="99FF99"/>
          </a:solidFill>
          <a:ln w="9525">
            <a:solidFill>
              <a:schemeClr val="tx1"/>
            </a:solidFill>
            <a:miter lim="800000"/>
            <a:headEnd/>
            <a:tailEnd/>
          </a:ln>
          <a:effectLst/>
        </p:spPr>
        <p:txBody>
          <a:bodyPr wrap="none" anchor="ctr"/>
          <a:lstStyle/>
          <a:p>
            <a:pPr>
              <a:defRPr/>
            </a:pPr>
            <a:endParaRPr lang="ru-RU">
              <a:effectLst>
                <a:outerShdw blurRad="38100" dist="38100" dir="2700000" algn="tl">
                  <a:srgbClr val="000000">
                    <a:alpha val="43137"/>
                  </a:srgbClr>
                </a:outerShdw>
              </a:effectLst>
              <a:latin typeface="Arial" pitchFamily="34" charset="0"/>
            </a:endParaRPr>
          </a:p>
        </p:txBody>
      </p:sp>
    </p:spTree>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Номер слайда 3"/>
          <p:cNvSpPr>
            <a:spLocks noGrp="1"/>
          </p:cNvSpPr>
          <p:nvPr>
            <p:ph type="sldNum" sz="quarter" idx="12"/>
          </p:nvPr>
        </p:nvSpPr>
        <p:spPr>
          <a:noFill/>
        </p:spPr>
        <p:txBody>
          <a:bodyPr/>
          <a:lstStyle/>
          <a:p>
            <a:fld id="{B99D1388-361C-4929-A253-FA169611D4A6}" type="slidenum">
              <a:rPr lang="ru-RU" smtClean="0">
                <a:latin typeface="Arial" charset="0"/>
              </a:rPr>
              <a:pPr/>
              <a:t>16</a:t>
            </a:fld>
            <a:endParaRPr lang="ru-RU" smtClean="0">
              <a:latin typeface="Arial" charset="0"/>
            </a:endParaRPr>
          </a:p>
        </p:txBody>
      </p:sp>
      <p:sp>
        <p:nvSpPr>
          <p:cNvPr id="17411" name="Rectangle 10"/>
          <p:cNvSpPr>
            <a:spLocks noGrp="1" noChangeArrowheads="1"/>
          </p:cNvSpPr>
          <p:nvPr>
            <p:ph type="body" idx="4294967295"/>
          </p:nvPr>
        </p:nvSpPr>
        <p:spPr>
          <a:xfrm>
            <a:off x="539750" y="1052513"/>
            <a:ext cx="8229600" cy="5543550"/>
          </a:xfrm>
        </p:spPr>
        <p:txBody>
          <a:bodyPr/>
          <a:lstStyle/>
          <a:p>
            <a:pPr eaLnBrk="1" hangingPunct="1"/>
            <a:endParaRPr lang="ru-RU" sz="1800" smtClean="0"/>
          </a:p>
          <a:p>
            <a:pPr eaLnBrk="1" hangingPunct="1"/>
            <a:r>
              <a:rPr lang="ru-RU" sz="1800" smtClean="0"/>
              <a:t>Задача 1. </a:t>
            </a:r>
            <a:r>
              <a:rPr lang="ru-RU" sz="2000" smtClean="0">
                <a:solidFill>
                  <a:schemeClr val="accent2"/>
                </a:solidFill>
              </a:rPr>
              <a:t>Найдите углы правильного восьмиугольника.</a:t>
            </a:r>
          </a:p>
          <a:p>
            <a:pPr eaLnBrk="1" hangingPunct="1"/>
            <a:endParaRPr lang="ru-RU" sz="2000" smtClean="0">
              <a:solidFill>
                <a:schemeClr val="accent2"/>
              </a:solidFill>
            </a:endParaRPr>
          </a:p>
          <a:p>
            <a:pPr eaLnBrk="1" hangingPunct="1"/>
            <a:endParaRPr lang="ru-RU" sz="2000" smtClean="0"/>
          </a:p>
          <a:p>
            <a:pPr eaLnBrk="1" hangingPunct="1"/>
            <a:r>
              <a:rPr lang="ru-RU" sz="1800" smtClean="0"/>
              <a:t>Задача 2. </a:t>
            </a:r>
            <a:r>
              <a:rPr lang="ru-RU" sz="2000" smtClean="0">
                <a:solidFill>
                  <a:schemeClr val="accent2"/>
                </a:solidFill>
              </a:rPr>
              <a:t>В окружность вписаны правильные треугольник и четырёхугольник. Периметр треугольника равен           см. Найдите периметр четырёхугольника.</a:t>
            </a:r>
          </a:p>
          <a:p>
            <a:pPr eaLnBrk="1" hangingPunct="1"/>
            <a:endParaRPr lang="ru-RU" sz="2000" smtClean="0">
              <a:solidFill>
                <a:schemeClr val="accent2"/>
              </a:solidFill>
            </a:endParaRPr>
          </a:p>
          <a:p>
            <a:pPr eaLnBrk="1" hangingPunct="1"/>
            <a:endParaRPr lang="ru-RU" sz="1800" smtClean="0">
              <a:solidFill>
                <a:schemeClr val="accent2"/>
              </a:solidFill>
            </a:endParaRPr>
          </a:p>
          <a:p>
            <a:pPr eaLnBrk="1" hangingPunct="1"/>
            <a:r>
              <a:rPr lang="ru-RU" sz="1800" smtClean="0"/>
              <a:t>Задача </a:t>
            </a:r>
            <a:r>
              <a:rPr lang="ru-RU" sz="2000" smtClean="0">
                <a:solidFill>
                  <a:schemeClr val="accent2"/>
                </a:solidFill>
              </a:rPr>
              <a:t>3.Найдите площадь правильного треугольника, если радиус описанной около него окружности равен 4см. </a:t>
            </a:r>
          </a:p>
          <a:p>
            <a:pPr eaLnBrk="1" hangingPunct="1"/>
            <a:endParaRPr lang="ru-RU" sz="2000" smtClean="0">
              <a:solidFill>
                <a:schemeClr val="accent2"/>
              </a:solidFill>
            </a:endParaRPr>
          </a:p>
          <a:p>
            <a:pPr eaLnBrk="1" hangingPunct="1"/>
            <a:endParaRPr lang="ru-RU" sz="2000" smtClean="0">
              <a:solidFill>
                <a:schemeClr val="accent2"/>
              </a:solidFill>
            </a:endParaRPr>
          </a:p>
          <a:p>
            <a:pPr eaLnBrk="1" hangingPunct="1"/>
            <a:r>
              <a:rPr lang="ru-RU" sz="1800" smtClean="0"/>
              <a:t>Задание 4.  </a:t>
            </a:r>
            <a:r>
              <a:rPr lang="ru-RU" sz="2000" b="1" smtClean="0">
                <a:solidFill>
                  <a:schemeClr val="accent2"/>
                </a:solidFill>
              </a:rPr>
              <a:t>Построить правильный восьмиугольник,   двенадцатиугольник.</a:t>
            </a:r>
          </a:p>
        </p:txBody>
      </p:sp>
      <p:sp>
        <p:nvSpPr>
          <p:cNvPr id="17412" name="WordArt 13"/>
          <p:cNvSpPr>
            <a:spLocks noChangeArrowheads="1" noChangeShapeType="1" noTextEdit="1"/>
          </p:cNvSpPr>
          <p:nvPr/>
        </p:nvSpPr>
        <p:spPr bwMode="auto">
          <a:xfrm>
            <a:off x="1908175" y="260350"/>
            <a:ext cx="5256213" cy="571500"/>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9900CC"/>
                </a:solidFill>
                <a:effectLst>
                  <a:outerShdw dist="35921" dir="2700000" algn="ctr" rotWithShape="0">
                    <a:srgbClr val="C0C0C0">
                      <a:alpha val="79999"/>
                    </a:srgbClr>
                  </a:outerShdw>
                </a:effectLst>
                <a:latin typeface="Impact"/>
              </a:rPr>
              <a:t>Конкурс «Реши задачу» </a:t>
            </a:r>
          </a:p>
        </p:txBody>
      </p:sp>
      <p:sp>
        <p:nvSpPr>
          <p:cNvPr id="147471" name="AutoShape 15"/>
          <p:cNvSpPr>
            <a:spLocks noChangeArrowheads="1"/>
          </p:cNvSpPr>
          <p:nvPr/>
        </p:nvSpPr>
        <p:spPr bwMode="auto">
          <a:xfrm>
            <a:off x="395288" y="260350"/>
            <a:ext cx="360362" cy="287338"/>
          </a:xfrm>
          <a:prstGeom prst="flowChartProcess">
            <a:avLst/>
          </a:prstGeom>
          <a:solidFill>
            <a:srgbClr val="99FF99"/>
          </a:solidFill>
          <a:ln w="9525">
            <a:solidFill>
              <a:schemeClr val="tx1"/>
            </a:solidFill>
            <a:miter lim="800000"/>
            <a:headEnd/>
            <a:tailEnd/>
          </a:ln>
          <a:effectLst/>
        </p:spPr>
        <p:txBody>
          <a:bodyPr wrap="none" anchor="ctr"/>
          <a:lstStyle/>
          <a:p>
            <a:pPr>
              <a:defRPr/>
            </a:pPr>
            <a:endParaRPr lang="ru-RU">
              <a:effectLst>
                <a:outerShdw blurRad="38100" dist="38100" dir="2700000" algn="tl">
                  <a:srgbClr val="000000">
                    <a:alpha val="43137"/>
                  </a:srgbClr>
                </a:outerShdw>
              </a:effectLst>
              <a:latin typeface="Arial" pitchFamily="34" charset="0"/>
            </a:endParaRPr>
          </a:p>
        </p:txBody>
      </p:sp>
      <p:sp>
        <p:nvSpPr>
          <p:cNvPr id="17414" name="Rectangle 9"/>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pPr eaLnBrk="0" hangingPunct="0"/>
            <a:endParaRPr lang="ru-RU"/>
          </a:p>
        </p:txBody>
      </p:sp>
      <p:sp>
        <p:nvSpPr>
          <p:cNvPr id="17415" name="Rectangle 1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pPr eaLnBrk="0" hangingPunct="0"/>
            <a:endParaRPr lang="ru-RU"/>
          </a:p>
        </p:txBody>
      </p:sp>
      <p:pic>
        <p:nvPicPr>
          <p:cNvPr id="17416" name="Picture 10"/>
          <p:cNvPicPr>
            <a:picLocks noChangeAspect="1" noChangeArrowheads="1"/>
          </p:cNvPicPr>
          <p:nvPr/>
        </p:nvPicPr>
        <p:blipFill>
          <a:blip r:embed="rId2" cstate="email">
            <a:clrChange>
              <a:clrFrom>
                <a:srgbClr val="FFFFFF"/>
              </a:clrFrom>
              <a:clrTo>
                <a:srgbClr val="FFFFFF">
                  <a:alpha val="0"/>
                </a:srgbClr>
              </a:clrTo>
            </a:clrChange>
          </a:blip>
          <a:srcRect/>
          <a:stretch>
            <a:fillRect/>
          </a:stretch>
        </p:blipFill>
        <p:spPr bwMode="auto">
          <a:xfrm>
            <a:off x="6804025" y="2852738"/>
            <a:ext cx="504825" cy="427037"/>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Номер слайда 3"/>
          <p:cNvSpPr>
            <a:spLocks noGrp="1"/>
          </p:cNvSpPr>
          <p:nvPr>
            <p:ph type="sldNum" sz="quarter" idx="12"/>
          </p:nvPr>
        </p:nvSpPr>
        <p:spPr>
          <a:noFill/>
        </p:spPr>
        <p:txBody>
          <a:bodyPr/>
          <a:lstStyle/>
          <a:p>
            <a:fld id="{E58DFC26-7485-469B-B9E3-7EA5DD64CBD6}" type="slidenum">
              <a:rPr lang="ru-RU" smtClean="0">
                <a:latin typeface="Arial" charset="0"/>
              </a:rPr>
              <a:pPr/>
              <a:t>17</a:t>
            </a:fld>
            <a:endParaRPr lang="ru-RU" smtClean="0">
              <a:latin typeface="Arial" charset="0"/>
            </a:endParaRPr>
          </a:p>
        </p:txBody>
      </p:sp>
      <p:sp>
        <p:nvSpPr>
          <p:cNvPr id="18435" name="Rectangle 3"/>
          <p:cNvSpPr>
            <a:spLocks noGrp="1" noChangeArrowheads="1"/>
          </p:cNvSpPr>
          <p:nvPr>
            <p:ph type="body" sz="half" idx="4294967295"/>
          </p:nvPr>
        </p:nvSpPr>
        <p:spPr>
          <a:xfrm>
            <a:off x="0" y="1600200"/>
            <a:ext cx="5843588" cy="4525963"/>
          </a:xfrm>
        </p:spPr>
        <p:txBody>
          <a:bodyPr/>
          <a:lstStyle/>
          <a:p>
            <a:pPr eaLnBrk="1" hangingPunct="1"/>
            <a:r>
              <a:rPr lang="ru-RU" sz="2800" smtClean="0">
                <a:solidFill>
                  <a:srgbClr val="663300"/>
                </a:solidFill>
              </a:rPr>
              <a:t>На рисунке изображена лишь небольшая часть</a:t>
            </a:r>
          </a:p>
          <a:p>
            <a:pPr eaLnBrk="1" hangingPunct="1">
              <a:buFontTx/>
              <a:buNone/>
            </a:pPr>
            <a:r>
              <a:rPr lang="ru-RU" sz="2800" smtClean="0">
                <a:solidFill>
                  <a:srgbClr val="663300"/>
                </a:solidFill>
              </a:rPr>
              <a:t>   правильного многоугольника.</a:t>
            </a:r>
          </a:p>
          <a:p>
            <a:pPr eaLnBrk="1" hangingPunct="1">
              <a:buFontTx/>
              <a:buNone/>
            </a:pPr>
            <a:r>
              <a:rPr lang="ru-RU" sz="2800" smtClean="0">
                <a:solidFill>
                  <a:srgbClr val="663300"/>
                </a:solidFill>
              </a:rPr>
              <a:t>   Как узнать простейшим</a:t>
            </a:r>
          </a:p>
          <a:p>
            <a:pPr eaLnBrk="1" hangingPunct="1">
              <a:buFontTx/>
              <a:buNone/>
            </a:pPr>
            <a:r>
              <a:rPr lang="ru-RU" sz="2800" smtClean="0">
                <a:solidFill>
                  <a:srgbClr val="663300"/>
                </a:solidFill>
              </a:rPr>
              <a:t>   способом, сколько у него сторон? Как закончить </a:t>
            </a:r>
          </a:p>
          <a:p>
            <a:pPr eaLnBrk="1" hangingPunct="1">
              <a:buFontTx/>
              <a:buNone/>
            </a:pPr>
            <a:r>
              <a:rPr lang="ru-RU" sz="2800" smtClean="0">
                <a:solidFill>
                  <a:srgbClr val="663300"/>
                </a:solidFill>
              </a:rPr>
              <a:t>   построение многоугольника?</a:t>
            </a:r>
          </a:p>
        </p:txBody>
      </p:sp>
      <p:pic>
        <p:nvPicPr>
          <p:cNvPr id="18436" name="Picture 4" descr="zad7"/>
          <p:cNvPicPr>
            <a:picLocks noChangeAspect="1" noChangeArrowheads="1"/>
          </p:cNvPicPr>
          <p:nvPr>
            <p:ph sz="quarter" idx="4294967295"/>
          </p:nvPr>
        </p:nvPicPr>
        <p:blipFill>
          <a:blip r:embed="rId2" cstate="email"/>
          <a:srcRect/>
          <a:stretch>
            <a:fillRect/>
          </a:stretch>
        </p:blipFill>
        <p:spPr>
          <a:xfrm>
            <a:off x="6156325" y="3573463"/>
            <a:ext cx="2663825" cy="2474912"/>
          </a:xfrm>
          <a:noFill/>
        </p:spPr>
      </p:pic>
      <p:pic>
        <p:nvPicPr>
          <p:cNvPr id="18437" name="Picture 7" descr="zad8"/>
          <p:cNvPicPr>
            <a:picLocks noChangeAspect="1" noChangeArrowheads="1"/>
          </p:cNvPicPr>
          <p:nvPr>
            <p:ph sz="quarter" idx="4294967295"/>
          </p:nvPr>
        </p:nvPicPr>
        <p:blipFill>
          <a:blip r:embed="rId3" cstate="email"/>
          <a:srcRect/>
          <a:stretch>
            <a:fillRect/>
          </a:stretch>
        </p:blipFill>
        <p:spPr>
          <a:xfrm>
            <a:off x="6084888" y="1052513"/>
            <a:ext cx="2871787" cy="2363787"/>
          </a:xfrm>
          <a:noFill/>
        </p:spPr>
      </p:pic>
      <p:sp>
        <p:nvSpPr>
          <p:cNvPr id="18438" name="WordArt 11"/>
          <p:cNvSpPr>
            <a:spLocks noChangeArrowheads="1" noChangeShapeType="1" noTextEdit="1"/>
          </p:cNvSpPr>
          <p:nvPr/>
        </p:nvSpPr>
        <p:spPr bwMode="auto">
          <a:xfrm>
            <a:off x="1042988" y="260350"/>
            <a:ext cx="6838950" cy="762000"/>
          </a:xfrm>
          <a:prstGeom prst="rect">
            <a:avLst/>
          </a:prstGeom>
        </p:spPr>
        <p:txBody>
          <a:bodyPr wrap="none" fromWordArt="1">
            <a:prstTxWarp prst="textDeflate">
              <a:avLst>
                <a:gd name="adj" fmla="val 26227"/>
              </a:avLst>
            </a:prstTxWarp>
          </a:bodyPr>
          <a:lstStyle/>
          <a:p>
            <a:pPr algn="ctr"/>
            <a:r>
              <a:rPr lang="ru-RU" sz="3600" kern="10">
                <a:ln w="9525">
                  <a:solidFill>
                    <a:srgbClr val="000000"/>
                  </a:solidFill>
                  <a:round/>
                  <a:headEnd/>
                  <a:tailEnd/>
                </a:ln>
                <a:solidFill>
                  <a:srgbClr val="CC00CC"/>
                </a:solidFill>
                <a:latin typeface="Impact"/>
              </a:rPr>
              <a:t>Догадался сам – объясни другому</a:t>
            </a:r>
          </a:p>
        </p:txBody>
      </p:sp>
    </p:spTree>
  </p:cSld>
  <p:clrMapOvr>
    <a:masterClrMapping/>
  </p:clrMapOvr>
  <p:transition>
    <p:wipe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Номер слайда 3"/>
          <p:cNvSpPr>
            <a:spLocks noGrp="1"/>
          </p:cNvSpPr>
          <p:nvPr>
            <p:ph type="sldNum" sz="quarter" idx="12"/>
          </p:nvPr>
        </p:nvSpPr>
        <p:spPr>
          <a:noFill/>
        </p:spPr>
        <p:txBody>
          <a:bodyPr/>
          <a:lstStyle/>
          <a:p>
            <a:fld id="{580D6ECB-56C6-4341-8E1B-E21DA5B6EB51}" type="slidenum">
              <a:rPr lang="ru-RU" smtClean="0">
                <a:latin typeface="Arial" charset="0"/>
              </a:rPr>
              <a:pPr/>
              <a:t>18</a:t>
            </a:fld>
            <a:endParaRPr lang="ru-RU" smtClean="0">
              <a:latin typeface="Arial" charset="0"/>
            </a:endParaRPr>
          </a:p>
        </p:txBody>
      </p:sp>
      <p:sp>
        <p:nvSpPr>
          <p:cNvPr id="19459" name="Rectangle 3"/>
          <p:cNvSpPr>
            <a:spLocks noGrp="1" noChangeArrowheads="1"/>
          </p:cNvSpPr>
          <p:nvPr>
            <p:ph type="body" idx="4294967295"/>
          </p:nvPr>
        </p:nvSpPr>
        <p:spPr>
          <a:xfrm>
            <a:off x="0" y="765175"/>
            <a:ext cx="8229600" cy="5360988"/>
          </a:xfrm>
        </p:spPr>
        <p:txBody>
          <a:bodyPr/>
          <a:lstStyle/>
          <a:p>
            <a:pPr eaLnBrk="1" hangingPunct="1">
              <a:lnSpc>
                <a:spcPct val="80000"/>
              </a:lnSpc>
            </a:pPr>
            <a:endParaRPr lang="ru-RU" sz="1800" smtClean="0">
              <a:solidFill>
                <a:srgbClr val="663300"/>
              </a:solidFill>
            </a:endParaRPr>
          </a:p>
          <a:p>
            <a:pPr algn="ctr" eaLnBrk="1" hangingPunct="1">
              <a:lnSpc>
                <a:spcPct val="80000"/>
              </a:lnSpc>
            </a:pPr>
            <a:r>
              <a:rPr lang="ru-RU" sz="1800" smtClean="0">
                <a:solidFill>
                  <a:srgbClr val="663300"/>
                </a:solidFill>
              </a:rPr>
              <a:t>Задача №1.</a:t>
            </a:r>
            <a:r>
              <a:rPr lang="ru-RU" sz="1800" smtClean="0"/>
              <a:t> </a:t>
            </a:r>
            <a:r>
              <a:rPr lang="ru-RU" sz="2000" smtClean="0">
                <a:solidFill>
                  <a:schemeClr val="accent2"/>
                </a:solidFill>
              </a:rPr>
              <a:t>В правильный шестиугольник ABCDEF, со стороной 8 см, вписан правильный треугольник A1B1C1. Найдите отношение радиуса окружности, вписанной в треугольник A1B1C1, к радиусу</a:t>
            </a:r>
          </a:p>
          <a:p>
            <a:pPr algn="ctr" eaLnBrk="1" hangingPunct="1">
              <a:lnSpc>
                <a:spcPct val="80000"/>
              </a:lnSpc>
              <a:buFontTx/>
              <a:buNone/>
            </a:pPr>
            <a:r>
              <a:rPr lang="ru-RU" sz="2000" smtClean="0">
                <a:solidFill>
                  <a:schemeClr val="accent2"/>
                </a:solidFill>
              </a:rPr>
              <a:t>      окружности, вписанной в шестиугольник ABCDEF.</a:t>
            </a:r>
          </a:p>
          <a:p>
            <a:pPr eaLnBrk="1" hangingPunct="1">
              <a:lnSpc>
                <a:spcPct val="80000"/>
              </a:lnSpc>
              <a:buFontTx/>
              <a:buNone/>
            </a:pPr>
            <a:endParaRPr lang="ru-RU" smtClean="0">
              <a:solidFill>
                <a:schemeClr val="accent2"/>
              </a:solidFill>
            </a:endParaRPr>
          </a:p>
          <a:p>
            <a:pPr eaLnBrk="1" hangingPunct="1">
              <a:lnSpc>
                <a:spcPct val="80000"/>
              </a:lnSpc>
              <a:buFontTx/>
              <a:buNone/>
            </a:pPr>
            <a:endParaRPr lang="ru-RU" sz="1800" smtClean="0">
              <a:solidFill>
                <a:schemeClr val="accent2"/>
              </a:solidFill>
            </a:endParaRPr>
          </a:p>
          <a:p>
            <a:pPr eaLnBrk="1" hangingPunct="1">
              <a:lnSpc>
                <a:spcPct val="80000"/>
              </a:lnSpc>
              <a:buFontTx/>
              <a:buNone/>
            </a:pPr>
            <a:r>
              <a:rPr lang="ru-RU" sz="1800" smtClean="0">
                <a:solidFill>
                  <a:srgbClr val="663300"/>
                </a:solidFill>
              </a:rPr>
              <a:t>   </a:t>
            </a:r>
          </a:p>
          <a:p>
            <a:pPr eaLnBrk="1" hangingPunct="1">
              <a:lnSpc>
                <a:spcPct val="80000"/>
              </a:lnSpc>
              <a:buFontTx/>
              <a:buNone/>
            </a:pPr>
            <a:r>
              <a:rPr lang="ru-RU" sz="1800" smtClean="0">
                <a:solidFill>
                  <a:srgbClr val="663300"/>
                </a:solidFill>
              </a:rPr>
              <a:t> </a:t>
            </a:r>
          </a:p>
          <a:p>
            <a:pPr eaLnBrk="1" hangingPunct="1">
              <a:lnSpc>
                <a:spcPct val="80000"/>
              </a:lnSpc>
              <a:buFontTx/>
              <a:buNone/>
            </a:pPr>
            <a:endParaRPr lang="ru-RU" sz="1800" smtClean="0">
              <a:solidFill>
                <a:schemeClr val="accent2"/>
              </a:solidFill>
            </a:endParaRPr>
          </a:p>
          <a:p>
            <a:pPr eaLnBrk="1" hangingPunct="1">
              <a:lnSpc>
                <a:spcPct val="80000"/>
              </a:lnSpc>
              <a:buFontTx/>
              <a:buNone/>
            </a:pPr>
            <a:endParaRPr lang="ru-RU" smtClean="0">
              <a:solidFill>
                <a:schemeClr val="accent2"/>
              </a:solidFill>
            </a:endParaRPr>
          </a:p>
          <a:p>
            <a:pPr eaLnBrk="1" hangingPunct="1">
              <a:lnSpc>
                <a:spcPct val="80000"/>
              </a:lnSpc>
            </a:pPr>
            <a:endParaRPr lang="ru-RU" sz="2000" b="1" smtClean="0">
              <a:solidFill>
                <a:schemeClr val="accent2"/>
              </a:solidFill>
            </a:endParaRPr>
          </a:p>
        </p:txBody>
      </p:sp>
      <p:sp>
        <p:nvSpPr>
          <p:cNvPr id="19460" name="WordArt 4"/>
          <p:cNvSpPr>
            <a:spLocks noChangeArrowheads="1" noChangeShapeType="1" noTextEdit="1"/>
          </p:cNvSpPr>
          <p:nvPr/>
        </p:nvSpPr>
        <p:spPr bwMode="auto">
          <a:xfrm>
            <a:off x="2266950" y="188913"/>
            <a:ext cx="5256213" cy="571500"/>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9900CC"/>
                </a:solidFill>
                <a:effectLst>
                  <a:outerShdw dist="35921" dir="2700000" algn="ctr" rotWithShape="0">
                    <a:srgbClr val="C0C0C0">
                      <a:alpha val="79999"/>
                    </a:srgbClr>
                  </a:outerShdw>
                </a:effectLst>
                <a:latin typeface="Impact"/>
              </a:rPr>
              <a:t>Конкурс «Реши задачу» </a:t>
            </a:r>
          </a:p>
        </p:txBody>
      </p:sp>
      <p:sp>
        <p:nvSpPr>
          <p:cNvPr id="152582" name="AutoShape 6"/>
          <p:cNvSpPr>
            <a:spLocks noChangeArrowheads="1"/>
          </p:cNvSpPr>
          <p:nvPr/>
        </p:nvSpPr>
        <p:spPr bwMode="auto">
          <a:xfrm>
            <a:off x="1116013" y="115888"/>
            <a:ext cx="792162" cy="531812"/>
          </a:xfrm>
          <a:prstGeom prst="star5">
            <a:avLst/>
          </a:prstGeom>
          <a:solidFill>
            <a:srgbClr val="FF0000"/>
          </a:solidFill>
          <a:ln w="9525">
            <a:solidFill>
              <a:schemeClr val="tx1"/>
            </a:solidFill>
            <a:miter lim="800000"/>
            <a:headEnd/>
            <a:tailEnd/>
          </a:ln>
          <a:effectLst/>
        </p:spPr>
        <p:txBody>
          <a:bodyPr wrap="none" anchor="ctr"/>
          <a:lstStyle/>
          <a:p>
            <a:pPr>
              <a:defRPr/>
            </a:pPr>
            <a:endParaRPr lang="ru-RU">
              <a:effectLst>
                <a:outerShdw blurRad="38100" dist="38100" dir="2700000" algn="tl">
                  <a:srgbClr val="000000">
                    <a:alpha val="43137"/>
                  </a:srgbClr>
                </a:outerShdw>
              </a:effectLst>
              <a:latin typeface="Arial" pitchFamily="34" charset="0"/>
            </a:endParaRPr>
          </a:p>
        </p:txBody>
      </p:sp>
      <p:pic>
        <p:nvPicPr>
          <p:cNvPr id="19462" name="Picture 11"/>
          <p:cNvPicPr>
            <a:picLocks noChangeAspect="1" noChangeArrowheads="1"/>
          </p:cNvPicPr>
          <p:nvPr/>
        </p:nvPicPr>
        <p:blipFill>
          <a:blip r:embed="rId2" cstate="email"/>
          <a:srcRect/>
          <a:stretch>
            <a:fillRect/>
          </a:stretch>
        </p:blipFill>
        <p:spPr bwMode="auto">
          <a:xfrm>
            <a:off x="2627313" y="2781300"/>
            <a:ext cx="4114800" cy="3384550"/>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Номер слайда 3"/>
          <p:cNvSpPr>
            <a:spLocks noGrp="1"/>
          </p:cNvSpPr>
          <p:nvPr>
            <p:ph type="sldNum" sz="quarter" idx="12"/>
          </p:nvPr>
        </p:nvSpPr>
        <p:spPr>
          <a:noFill/>
        </p:spPr>
        <p:txBody>
          <a:bodyPr/>
          <a:lstStyle/>
          <a:p>
            <a:fld id="{12BEF88A-A4EE-4FAF-A67B-990CE3378BB5}" type="slidenum">
              <a:rPr lang="ru-RU" smtClean="0">
                <a:latin typeface="Arial" charset="0"/>
              </a:rPr>
              <a:pPr/>
              <a:t>19</a:t>
            </a:fld>
            <a:endParaRPr lang="ru-RU" smtClean="0">
              <a:latin typeface="Arial" charset="0"/>
            </a:endParaRPr>
          </a:p>
        </p:txBody>
      </p:sp>
      <p:sp>
        <p:nvSpPr>
          <p:cNvPr id="16387" name="Rectangle 3"/>
          <p:cNvSpPr>
            <a:spLocks noGrp="1" noChangeArrowheads="1"/>
          </p:cNvSpPr>
          <p:nvPr>
            <p:ph type="body" idx="4294967295"/>
          </p:nvPr>
        </p:nvSpPr>
        <p:spPr>
          <a:xfrm>
            <a:off x="0" y="765175"/>
            <a:ext cx="8229600" cy="5360988"/>
          </a:xfrm>
        </p:spPr>
        <p:txBody>
          <a:bodyPr/>
          <a:lstStyle/>
          <a:p>
            <a:pPr eaLnBrk="1" hangingPunct="1">
              <a:lnSpc>
                <a:spcPct val="80000"/>
              </a:lnSpc>
              <a:defRPr/>
            </a:pPr>
            <a:endParaRPr lang="ru-RU" sz="1800" dirty="0" smtClean="0">
              <a:solidFill>
                <a:srgbClr val="663300"/>
              </a:solidFill>
            </a:endParaRPr>
          </a:p>
          <a:p>
            <a:pPr marL="0" indent="0" algn="ctr" eaLnBrk="1" hangingPunct="1">
              <a:lnSpc>
                <a:spcPct val="80000"/>
              </a:lnSpc>
              <a:buFontTx/>
              <a:buNone/>
              <a:defRPr/>
            </a:pPr>
            <a:r>
              <a:rPr lang="ru-RU" sz="1800" dirty="0" smtClean="0">
                <a:solidFill>
                  <a:srgbClr val="663300"/>
                </a:solidFill>
              </a:rPr>
              <a:t>Задача №2</a:t>
            </a:r>
            <a:r>
              <a:rPr lang="ru-RU" sz="2000" dirty="0" smtClean="0"/>
              <a:t>. </a:t>
            </a:r>
            <a:r>
              <a:rPr lang="ru-RU" sz="2000" dirty="0" smtClean="0">
                <a:solidFill>
                  <a:schemeClr val="accent2"/>
                </a:solidFill>
              </a:rPr>
              <a:t>Жители села решил разбить клумбу в парке отдыха. Клумба имеет вид правильного шестиугольника без правильного треугольника, вершины которого совпадают с вершинами шестиугольника. Сторона шестиугольника 6 метров. Вычислите площадь этой клумбы.</a:t>
            </a:r>
            <a:endParaRPr lang="ru-RU" sz="2000" b="1" i="1" dirty="0" smtClean="0">
              <a:solidFill>
                <a:schemeClr val="accent2"/>
              </a:solidFill>
            </a:endParaRPr>
          </a:p>
          <a:p>
            <a:pPr algn="ctr" eaLnBrk="1" hangingPunct="1">
              <a:lnSpc>
                <a:spcPct val="80000"/>
              </a:lnSpc>
              <a:buFontTx/>
              <a:buNone/>
              <a:defRPr/>
            </a:pPr>
            <a:r>
              <a:rPr lang="ru-RU" sz="2000" dirty="0" smtClean="0">
                <a:solidFill>
                  <a:schemeClr val="accent2"/>
                </a:solidFill>
              </a:rPr>
              <a:t>     Определите плату за вскапывание клумбы, если за </a:t>
            </a:r>
          </a:p>
          <a:p>
            <a:pPr algn="ctr" eaLnBrk="1" hangingPunct="1">
              <a:lnSpc>
                <a:spcPct val="80000"/>
              </a:lnSpc>
              <a:buFontTx/>
              <a:buNone/>
              <a:defRPr/>
            </a:pPr>
            <a:r>
              <a:rPr lang="ru-RU" sz="2000" dirty="0" smtClean="0">
                <a:solidFill>
                  <a:schemeClr val="accent2"/>
                </a:solidFill>
              </a:rPr>
              <a:t>     вскапывание 1 кв. м  земли надо платить 30 рублей. </a:t>
            </a:r>
          </a:p>
          <a:p>
            <a:pPr algn="ctr" eaLnBrk="1" hangingPunct="1">
              <a:lnSpc>
                <a:spcPct val="80000"/>
              </a:lnSpc>
              <a:buFontTx/>
              <a:buNone/>
              <a:defRPr/>
            </a:pPr>
            <a:endParaRPr lang="ru-RU" sz="2000" dirty="0" smtClean="0">
              <a:solidFill>
                <a:schemeClr val="accent2"/>
              </a:solidFill>
            </a:endParaRPr>
          </a:p>
          <a:p>
            <a:pPr eaLnBrk="1" hangingPunct="1">
              <a:lnSpc>
                <a:spcPct val="80000"/>
              </a:lnSpc>
              <a:buFontTx/>
              <a:buNone/>
              <a:defRPr/>
            </a:pPr>
            <a:r>
              <a:rPr lang="ru-RU" sz="2000" dirty="0" smtClean="0">
                <a:solidFill>
                  <a:srgbClr val="663300"/>
                </a:solidFill>
              </a:rPr>
              <a:t>   </a:t>
            </a:r>
          </a:p>
          <a:p>
            <a:pPr eaLnBrk="1" hangingPunct="1">
              <a:lnSpc>
                <a:spcPct val="80000"/>
              </a:lnSpc>
              <a:buFontTx/>
              <a:buNone/>
              <a:defRPr/>
            </a:pPr>
            <a:r>
              <a:rPr lang="ru-RU" sz="1800" dirty="0" smtClean="0">
                <a:solidFill>
                  <a:srgbClr val="663300"/>
                </a:solidFill>
              </a:rPr>
              <a:t> </a:t>
            </a:r>
          </a:p>
          <a:p>
            <a:pPr eaLnBrk="1" hangingPunct="1">
              <a:lnSpc>
                <a:spcPct val="80000"/>
              </a:lnSpc>
              <a:buFontTx/>
              <a:buNone/>
              <a:defRPr/>
            </a:pPr>
            <a:endParaRPr lang="ru-RU" dirty="0" smtClean="0">
              <a:solidFill>
                <a:schemeClr val="accent2"/>
              </a:solidFill>
            </a:endParaRPr>
          </a:p>
          <a:p>
            <a:pPr eaLnBrk="1" hangingPunct="1">
              <a:lnSpc>
                <a:spcPct val="80000"/>
              </a:lnSpc>
              <a:defRPr/>
            </a:pPr>
            <a:endParaRPr lang="ru-RU" sz="2000" b="1" dirty="0" smtClean="0">
              <a:solidFill>
                <a:schemeClr val="accent2"/>
              </a:solidFill>
            </a:endParaRPr>
          </a:p>
        </p:txBody>
      </p:sp>
      <p:sp>
        <p:nvSpPr>
          <p:cNvPr id="20484" name="WordArt 4"/>
          <p:cNvSpPr>
            <a:spLocks noChangeArrowheads="1" noChangeShapeType="1" noTextEdit="1"/>
          </p:cNvSpPr>
          <p:nvPr/>
        </p:nvSpPr>
        <p:spPr bwMode="auto">
          <a:xfrm>
            <a:off x="2266950" y="188913"/>
            <a:ext cx="5256213" cy="571500"/>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9900CC"/>
                </a:solidFill>
                <a:effectLst>
                  <a:outerShdw dist="35921" dir="2700000" algn="ctr" rotWithShape="0">
                    <a:srgbClr val="C0C0C0">
                      <a:alpha val="79999"/>
                    </a:srgbClr>
                  </a:outerShdw>
                </a:effectLst>
                <a:latin typeface="Impact"/>
              </a:rPr>
              <a:t>Конкурс «Реши задачу» </a:t>
            </a:r>
          </a:p>
        </p:txBody>
      </p:sp>
      <p:sp>
        <p:nvSpPr>
          <p:cNvPr id="152582" name="AutoShape 6"/>
          <p:cNvSpPr>
            <a:spLocks noChangeArrowheads="1"/>
          </p:cNvSpPr>
          <p:nvPr/>
        </p:nvSpPr>
        <p:spPr bwMode="auto">
          <a:xfrm>
            <a:off x="1116013" y="115888"/>
            <a:ext cx="792162" cy="531812"/>
          </a:xfrm>
          <a:prstGeom prst="star5">
            <a:avLst/>
          </a:prstGeom>
          <a:solidFill>
            <a:srgbClr val="FF0000"/>
          </a:solidFill>
          <a:ln w="9525">
            <a:solidFill>
              <a:schemeClr val="tx1"/>
            </a:solidFill>
            <a:miter lim="800000"/>
            <a:headEnd/>
            <a:tailEnd/>
          </a:ln>
          <a:effectLst/>
        </p:spPr>
        <p:txBody>
          <a:bodyPr wrap="none" anchor="ctr"/>
          <a:lstStyle/>
          <a:p>
            <a:pPr>
              <a:defRPr/>
            </a:pPr>
            <a:endParaRPr lang="ru-RU">
              <a:effectLst>
                <a:outerShdw blurRad="38100" dist="38100" dir="2700000" algn="tl">
                  <a:srgbClr val="000000">
                    <a:alpha val="43137"/>
                  </a:srgbClr>
                </a:outerShdw>
              </a:effectLst>
              <a:latin typeface="Arial" pitchFamily="34" charset="0"/>
            </a:endParaRPr>
          </a:p>
        </p:txBody>
      </p:sp>
      <p:pic>
        <p:nvPicPr>
          <p:cNvPr id="20486" name="Picture 7"/>
          <p:cNvPicPr>
            <a:picLocks noChangeAspect="1" noChangeArrowheads="1"/>
          </p:cNvPicPr>
          <p:nvPr/>
        </p:nvPicPr>
        <p:blipFill>
          <a:blip r:embed="rId2" cstate="email"/>
          <a:srcRect/>
          <a:stretch>
            <a:fillRect/>
          </a:stretch>
        </p:blipFill>
        <p:spPr bwMode="auto">
          <a:xfrm>
            <a:off x="2627313" y="3068638"/>
            <a:ext cx="3817937" cy="3221037"/>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Номер слайда 6"/>
          <p:cNvSpPr>
            <a:spLocks noGrp="1"/>
          </p:cNvSpPr>
          <p:nvPr>
            <p:ph type="sldNum" sz="quarter" idx="12"/>
          </p:nvPr>
        </p:nvSpPr>
        <p:spPr>
          <a:noFill/>
        </p:spPr>
        <p:txBody>
          <a:bodyPr/>
          <a:lstStyle/>
          <a:p>
            <a:fld id="{F0231A92-6B58-474A-92C6-F4222FC08E5E}" type="slidenum">
              <a:rPr lang="ru-RU" smtClean="0">
                <a:latin typeface="Arial" charset="0"/>
              </a:rPr>
              <a:pPr/>
              <a:t>2</a:t>
            </a:fld>
            <a:endParaRPr lang="ru-RU" smtClean="0">
              <a:latin typeface="Arial" charset="0"/>
            </a:endParaRPr>
          </a:p>
        </p:txBody>
      </p:sp>
      <p:pic>
        <p:nvPicPr>
          <p:cNvPr id="3075" name="Picture 5" descr="log"/>
          <p:cNvPicPr>
            <a:picLocks noChangeAspect="1" noChangeArrowheads="1"/>
          </p:cNvPicPr>
          <p:nvPr/>
        </p:nvPicPr>
        <p:blipFill>
          <a:blip r:embed="rId4" cstate="email"/>
          <a:srcRect/>
          <a:stretch>
            <a:fillRect/>
          </a:stretch>
        </p:blipFill>
        <p:spPr bwMode="auto">
          <a:xfrm>
            <a:off x="468313" y="260350"/>
            <a:ext cx="2878137" cy="3168650"/>
          </a:xfrm>
          <a:prstGeom prst="rect">
            <a:avLst/>
          </a:prstGeom>
          <a:noFill/>
          <a:ln w="9525">
            <a:noFill/>
            <a:miter lim="800000"/>
            <a:headEnd/>
            <a:tailEnd/>
          </a:ln>
        </p:spPr>
      </p:pic>
      <p:sp>
        <p:nvSpPr>
          <p:cNvPr id="3076" name="Text Box 8"/>
          <p:cNvSpPr txBox="1">
            <a:spLocks noChangeArrowheads="1"/>
          </p:cNvSpPr>
          <p:nvPr/>
        </p:nvSpPr>
        <p:spPr bwMode="auto">
          <a:xfrm>
            <a:off x="3238500" y="765175"/>
            <a:ext cx="5905500" cy="2716213"/>
          </a:xfrm>
          <a:prstGeom prst="rect">
            <a:avLst/>
          </a:prstGeom>
          <a:noFill/>
          <a:ln w="9525">
            <a:noFill/>
            <a:miter lim="800000"/>
            <a:headEnd/>
            <a:tailEnd/>
          </a:ln>
        </p:spPr>
        <p:txBody>
          <a:bodyPr>
            <a:spAutoFit/>
          </a:bodyPr>
          <a:lstStyle/>
          <a:p>
            <a:pPr algn="ctr"/>
            <a:r>
              <a:rPr lang="ru-RU" sz="2800">
                <a:solidFill>
                  <a:schemeClr val="accent2"/>
                </a:solidFill>
              </a:rPr>
              <a:t>Закрепление по теме</a:t>
            </a:r>
            <a:r>
              <a:rPr lang="ru-RU" sz="2800" i="1">
                <a:solidFill>
                  <a:schemeClr val="accent2"/>
                </a:solidFill>
              </a:rPr>
              <a:t>:</a:t>
            </a:r>
            <a:r>
              <a:rPr lang="ru-RU" sz="2800" b="0" i="1">
                <a:solidFill>
                  <a:schemeClr val="accent2"/>
                </a:solidFill>
              </a:rPr>
              <a:t> </a:t>
            </a:r>
          </a:p>
          <a:p>
            <a:pPr algn="ctr"/>
            <a:endParaRPr lang="ru-RU" sz="3600" b="0" i="1">
              <a:solidFill>
                <a:srgbClr val="990000"/>
              </a:solidFill>
            </a:endParaRPr>
          </a:p>
          <a:p>
            <a:pPr algn="ctr"/>
            <a:r>
              <a:rPr lang="ru-RU" sz="3600" b="0" i="1">
                <a:solidFill>
                  <a:srgbClr val="990000"/>
                </a:solidFill>
              </a:rPr>
              <a:t>«Правильные многоугольники».</a:t>
            </a:r>
            <a:br>
              <a:rPr lang="ru-RU" sz="3600" b="0" i="1">
                <a:solidFill>
                  <a:srgbClr val="990000"/>
                </a:solidFill>
              </a:rPr>
            </a:br>
            <a:endParaRPr lang="ru-RU" sz="3600" b="0" i="1">
              <a:solidFill>
                <a:srgbClr val="990000"/>
              </a:solidFill>
            </a:endParaRPr>
          </a:p>
        </p:txBody>
      </p:sp>
      <p:pic>
        <p:nvPicPr>
          <p:cNvPr id="3077" name="Picture 13" descr="za_znaniami"/>
          <p:cNvPicPr>
            <a:picLocks noChangeAspect="1" noChangeArrowheads="1"/>
          </p:cNvPicPr>
          <p:nvPr/>
        </p:nvPicPr>
        <p:blipFill>
          <a:blip r:embed="rId5" cstate="email"/>
          <a:srcRect/>
          <a:stretch>
            <a:fillRect/>
          </a:stretch>
        </p:blipFill>
        <p:spPr bwMode="auto">
          <a:xfrm>
            <a:off x="6156325" y="4005263"/>
            <a:ext cx="2736850" cy="2466975"/>
          </a:xfrm>
          <a:prstGeom prst="rect">
            <a:avLst/>
          </a:prstGeom>
          <a:noFill/>
          <a:ln w="9525">
            <a:noFill/>
            <a:miter lim="800000"/>
            <a:headEnd/>
            <a:tailEnd/>
          </a:ln>
        </p:spPr>
      </p:pic>
      <p:graphicFrame>
        <p:nvGraphicFramePr>
          <p:cNvPr id="3078" name="Object 17"/>
          <p:cNvGraphicFramePr>
            <a:graphicFrameLocks noChangeAspect="1"/>
          </p:cNvGraphicFramePr>
          <p:nvPr>
            <p:ph sz="half" idx="1"/>
          </p:nvPr>
        </p:nvGraphicFramePr>
        <p:xfrm>
          <a:off x="2419350" y="3754438"/>
          <a:ext cx="114300" cy="215900"/>
        </p:xfrm>
        <a:graphic>
          <a:graphicData uri="http://schemas.openxmlformats.org/presentationml/2006/ole">
            <p:oleObj spid="_x0000_s3078" name="Формула" r:id="rId6" imgW="114151" imgH="215619" progId="Equation.3">
              <p:embed/>
            </p:oleObj>
          </a:graphicData>
        </a:graphic>
      </p:graphicFrame>
      <p:sp>
        <p:nvSpPr>
          <p:cNvPr id="1031" name="Rectangle 25"/>
          <p:cNvSpPr>
            <a:spLocks noGrp="1" noChangeArrowheads="1"/>
          </p:cNvSpPr>
          <p:nvPr>
            <p:ph type="title"/>
          </p:nvPr>
        </p:nvSpPr>
        <p:spPr>
          <a:xfrm>
            <a:off x="250825" y="3573463"/>
            <a:ext cx="5832475" cy="2305050"/>
          </a:xfrm>
        </p:spPr>
        <p:txBody>
          <a:bodyPr/>
          <a:lstStyle/>
          <a:p>
            <a:pPr eaLnBrk="1" hangingPunct="1"/>
            <a:r>
              <a:rPr lang="ru-RU" sz="2800" b="1" smtClean="0"/>
              <a:t/>
            </a:r>
            <a:br>
              <a:rPr lang="ru-RU" sz="2800" b="1" smtClean="0"/>
            </a:br>
            <a:r>
              <a:rPr lang="ru-RU" sz="2800" b="1" smtClean="0"/>
              <a:t/>
            </a:r>
            <a:br>
              <a:rPr lang="ru-RU" sz="2800" b="1" smtClean="0"/>
            </a:br>
            <a:r>
              <a:rPr lang="ru-RU" sz="2800" b="1" smtClean="0"/>
              <a:t/>
            </a:r>
            <a:br>
              <a:rPr lang="ru-RU" sz="2800" b="1" smtClean="0"/>
            </a:br>
            <a:r>
              <a:rPr lang="ru-RU" sz="2800" b="1" smtClean="0">
                <a:solidFill>
                  <a:schemeClr val="accent2"/>
                </a:solidFill>
              </a:rPr>
              <a:t>Цели:</a:t>
            </a:r>
            <a:r>
              <a:rPr lang="ru-RU" sz="3600" b="1" smtClean="0"/>
              <a:t/>
            </a:r>
            <a:br>
              <a:rPr lang="ru-RU" sz="3600" b="1" smtClean="0"/>
            </a:br>
            <a:r>
              <a:rPr lang="ru-RU" sz="3600" b="1" smtClean="0"/>
              <a:t/>
            </a:r>
            <a:br>
              <a:rPr lang="ru-RU" sz="3600" b="1" smtClean="0"/>
            </a:br>
            <a:r>
              <a:rPr lang="ru-RU" sz="2400" i="1" smtClean="0">
                <a:solidFill>
                  <a:srgbClr val="990000"/>
                </a:solidFill>
              </a:rPr>
              <a:t>Расширить и систематизировать знания о многоугольниках</a:t>
            </a:r>
            <a:r>
              <a:rPr lang="ru-RU" smtClean="0"/>
              <a:t> </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Номер слайда 3"/>
          <p:cNvSpPr>
            <a:spLocks noGrp="1"/>
          </p:cNvSpPr>
          <p:nvPr>
            <p:ph type="sldNum" sz="quarter" idx="12"/>
          </p:nvPr>
        </p:nvSpPr>
        <p:spPr>
          <a:noFill/>
        </p:spPr>
        <p:txBody>
          <a:bodyPr/>
          <a:lstStyle/>
          <a:p>
            <a:fld id="{17E465DB-FCAD-4EBB-B5F7-69493921B60D}" type="slidenum">
              <a:rPr lang="ru-RU" smtClean="0">
                <a:latin typeface="Arial" charset="0"/>
              </a:rPr>
              <a:pPr/>
              <a:t>20</a:t>
            </a:fld>
            <a:endParaRPr lang="ru-RU" smtClean="0">
              <a:latin typeface="Arial" charset="0"/>
            </a:endParaRPr>
          </a:p>
        </p:txBody>
      </p:sp>
      <p:sp>
        <p:nvSpPr>
          <p:cNvPr id="21507" name="Rectangle 3"/>
          <p:cNvSpPr>
            <a:spLocks noGrp="1" noChangeArrowheads="1"/>
          </p:cNvSpPr>
          <p:nvPr>
            <p:ph type="body" idx="4294967295"/>
          </p:nvPr>
        </p:nvSpPr>
        <p:spPr>
          <a:xfrm>
            <a:off x="0" y="765175"/>
            <a:ext cx="8229600" cy="5360988"/>
          </a:xfrm>
        </p:spPr>
        <p:txBody>
          <a:bodyPr/>
          <a:lstStyle/>
          <a:p>
            <a:pPr eaLnBrk="1" hangingPunct="1">
              <a:lnSpc>
                <a:spcPct val="80000"/>
              </a:lnSpc>
            </a:pPr>
            <a:endParaRPr lang="ru-RU" sz="1800" smtClean="0">
              <a:solidFill>
                <a:srgbClr val="663300"/>
              </a:solidFill>
            </a:endParaRPr>
          </a:p>
          <a:p>
            <a:pPr eaLnBrk="1" hangingPunct="1">
              <a:lnSpc>
                <a:spcPct val="80000"/>
              </a:lnSpc>
              <a:buFontTx/>
              <a:buNone/>
            </a:pPr>
            <a:endParaRPr lang="ru-RU" sz="1800" smtClean="0">
              <a:solidFill>
                <a:schemeClr val="accent2"/>
              </a:solidFill>
            </a:endParaRPr>
          </a:p>
          <a:p>
            <a:pPr eaLnBrk="1" hangingPunct="1">
              <a:lnSpc>
                <a:spcPct val="80000"/>
              </a:lnSpc>
              <a:buFontTx/>
              <a:buNone/>
            </a:pPr>
            <a:r>
              <a:rPr lang="ru-RU" sz="1800" smtClean="0">
                <a:solidFill>
                  <a:srgbClr val="663300"/>
                </a:solidFill>
              </a:rPr>
              <a:t>    </a:t>
            </a:r>
          </a:p>
          <a:p>
            <a:pPr algn="ctr" eaLnBrk="1" hangingPunct="1">
              <a:lnSpc>
                <a:spcPct val="80000"/>
              </a:lnSpc>
              <a:buFontTx/>
              <a:buNone/>
            </a:pPr>
            <a:r>
              <a:rPr lang="ru-RU" sz="4400" smtClean="0">
                <a:solidFill>
                  <a:srgbClr val="663300"/>
                </a:solidFill>
              </a:rPr>
              <a:t>Задача №3</a:t>
            </a:r>
            <a:r>
              <a:rPr lang="ru-RU" sz="4400" smtClean="0"/>
              <a:t>.</a:t>
            </a:r>
          </a:p>
          <a:p>
            <a:pPr algn="ctr" eaLnBrk="1" hangingPunct="1">
              <a:lnSpc>
                <a:spcPct val="80000"/>
              </a:lnSpc>
              <a:buFontTx/>
              <a:buNone/>
            </a:pPr>
            <a:r>
              <a:rPr lang="ru-RU" sz="4400" smtClean="0"/>
              <a:t> </a:t>
            </a:r>
            <a:r>
              <a:rPr lang="ru-RU" sz="4400" smtClean="0">
                <a:solidFill>
                  <a:schemeClr val="accent2"/>
                </a:solidFill>
              </a:rPr>
              <a:t>Около правильного многоугольника описали окружность. Можете ли вы предложить три способа нахождения центра этой окружности?</a:t>
            </a:r>
            <a:endParaRPr lang="ru-RU" sz="4400" b="1" i="1" smtClean="0">
              <a:solidFill>
                <a:schemeClr val="accent2"/>
              </a:solidFill>
            </a:endParaRPr>
          </a:p>
          <a:p>
            <a:pPr eaLnBrk="1" hangingPunct="1">
              <a:lnSpc>
                <a:spcPct val="80000"/>
              </a:lnSpc>
              <a:buFontTx/>
              <a:buNone/>
            </a:pPr>
            <a:endParaRPr lang="ru-RU" sz="1800" smtClean="0">
              <a:solidFill>
                <a:schemeClr val="accent2"/>
              </a:solidFill>
            </a:endParaRPr>
          </a:p>
          <a:p>
            <a:pPr eaLnBrk="1" hangingPunct="1">
              <a:lnSpc>
                <a:spcPct val="80000"/>
              </a:lnSpc>
              <a:buFontTx/>
              <a:buNone/>
            </a:pPr>
            <a:endParaRPr lang="ru-RU" smtClean="0">
              <a:solidFill>
                <a:schemeClr val="accent2"/>
              </a:solidFill>
            </a:endParaRPr>
          </a:p>
          <a:p>
            <a:pPr eaLnBrk="1" hangingPunct="1">
              <a:lnSpc>
                <a:spcPct val="80000"/>
              </a:lnSpc>
            </a:pPr>
            <a:endParaRPr lang="ru-RU" sz="2000" b="1" smtClean="0">
              <a:solidFill>
                <a:schemeClr val="accent2"/>
              </a:solidFill>
            </a:endParaRPr>
          </a:p>
        </p:txBody>
      </p:sp>
      <p:sp>
        <p:nvSpPr>
          <p:cNvPr id="21508" name="WordArt 4"/>
          <p:cNvSpPr>
            <a:spLocks noChangeArrowheads="1" noChangeShapeType="1" noTextEdit="1"/>
          </p:cNvSpPr>
          <p:nvPr/>
        </p:nvSpPr>
        <p:spPr bwMode="auto">
          <a:xfrm>
            <a:off x="2266950" y="188913"/>
            <a:ext cx="5256213" cy="571500"/>
          </a:xfrm>
          <a:prstGeom prst="rect">
            <a:avLst/>
          </a:prstGeom>
        </p:spPr>
        <p:txBody>
          <a:bodyPr wrap="none" fromWordArt="1">
            <a:prstTxWarp prst="textPlain">
              <a:avLst>
                <a:gd name="adj" fmla="val 50000"/>
              </a:avLst>
            </a:prstTxWarp>
          </a:bodyPr>
          <a:lstStyle/>
          <a:p>
            <a:pPr algn="ctr"/>
            <a:r>
              <a:rPr lang="ru-RU" sz="3600" kern="10">
                <a:ln w="9525">
                  <a:noFill/>
                  <a:round/>
                  <a:headEnd/>
                  <a:tailEnd/>
                </a:ln>
                <a:solidFill>
                  <a:srgbClr val="9900CC"/>
                </a:solidFill>
                <a:effectLst>
                  <a:outerShdw dist="35921" dir="2700000" algn="ctr" rotWithShape="0">
                    <a:srgbClr val="C0C0C0">
                      <a:alpha val="79999"/>
                    </a:srgbClr>
                  </a:outerShdw>
                </a:effectLst>
                <a:latin typeface="Impact"/>
              </a:rPr>
              <a:t>Конкурс «Реши задачу» </a:t>
            </a:r>
          </a:p>
        </p:txBody>
      </p:sp>
      <p:sp>
        <p:nvSpPr>
          <p:cNvPr id="152582" name="AutoShape 6"/>
          <p:cNvSpPr>
            <a:spLocks noChangeArrowheads="1"/>
          </p:cNvSpPr>
          <p:nvPr/>
        </p:nvSpPr>
        <p:spPr bwMode="auto">
          <a:xfrm>
            <a:off x="1116013" y="115888"/>
            <a:ext cx="792162" cy="531812"/>
          </a:xfrm>
          <a:prstGeom prst="star5">
            <a:avLst/>
          </a:prstGeom>
          <a:solidFill>
            <a:srgbClr val="FF0000"/>
          </a:solidFill>
          <a:ln w="9525">
            <a:solidFill>
              <a:schemeClr val="tx1"/>
            </a:solidFill>
            <a:miter lim="800000"/>
            <a:headEnd/>
            <a:tailEnd/>
          </a:ln>
          <a:effectLst/>
        </p:spPr>
        <p:txBody>
          <a:bodyPr wrap="none" anchor="ctr"/>
          <a:lstStyle/>
          <a:p>
            <a:pPr>
              <a:defRPr/>
            </a:pPr>
            <a:endParaRPr lang="ru-RU">
              <a:effectLst>
                <a:outerShdw blurRad="38100" dist="38100" dir="2700000" algn="tl">
                  <a:srgbClr val="000000">
                    <a:alpha val="43137"/>
                  </a:srgbClr>
                </a:outerShdw>
              </a:effectLst>
              <a:latin typeface="Arial" pitchFamily="34" charset="0"/>
            </a:endParaRPr>
          </a:p>
        </p:txBody>
      </p:sp>
    </p:spTree>
  </p:cSld>
  <p:clrMapOvr>
    <a:masterClrMapping/>
  </p:clrMapOvr>
  <p:transition>
    <p:wipe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Номер слайда 3"/>
          <p:cNvSpPr>
            <a:spLocks noGrp="1"/>
          </p:cNvSpPr>
          <p:nvPr>
            <p:ph type="sldNum" sz="quarter" idx="12"/>
          </p:nvPr>
        </p:nvSpPr>
        <p:spPr>
          <a:noFill/>
        </p:spPr>
        <p:txBody>
          <a:bodyPr/>
          <a:lstStyle/>
          <a:p>
            <a:fld id="{A79E5B0A-2151-4BC2-96F3-0AA932C8E6BD}" type="slidenum">
              <a:rPr lang="ru-RU" smtClean="0">
                <a:latin typeface="Arial" charset="0"/>
              </a:rPr>
              <a:pPr/>
              <a:t>21</a:t>
            </a:fld>
            <a:endParaRPr lang="ru-RU" smtClean="0">
              <a:latin typeface="Arial" charset="0"/>
            </a:endParaRPr>
          </a:p>
        </p:txBody>
      </p:sp>
      <p:sp>
        <p:nvSpPr>
          <p:cNvPr id="19461" name="Text Box 8"/>
          <p:cNvSpPr txBox="1">
            <a:spLocks noChangeArrowheads="1"/>
          </p:cNvSpPr>
          <p:nvPr/>
        </p:nvSpPr>
        <p:spPr bwMode="auto">
          <a:xfrm>
            <a:off x="1114425" y="765175"/>
            <a:ext cx="7056438" cy="4646613"/>
          </a:xfrm>
          <a:prstGeom prst="rect">
            <a:avLst/>
          </a:prstGeom>
          <a:solidFill>
            <a:schemeClr val="accent5">
              <a:lumMod val="90000"/>
            </a:schemeClr>
          </a:solidFill>
          <a:ln>
            <a:noFill/>
          </a:ln>
        </p:spPr>
        <p:txBody>
          <a:bodyPr>
            <a:spAutoFit/>
          </a:bodyPr>
          <a:lstStyle>
            <a:lvl1pPr eaLnBrk="0" hangingPunct="0">
              <a:defRPr sz="2400" b="1">
                <a:solidFill>
                  <a:schemeClr val="tx1"/>
                </a:solidFill>
                <a:latin typeface="Arial" charset="0"/>
              </a:defRPr>
            </a:lvl1pPr>
            <a:lvl2pPr marL="742950" indent="-285750" eaLnBrk="0" hangingPunct="0">
              <a:defRPr sz="2400" b="1">
                <a:solidFill>
                  <a:schemeClr val="tx1"/>
                </a:solidFill>
                <a:latin typeface="Arial" charset="0"/>
              </a:defRPr>
            </a:lvl2pPr>
            <a:lvl3pPr marL="1143000" indent="-228600" eaLnBrk="0" hangingPunct="0">
              <a:defRPr sz="2400" b="1">
                <a:solidFill>
                  <a:schemeClr val="tx1"/>
                </a:solidFill>
                <a:latin typeface="Arial" charset="0"/>
              </a:defRPr>
            </a:lvl3pPr>
            <a:lvl4pPr marL="1600200" indent="-228600" eaLnBrk="0" hangingPunct="0">
              <a:defRPr sz="2400" b="1">
                <a:solidFill>
                  <a:schemeClr val="tx1"/>
                </a:solidFill>
                <a:latin typeface="Arial" charset="0"/>
              </a:defRPr>
            </a:lvl4pPr>
            <a:lvl5pPr marL="2057400" indent="-228600" eaLnBrk="0" hangingPunct="0">
              <a:defRPr sz="2400" b="1">
                <a:solidFill>
                  <a:schemeClr val="tx1"/>
                </a:solidFill>
                <a:latin typeface="Arial" charset="0"/>
              </a:defRPr>
            </a:lvl5pPr>
            <a:lvl6pPr marL="2514600" indent="-228600" eaLnBrk="0" fontAlgn="base" hangingPunct="0">
              <a:spcBef>
                <a:spcPct val="0"/>
              </a:spcBef>
              <a:spcAft>
                <a:spcPct val="0"/>
              </a:spcAft>
              <a:defRPr sz="2400" b="1">
                <a:solidFill>
                  <a:schemeClr val="tx1"/>
                </a:solidFill>
                <a:latin typeface="Arial" charset="0"/>
              </a:defRPr>
            </a:lvl6pPr>
            <a:lvl7pPr marL="2971800" indent="-228600" eaLnBrk="0" fontAlgn="base" hangingPunct="0">
              <a:spcBef>
                <a:spcPct val="0"/>
              </a:spcBef>
              <a:spcAft>
                <a:spcPct val="0"/>
              </a:spcAft>
              <a:defRPr sz="2400" b="1">
                <a:solidFill>
                  <a:schemeClr val="tx1"/>
                </a:solidFill>
                <a:latin typeface="Arial" charset="0"/>
              </a:defRPr>
            </a:lvl7pPr>
            <a:lvl8pPr marL="3429000" indent="-228600" eaLnBrk="0" fontAlgn="base" hangingPunct="0">
              <a:spcBef>
                <a:spcPct val="0"/>
              </a:spcBef>
              <a:spcAft>
                <a:spcPct val="0"/>
              </a:spcAft>
              <a:defRPr sz="2400" b="1">
                <a:solidFill>
                  <a:schemeClr val="tx1"/>
                </a:solidFill>
                <a:latin typeface="Arial" charset="0"/>
              </a:defRPr>
            </a:lvl8pPr>
            <a:lvl9pPr marL="3886200" indent="-228600" eaLnBrk="0" fontAlgn="base" hangingPunct="0">
              <a:spcBef>
                <a:spcPct val="0"/>
              </a:spcBef>
              <a:spcAft>
                <a:spcPct val="0"/>
              </a:spcAft>
              <a:defRPr sz="2400" b="1">
                <a:solidFill>
                  <a:schemeClr val="tx1"/>
                </a:solidFill>
                <a:latin typeface="Arial" charset="0"/>
              </a:defRPr>
            </a:lvl9pPr>
          </a:lstStyle>
          <a:p>
            <a:pPr algn="ctr" eaLnBrk="1" hangingPunct="1">
              <a:defRPr/>
            </a:pPr>
            <a:r>
              <a:rPr lang="ru-RU" sz="3200" dirty="0" smtClean="0">
                <a:solidFill>
                  <a:srgbClr val="A50021"/>
                </a:solidFill>
                <a:latin typeface="Comic Sans MS" pitchFamily="66" charset="0"/>
              </a:rPr>
              <a:t>Домашнее задание:</a:t>
            </a:r>
          </a:p>
          <a:p>
            <a:pPr eaLnBrk="1" hangingPunct="1">
              <a:defRPr/>
            </a:pPr>
            <a:r>
              <a:rPr lang="ru-RU" b="0" dirty="0" smtClean="0">
                <a:solidFill>
                  <a:schemeClr val="accent2">
                    <a:lumMod val="50000"/>
                  </a:schemeClr>
                </a:solidFill>
              </a:rPr>
              <a:t>1)Доказать, что у правильного  треугольника радиус вписанной окружности в два раза меньше радиуса описанной окружности, используя свойство медиан, понятие синуса угла и др.</a:t>
            </a:r>
          </a:p>
          <a:p>
            <a:pPr eaLnBrk="1" hangingPunct="1">
              <a:defRPr/>
            </a:pPr>
            <a:endParaRPr lang="ru-RU" b="0" dirty="0" smtClean="0">
              <a:solidFill>
                <a:schemeClr val="accent2">
                  <a:lumMod val="50000"/>
                </a:schemeClr>
              </a:solidFill>
            </a:endParaRPr>
          </a:p>
          <a:p>
            <a:pPr eaLnBrk="1" hangingPunct="1">
              <a:defRPr/>
            </a:pPr>
            <a:r>
              <a:rPr lang="ru-RU" b="0" dirty="0" smtClean="0">
                <a:solidFill>
                  <a:schemeClr val="accent2">
                    <a:lumMod val="50000"/>
                  </a:schemeClr>
                </a:solidFill>
              </a:rPr>
              <a:t>2) Придумать и решить практическую задачу по теме «Правильные многоугольники».</a:t>
            </a:r>
          </a:p>
          <a:p>
            <a:pPr eaLnBrk="1" hangingPunct="1">
              <a:defRPr/>
            </a:pPr>
            <a:endParaRPr lang="ru-RU" b="0" dirty="0" smtClean="0">
              <a:solidFill>
                <a:schemeClr val="accent2">
                  <a:lumMod val="50000"/>
                </a:schemeClr>
              </a:solidFill>
            </a:endParaRPr>
          </a:p>
          <a:p>
            <a:pPr eaLnBrk="1" hangingPunct="1">
              <a:defRPr/>
            </a:pPr>
            <a:r>
              <a:rPr lang="ru-RU" b="0" dirty="0" smtClean="0">
                <a:solidFill>
                  <a:schemeClr val="accent2">
                    <a:lumMod val="50000"/>
                  </a:schemeClr>
                </a:solidFill>
              </a:rPr>
              <a:t>3)Изготовить узор, паркет, др. из правильных многоугольников.</a:t>
            </a:r>
            <a:endParaRPr lang="ru-RU" sz="3200" dirty="0" smtClean="0">
              <a:solidFill>
                <a:schemeClr val="accent2">
                  <a:lumMod val="50000"/>
                </a:schemeClr>
              </a:solidFill>
              <a:latin typeface="Comic Sans MS" pitchFamily="66" charset="0"/>
            </a:endParaRPr>
          </a:p>
        </p:txBody>
      </p:sp>
    </p:spTree>
  </p:cSld>
  <p:clrMapOvr>
    <a:masterClrMapping/>
  </p:clrMapOvr>
  <p:transition>
    <p:wipe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Номер слайда 3"/>
          <p:cNvSpPr>
            <a:spLocks noGrp="1"/>
          </p:cNvSpPr>
          <p:nvPr>
            <p:ph type="sldNum" sz="quarter" idx="12"/>
          </p:nvPr>
        </p:nvSpPr>
        <p:spPr>
          <a:noFill/>
        </p:spPr>
        <p:txBody>
          <a:bodyPr/>
          <a:lstStyle/>
          <a:p>
            <a:fld id="{897BB03E-0157-47DA-B8C2-49769528370D}" type="slidenum">
              <a:rPr lang="ru-RU" smtClean="0">
                <a:latin typeface="Arial" charset="0"/>
              </a:rPr>
              <a:pPr/>
              <a:t>22</a:t>
            </a:fld>
            <a:endParaRPr lang="ru-RU" smtClean="0">
              <a:latin typeface="Arial" charset="0"/>
            </a:endParaRPr>
          </a:p>
        </p:txBody>
      </p:sp>
      <p:sp>
        <p:nvSpPr>
          <p:cNvPr id="23555" name="Rectangle 5"/>
          <p:cNvSpPr>
            <a:spLocks noChangeArrowheads="1"/>
          </p:cNvSpPr>
          <p:nvPr/>
        </p:nvSpPr>
        <p:spPr bwMode="auto">
          <a:xfrm>
            <a:off x="1908175" y="549275"/>
            <a:ext cx="4392613" cy="641350"/>
          </a:xfrm>
          <a:prstGeom prst="rect">
            <a:avLst/>
          </a:prstGeom>
          <a:solidFill>
            <a:srgbClr val="FFCCFF"/>
          </a:solidFill>
          <a:ln w="9525">
            <a:noFill/>
            <a:miter lim="800000"/>
            <a:headEnd/>
            <a:tailEnd/>
          </a:ln>
        </p:spPr>
        <p:txBody>
          <a:bodyPr>
            <a:spAutoFit/>
          </a:bodyPr>
          <a:lstStyle/>
          <a:p>
            <a:r>
              <a:rPr lang="ru-RU" sz="3600" i="1">
                <a:solidFill>
                  <a:srgbClr val="0000CC"/>
                </a:solidFill>
              </a:rPr>
              <a:t>Сегодня на уроке:</a:t>
            </a:r>
          </a:p>
        </p:txBody>
      </p:sp>
      <p:sp>
        <p:nvSpPr>
          <p:cNvPr id="104454" name="Rectangle 6"/>
          <p:cNvSpPr>
            <a:spLocks noChangeArrowheads="1"/>
          </p:cNvSpPr>
          <p:nvPr/>
        </p:nvSpPr>
        <p:spPr bwMode="auto">
          <a:xfrm>
            <a:off x="611188" y="1844675"/>
            <a:ext cx="4829175" cy="457200"/>
          </a:xfrm>
          <a:prstGeom prst="rect">
            <a:avLst/>
          </a:prstGeom>
          <a:noFill/>
          <a:ln w="9525">
            <a:noFill/>
            <a:miter lim="800000"/>
            <a:headEnd/>
            <a:tailEnd/>
          </a:ln>
        </p:spPr>
        <p:txBody>
          <a:bodyPr wrap="none">
            <a:spAutoFit/>
          </a:bodyPr>
          <a:lstStyle/>
          <a:p>
            <a:r>
              <a:rPr lang="ru-RU" i="1">
                <a:solidFill>
                  <a:srgbClr val="0000CC"/>
                </a:solidFill>
              </a:rPr>
              <a:t>Мы повторили       __________</a:t>
            </a:r>
          </a:p>
        </p:txBody>
      </p:sp>
      <p:sp>
        <p:nvSpPr>
          <p:cNvPr id="104455" name="Rectangle 7"/>
          <p:cNvSpPr>
            <a:spLocks noChangeArrowheads="1"/>
          </p:cNvSpPr>
          <p:nvPr/>
        </p:nvSpPr>
        <p:spPr bwMode="auto">
          <a:xfrm>
            <a:off x="2124075" y="3213100"/>
            <a:ext cx="5597525" cy="457200"/>
          </a:xfrm>
          <a:prstGeom prst="rect">
            <a:avLst/>
          </a:prstGeom>
          <a:noFill/>
          <a:ln w="9525">
            <a:noFill/>
            <a:miter lim="800000"/>
            <a:headEnd/>
            <a:tailEnd/>
          </a:ln>
        </p:spPr>
        <p:txBody>
          <a:bodyPr wrap="none">
            <a:spAutoFit/>
          </a:bodyPr>
          <a:lstStyle/>
          <a:p>
            <a:r>
              <a:rPr lang="ru-RU" i="1">
                <a:solidFill>
                  <a:srgbClr val="0000CC"/>
                </a:solidFill>
              </a:rPr>
              <a:t>Мы закрепили умения    __________</a:t>
            </a:r>
          </a:p>
        </p:txBody>
      </p:sp>
      <p:sp>
        <p:nvSpPr>
          <p:cNvPr id="104456" name="Rectangle 8"/>
          <p:cNvSpPr>
            <a:spLocks noChangeArrowheads="1"/>
          </p:cNvSpPr>
          <p:nvPr/>
        </p:nvSpPr>
        <p:spPr bwMode="auto">
          <a:xfrm>
            <a:off x="3492500" y="4652963"/>
            <a:ext cx="4557713" cy="457200"/>
          </a:xfrm>
          <a:prstGeom prst="rect">
            <a:avLst/>
          </a:prstGeom>
          <a:noFill/>
          <a:ln w="9525">
            <a:noFill/>
            <a:miter lim="800000"/>
            <a:headEnd/>
            <a:tailEnd/>
          </a:ln>
        </p:spPr>
        <p:txBody>
          <a:bodyPr wrap="none">
            <a:spAutoFit/>
          </a:bodyPr>
          <a:lstStyle/>
          <a:p>
            <a:r>
              <a:rPr lang="ru-RU" i="1">
                <a:solidFill>
                  <a:srgbClr val="0000CC"/>
                </a:solidFill>
              </a:rPr>
              <a:t>Теперь я могу    ___________</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445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445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44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4" grpId="0"/>
      <p:bldP spid="104455" grpId="0"/>
      <p:bldP spid="10445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Номер слайда 4"/>
          <p:cNvSpPr>
            <a:spLocks noGrp="1"/>
          </p:cNvSpPr>
          <p:nvPr>
            <p:ph type="sldNum" sz="quarter" idx="12"/>
          </p:nvPr>
        </p:nvSpPr>
        <p:spPr>
          <a:noFill/>
        </p:spPr>
        <p:txBody>
          <a:bodyPr/>
          <a:lstStyle/>
          <a:p>
            <a:fld id="{6C55CEF0-79AA-4D1E-9900-17F4A423AC29}" type="slidenum">
              <a:rPr lang="ru-RU" smtClean="0">
                <a:latin typeface="Arial" charset="0"/>
              </a:rPr>
              <a:pPr/>
              <a:t>23</a:t>
            </a:fld>
            <a:endParaRPr lang="ru-RU" smtClean="0">
              <a:latin typeface="Arial" charset="0"/>
            </a:endParaRPr>
          </a:p>
        </p:txBody>
      </p:sp>
      <p:sp>
        <p:nvSpPr>
          <p:cNvPr id="24579" name="WordArt 4"/>
          <p:cNvSpPr>
            <a:spLocks noChangeArrowheads="1" noChangeShapeType="1" noTextEdit="1"/>
          </p:cNvSpPr>
          <p:nvPr/>
        </p:nvSpPr>
        <p:spPr bwMode="auto">
          <a:xfrm>
            <a:off x="1187450" y="1268413"/>
            <a:ext cx="6553200" cy="2798762"/>
          </a:xfrm>
          <a:prstGeom prst="rect">
            <a:avLst/>
          </a:prstGeom>
        </p:spPr>
        <p:txBody>
          <a:bodyPr wrap="none" fromWordArt="1">
            <a:prstTxWarp prst="textSlantUp">
              <a:avLst>
                <a:gd name="adj" fmla="val 32056"/>
              </a:avLst>
            </a:prstTxWarp>
          </a:bodyPr>
          <a:lstStyle/>
          <a:p>
            <a:pPr algn="ctr"/>
            <a:r>
              <a:rPr lang="ru-RU" sz="3600" kern="1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latin typeface="Impact"/>
              </a:rPr>
              <a:t>Спасибо за урок!</a:t>
            </a:r>
          </a:p>
        </p:txBody>
      </p:sp>
    </p:spTree>
  </p:cSld>
  <p:clrMapOvr>
    <a:masterClrMapping/>
  </p:clrMapOvr>
  <p:transition>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Номер слайда 3"/>
          <p:cNvSpPr>
            <a:spLocks noGrp="1"/>
          </p:cNvSpPr>
          <p:nvPr>
            <p:ph type="sldNum" sz="quarter" idx="12"/>
          </p:nvPr>
        </p:nvSpPr>
        <p:spPr>
          <a:noFill/>
        </p:spPr>
        <p:txBody>
          <a:bodyPr/>
          <a:lstStyle/>
          <a:p>
            <a:fld id="{24BB9CCF-C3C1-48F8-B33D-4644B0AA9F54}" type="slidenum">
              <a:rPr lang="ru-RU" smtClean="0">
                <a:latin typeface="Arial" charset="0"/>
              </a:rPr>
              <a:pPr/>
              <a:t>3</a:t>
            </a:fld>
            <a:endParaRPr lang="ru-RU" smtClean="0">
              <a:latin typeface="Arial" charset="0"/>
            </a:endParaRPr>
          </a:p>
        </p:txBody>
      </p:sp>
      <p:pic>
        <p:nvPicPr>
          <p:cNvPr id="4099" name="Picture 4" descr="sc-rasp"/>
          <p:cNvPicPr>
            <a:picLocks noChangeAspect="1" noChangeArrowheads="1"/>
          </p:cNvPicPr>
          <p:nvPr/>
        </p:nvPicPr>
        <p:blipFill>
          <a:blip r:embed="rId2" cstate="email"/>
          <a:srcRect/>
          <a:stretch>
            <a:fillRect/>
          </a:stretch>
        </p:blipFill>
        <p:spPr bwMode="auto">
          <a:xfrm>
            <a:off x="684213" y="188913"/>
            <a:ext cx="2376487" cy="1306512"/>
          </a:xfrm>
          <a:prstGeom prst="rect">
            <a:avLst/>
          </a:prstGeom>
          <a:noFill/>
          <a:ln w="9525">
            <a:noFill/>
            <a:miter lim="800000"/>
            <a:headEnd/>
            <a:tailEnd/>
          </a:ln>
        </p:spPr>
      </p:pic>
      <p:sp>
        <p:nvSpPr>
          <p:cNvPr id="4100" name="Text Box 16"/>
          <p:cNvSpPr txBox="1">
            <a:spLocks noChangeArrowheads="1"/>
          </p:cNvSpPr>
          <p:nvPr/>
        </p:nvSpPr>
        <p:spPr bwMode="auto">
          <a:xfrm>
            <a:off x="2916238" y="692150"/>
            <a:ext cx="5903912" cy="1066800"/>
          </a:xfrm>
          <a:prstGeom prst="rect">
            <a:avLst/>
          </a:prstGeom>
          <a:noFill/>
          <a:ln w="9525">
            <a:noFill/>
            <a:miter lim="800000"/>
            <a:headEnd/>
            <a:tailEnd/>
          </a:ln>
        </p:spPr>
        <p:txBody>
          <a:bodyPr wrap="none">
            <a:spAutoFit/>
          </a:bodyPr>
          <a:lstStyle/>
          <a:p>
            <a:r>
              <a:rPr lang="ru-RU" sz="3200" i="1">
                <a:solidFill>
                  <a:srgbClr val="CC3300"/>
                </a:solidFill>
              </a:rPr>
              <a:t>А знаете ли вы?</a:t>
            </a:r>
          </a:p>
          <a:p>
            <a:r>
              <a:rPr lang="ru-RU" sz="3200" i="1">
                <a:solidFill>
                  <a:srgbClr val="CC3300"/>
                </a:solidFill>
              </a:rPr>
              <a:t>(математический футбол)</a:t>
            </a:r>
          </a:p>
        </p:txBody>
      </p:sp>
      <p:sp>
        <p:nvSpPr>
          <p:cNvPr id="4101" name="Text Box 17"/>
          <p:cNvSpPr txBox="1">
            <a:spLocks noChangeArrowheads="1"/>
          </p:cNvSpPr>
          <p:nvPr/>
        </p:nvSpPr>
        <p:spPr bwMode="auto">
          <a:xfrm>
            <a:off x="466725" y="1557338"/>
            <a:ext cx="184150" cy="366712"/>
          </a:xfrm>
          <a:prstGeom prst="rect">
            <a:avLst/>
          </a:prstGeom>
          <a:noFill/>
          <a:ln w="9525">
            <a:noFill/>
            <a:miter lim="800000"/>
            <a:headEnd/>
            <a:tailEnd/>
          </a:ln>
        </p:spPr>
        <p:txBody>
          <a:bodyPr wrap="none">
            <a:spAutoFit/>
          </a:bodyPr>
          <a:lstStyle/>
          <a:p>
            <a:endParaRPr lang="ru-RU" sz="1800" b="0">
              <a:solidFill>
                <a:schemeClr val="accent2"/>
              </a:solidFill>
            </a:endParaRPr>
          </a:p>
        </p:txBody>
      </p:sp>
      <p:sp>
        <p:nvSpPr>
          <p:cNvPr id="9234" name="Text Box 18"/>
          <p:cNvSpPr txBox="1">
            <a:spLocks noChangeArrowheads="1"/>
          </p:cNvSpPr>
          <p:nvPr/>
        </p:nvSpPr>
        <p:spPr bwMode="auto">
          <a:xfrm>
            <a:off x="684213" y="2636838"/>
            <a:ext cx="7616825" cy="457200"/>
          </a:xfrm>
          <a:prstGeom prst="rect">
            <a:avLst/>
          </a:prstGeom>
          <a:noFill/>
          <a:ln w="9525">
            <a:noFill/>
            <a:miter lim="800000"/>
            <a:headEnd/>
            <a:tailEnd/>
          </a:ln>
          <a:effectLst/>
        </p:spPr>
        <p:txBody>
          <a:bodyPr wrap="none">
            <a:spAutoFit/>
          </a:bodyPr>
          <a:lstStyle/>
          <a:p>
            <a:pPr>
              <a:defRPr/>
            </a:pPr>
            <a:r>
              <a:rPr lang="ru-RU" dirty="0">
                <a:solidFill>
                  <a:schemeClr val="accent2"/>
                </a:solidFill>
              </a:rPr>
              <a:t>Какой многоугольник называется</a:t>
            </a:r>
            <a:r>
              <a:rPr lang="ru-RU" sz="1800" dirty="0">
                <a:solidFill>
                  <a:schemeClr val="accent2"/>
                </a:solidFill>
              </a:rPr>
              <a:t> </a:t>
            </a:r>
            <a:r>
              <a:rPr lang="ru-RU" dirty="0">
                <a:solidFill>
                  <a:schemeClr val="accent2"/>
                </a:solidFill>
              </a:rPr>
              <a:t>правильным?</a:t>
            </a:r>
            <a:r>
              <a:rPr lang="ru-RU" dirty="0">
                <a:solidFill>
                  <a:schemeClr val="accent2"/>
                </a:solidFill>
                <a:effectLst>
                  <a:outerShdw blurRad="38100" dist="38100" dir="2700000" algn="tl">
                    <a:srgbClr val="000000"/>
                  </a:outerShdw>
                </a:effectLst>
              </a:rPr>
              <a:t> </a:t>
            </a:r>
          </a:p>
        </p:txBody>
      </p:sp>
      <p:sp>
        <p:nvSpPr>
          <p:cNvPr id="9235" name="Text Box 19"/>
          <p:cNvSpPr txBox="1">
            <a:spLocks noChangeArrowheads="1"/>
          </p:cNvSpPr>
          <p:nvPr/>
        </p:nvSpPr>
        <p:spPr bwMode="auto">
          <a:xfrm>
            <a:off x="684213" y="3284538"/>
            <a:ext cx="8243887" cy="457200"/>
          </a:xfrm>
          <a:prstGeom prst="rect">
            <a:avLst/>
          </a:prstGeom>
          <a:noFill/>
          <a:ln w="9525">
            <a:noFill/>
            <a:miter lim="800000"/>
            <a:headEnd/>
            <a:tailEnd/>
          </a:ln>
          <a:effectLst/>
        </p:spPr>
        <p:txBody>
          <a:bodyPr wrap="none">
            <a:spAutoFit/>
          </a:bodyPr>
          <a:lstStyle/>
          <a:p>
            <a:pPr>
              <a:defRPr/>
            </a:pPr>
            <a:r>
              <a:rPr lang="ru-RU" dirty="0">
                <a:solidFill>
                  <a:schemeClr val="accent2"/>
                </a:solidFill>
              </a:rPr>
              <a:t>Какой треугольник является правильным?</a:t>
            </a:r>
            <a:r>
              <a:rPr lang="ru-RU" dirty="0">
                <a:solidFill>
                  <a:schemeClr val="accent2"/>
                </a:solidFill>
                <a:effectLst>
                  <a:outerShdw blurRad="38100" dist="38100" dir="2700000" algn="tl">
                    <a:srgbClr val="000000"/>
                  </a:outerShdw>
                </a:effectLst>
              </a:rPr>
              <a:t> </a:t>
            </a:r>
            <a:r>
              <a:rPr lang="ru-RU" dirty="0">
                <a:solidFill>
                  <a:schemeClr val="accent2"/>
                </a:solidFill>
              </a:rPr>
              <a:t>Почему?</a:t>
            </a:r>
            <a:r>
              <a:rPr lang="ru-RU" sz="1800" b="0" dirty="0">
                <a:solidFill>
                  <a:schemeClr val="accent2"/>
                </a:solidFill>
                <a:effectLst>
                  <a:outerShdw blurRad="38100" dist="38100" dir="2700000" algn="tl">
                    <a:srgbClr val="000000"/>
                  </a:outerShdw>
                </a:effectLst>
              </a:rPr>
              <a:t> </a:t>
            </a:r>
          </a:p>
        </p:txBody>
      </p:sp>
      <p:sp>
        <p:nvSpPr>
          <p:cNvPr id="4104" name="Text Box 20"/>
          <p:cNvSpPr txBox="1">
            <a:spLocks noChangeArrowheads="1"/>
          </p:cNvSpPr>
          <p:nvPr/>
        </p:nvSpPr>
        <p:spPr bwMode="auto">
          <a:xfrm>
            <a:off x="555625" y="3562350"/>
            <a:ext cx="5672138" cy="366713"/>
          </a:xfrm>
          <a:prstGeom prst="rect">
            <a:avLst/>
          </a:prstGeom>
          <a:noFill/>
          <a:ln w="9525">
            <a:noFill/>
            <a:miter lim="800000"/>
            <a:headEnd/>
            <a:tailEnd/>
          </a:ln>
        </p:spPr>
        <p:txBody>
          <a:bodyPr>
            <a:spAutoFit/>
          </a:bodyPr>
          <a:lstStyle/>
          <a:p>
            <a:pPr>
              <a:spcBef>
                <a:spcPct val="50000"/>
              </a:spcBef>
            </a:pPr>
            <a:endParaRPr lang="ru-RU" sz="1800" b="0">
              <a:solidFill>
                <a:schemeClr val="accent2"/>
              </a:solidFill>
            </a:endParaRPr>
          </a:p>
        </p:txBody>
      </p:sp>
      <p:sp>
        <p:nvSpPr>
          <p:cNvPr id="9237" name="Text Box 21"/>
          <p:cNvSpPr txBox="1">
            <a:spLocks noChangeArrowheads="1"/>
          </p:cNvSpPr>
          <p:nvPr/>
        </p:nvSpPr>
        <p:spPr bwMode="auto">
          <a:xfrm>
            <a:off x="684213" y="3933825"/>
            <a:ext cx="7391400" cy="822325"/>
          </a:xfrm>
          <a:prstGeom prst="rect">
            <a:avLst/>
          </a:prstGeom>
          <a:noFill/>
          <a:ln w="9525">
            <a:noFill/>
            <a:miter lim="800000"/>
            <a:headEnd/>
            <a:tailEnd/>
          </a:ln>
          <a:effectLst/>
        </p:spPr>
        <p:txBody>
          <a:bodyPr wrap="none">
            <a:spAutoFit/>
          </a:bodyPr>
          <a:lstStyle/>
          <a:p>
            <a:pPr>
              <a:defRPr/>
            </a:pPr>
            <a:r>
              <a:rPr lang="ru-RU" dirty="0">
                <a:solidFill>
                  <a:schemeClr val="accent2"/>
                </a:solidFill>
              </a:rPr>
              <a:t>Является ли правильным четырехугольником </a:t>
            </a:r>
          </a:p>
          <a:p>
            <a:pPr>
              <a:defRPr/>
            </a:pPr>
            <a:r>
              <a:rPr lang="ru-RU" dirty="0">
                <a:solidFill>
                  <a:schemeClr val="accent2"/>
                </a:solidFill>
              </a:rPr>
              <a:t>прямоугольник? Почему?</a:t>
            </a:r>
            <a:r>
              <a:rPr lang="ru-RU" dirty="0">
                <a:solidFill>
                  <a:schemeClr val="accent2"/>
                </a:solidFill>
                <a:effectLst>
                  <a:outerShdw blurRad="38100" dist="38100" dir="2700000" algn="tl">
                    <a:srgbClr val="000000"/>
                  </a:outerShdw>
                </a:effectLst>
              </a:rPr>
              <a:t> </a:t>
            </a:r>
          </a:p>
        </p:txBody>
      </p:sp>
      <p:sp>
        <p:nvSpPr>
          <p:cNvPr id="9244" name="Text Box 28"/>
          <p:cNvSpPr txBox="1">
            <a:spLocks noChangeArrowheads="1"/>
          </p:cNvSpPr>
          <p:nvPr/>
        </p:nvSpPr>
        <p:spPr bwMode="auto">
          <a:xfrm>
            <a:off x="950913" y="5824538"/>
            <a:ext cx="184150" cy="641350"/>
          </a:xfrm>
          <a:prstGeom prst="rect">
            <a:avLst/>
          </a:prstGeom>
          <a:noFill/>
          <a:ln w="9525">
            <a:noFill/>
            <a:miter lim="800000"/>
            <a:headEnd/>
            <a:tailEnd/>
          </a:ln>
          <a:effectLst/>
        </p:spPr>
        <p:txBody>
          <a:bodyPr wrap="none">
            <a:spAutoFit/>
          </a:bodyPr>
          <a:lstStyle/>
          <a:p>
            <a:pPr>
              <a:defRPr/>
            </a:pPr>
            <a:endParaRPr lang="ru-RU" sz="1800">
              <a:solidFill>
                <a:schemeClr val="accent2"/>
              </a:solidFill>
              <a:latin typeface="Arial" pitchFamily="34" charset="0"/>
            </a:endParaRPr>
          </a:p>
          <a:p>
            <a:pPr>
              <a:defRPr/>
            </a:pPr>
            <a:endParaRPr lang="ru-RU" sz="1800">
              <a:solidFill>
                <a:schemeClr val="accent2"/>
              </a:solidFill>
              <a:effectLst>
                <a:outerShdw blurRad="38100" dist="38100" dir="2700000" algn="tl">
                  <a:srgbClr val="000000"/>
                </a:outerShdw>
              </a:effectLst>
              <a:latin typeface="Arial" pitchFamily="34" charset="0"/>
            </a:endParaRPr>
          </a:p>
        </p:txBody>
      </p:sp>
      <p:sp>
        <p:nvSpPr>
          <p:cNvPr id="4107" name="Rectangle 34"/>
          <p:cNvSpPr>
            <a:spLocks noChangeArrowheads="1"/>
          </p:cNvSpPr>
          <p:nvPr/>
        </p:nvSpPr>
        <p:spPr bwMode="auto">
          <a:xfrm>
            <a:off x="539750" y="4448175"/>
            <a:ext cx="247650" cy="366713"/>
          </a:xfrm>
          <a:prstGeom prst="rect">
            <a:avLst/>
          </a:prstGeom>
          <a:noFill/>
          <a:ln w="9525">
            <a:noFill/>
            <a:miter lim="800000"/>
            <a:headEnd/>
            <a:tailEnd/>
          </a:ln>
        </p:spPr>
        <p:txBody>
          <a:bodyPr wrap="none" anchor="ctr">
            <a:spAutoFit/>
          </a:bodyPr>
          <a:lstStyle/>
          <a:p>
            <a:r>
              <a:rPr lang="ru-RU" sz="1800" b="0">
                <a:solidFill>
                  <a:schemeClr val="accent2"/>
                </a:solidFill>
              </a:rPr>
              <a:t>.</a:t>
            </a:r>
          </a:p>
        </p:txBody>
      </p:sp>
      <p:sp>
        <p:nvSpPr>
          <p:cNvPr id="13339" name="Text Box 27"/>
          <p:cNvSpPr txBox="1">
            <a:spLocks noChangeArrowheads="1"/>
          </p:cNvSpPr>
          <p:nvPr/>
        </p:nvSpPr>
        <p:spPr bwMode="auto">
          <a:xfrm>
            <a:off x="611188" y="2060575"/>
            <a:ext cx="7221537" cy="457200"/>
          </a:xfrm>
          <a:prstGeom prst="rect">
            <a:avLst/>
          </a:prstGeom>
          <a:noFill/>
          <a:ln w="9525">
            <a:noFill/>
            <a:miter lim="800000"/>
            <a:headEnd/>
            <a:tailEnd/>
          </a:ln>
        </p:spPr>
        <p:txBody>
          <a:bodyPr wrap="none">
            <a:spAutoFit/>
          </a:bodyPr>
          <a:lstStyle/>
          <a:p>
            <a:r>
              <a:rPr lang="ru-RU">
                <a:solidFill>
                  <a:schemeClr val="accent2"/>
                </a:solidFill>
              </a:rPr>
              <a:t>Какой многоугольник называется выпуклым?</a:t>
            </a:r>
          </a:p>
        </p:txBody>
      </p:sp>
      <p:sp>
        <p:nvSpPr>
          <p:cNvPr id="13340" name="Text Box 28"/>
          <p:cNvSpPr txBox="1">
            <a:spLocks noChangeArrowheads="1"/>
          </p:cNvSpPr>
          <p:nvPr/>
        </p:nvSpPr>
        <p:spPr bwMode="auto">
          <a:xfrm>
            <a:off x="611188" y="4797425"/>
            <a:ext cx="8243887" cy="822325"/>
          </a:xfrm>
          <a:prstGeom prst="rect">
            <a:avLst/>
          </a:prstGeom>
          <a:noFill/>
          <a:ln w="9525">
            <a:noFill/>
            <a:miter lim="800000"/>
            <a:headEnd/>
            <a:tailEnd/>
          </a:ln>
        </p:spPr>
        <p:txBody>
          <a:bodyPr>
            <a:spAutoFit/>
          </a:bodyPr>
          <a:lstStyle/>
          <a:p>
            <a:r>
              <a:rPr lang="ru-RU">
                <a:solidFill>
                  <a:schemeClr val="accent2"/>
                </a:solidFill>
              </a:rPr>
              <a:t>Является ли правильным четырехугольником</a:t>
            </a:r>
            <a:r>
              <a:rPr lang="ru-RU"/>
              <a:t> </a:t>
            </a:r>
            <a:r>
              <a:rPr lang="ru-RU">
                <a:solidFill>
                  <a:schemeClr val="accent2"/>
                </a:solidFill>
              </a:rPr>
              <a:t>ромб? </a:t>
            </a:r>
          </a:p>
        </p:txBody>
      </p:sp>
      <p:sp>
        <p:nvSpPr>
          <p:cNvPr id="13341" name="Text Box 29"/>
          <p:cNvSpPr txBox="1">
            <a:spLocks noChangeArrowheads="1"/>
          </p:cNvSpPr>
          <p:nvPr/>
        </p:nvSpPr>
        <p:spPr bwMode="auto">
          <a:xfrm>
            <a:off x="684213" y="5805488"/>
            <a:ext cx="7391400" cy="822325"/>
          </a:xfrm>
          <a:prstGeom prst="rect">
            <a:avLst/>
          </a:prstGeom>
          <a:noFill/>
          <a:ln w="9525">
            <a:noFill/>
            <a:miter lim="800000"/>
            <a:headEnd/>
            <a:tailEnd/>
          </a:ln>
        </p:spPr>
        <p:txBody>
          <a:bodyPr wrap="none">
            <a:spAutoFit/>
          </a:bodyPr>
          <a:lstStyle/>
          <a:p>
            <a:r>
              <a:rPr lang="ru-RU">
                <a:solidFill>
                  <a:schemeClr val="accent2"/>
                </a:solidFill>
              </a:rPr>
              <a:t>Является ли правильным четырехугольником </a:t>
            </a:r>
          </a:p>
          <a:p>
            <a:r>
              <a:rPr lang="ru-RU">
                <a:solidFill>
                  <a:schemeClr val="accent2"/>
                </a:solidFill>
              </a:rPr>
              <a:t>квадрат?  </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3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3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23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237"/>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340"/>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3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34" grpId="0"/>
      <p:bldP spid="9235" grpId="0"/>
      <p:bldP spid="9237" grpId="0"/>
      <p:bldP spid="13339" grpId="0"/>
      <p:bldP spid="13340" grpId="0"/>
      <p:bldP spid="13341"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Номер слайда 3"/>
          <p:cNvSpPr>
            <a:spLocks noGrp="1"/>
          </p:cNvSpPr>
          <p:nvPr>
            <p:ph type="sldNum" sz="quarter" idx="12"/>
          </p:nvPr>
        </p:nvSpPr>
        <p:spPr>
          <a:noFill/>
        </p:spPr>
        <p:txBody>
          <a:bodyPr/>
          <a:lstStyle/>
          <a:p>
            <a:fld id="{0D0ED725-2C1F-4A36-9B21-824E43925482}" type="slidenum">
              <a:rPr lang="ru-RU" smtClean="0">
                <a:latin typeface="Arial" charset="0"/>
              </a:rPr>
              <a:pPr/>
              <a:t>4</a:t>
            </a:fld>
            <a:endParaRPr lang="ru-RU" smtClean="0">
              <a:latin typeface="Arial" charset="0"/>
            </a:endParaRPr>
          </a:p>
        </p:txBody>
      </p:sp>
      <p:sp>
        <p:nvSpPr>
          <p:cNvPr id="5123" name="Rectangle 4"/>
          <p:cNvSpPr>
            <a:spLocks noChangeArrowheads="1"/>
          </p:cNvSpPr>
          <p:nvPr/>
        </p:nvSpPr>
        <p:spPr bwMode="auto">
          <a:xfrm>
            <a:off x="539750" y="3500438"/>
            <a:ext cx="7615238" cy="1373187"/>
          </a:xfrm>
          <a:prstGeom prst="rect">
            <a:avLst/>
          </a:prstGeom>
          <a:noFill/>
          <a:ln w="9525">
            <a:noFill/>
            <a:miter lim="800000"/>
            <a:headEnd/>
            <a:tailEnd/>
          </a:ln>
        </p:spPr>
        <p:txBody>
          <a:bodyPr anchor="ctr">
            <a:spAutoFit/>
          </a:bodyPr>
          <a:lstStyle/>
          <a:p>
            <a:r>
              <a:rPr lang="ru-RU" sz="2800">
                <a:solidFill>
                  <a:schemeClr val="accent2"/>
                </a:solidFill>
              </a:rPr>
              <a:t>Где вы могли видеть правильные многоугольники?</a:t>
            </a:r>
          </a:p>
          <a:p>
            <a:r>
              <a:rPr lang="ru-RU" sz="2800"/>
              <a:t> </a:t>
            </a:r>
          </a:p>
        </p:txBody>
      </p:sp>
      <p:sp>
        <p:nvSpPr>
          <p:cNvPr id="136197" name="AutoShape 5"/>
          <p:cNvSpPr>
            <a:spLocks noChangeArrowheads="1"/>
          </p:cNvSpPr>
          <p:nvPr/>
        </p:nvSpPr>
        <p:spPr bwMode="auto">
          <a:xfrm>
            <a:off x="6588125" y="1844675"/>
            <a:ext cx="2051050" cy="1728788"/>
          </a:xfrm>
          <a:prstGeom prst="triangle">
            <a:avLst>
              <a:gd name="adj" fmla="val 50000"/>
            </a:avLst>
          </a:prstGeom>
          <a:solidFill>
            <a:srgbClr val="FF00FF"/>
          </a:solidFill>
          <a:ln w="9525">
            <a:solidFill>
              <a:schemeClr val="tx1"/>
            </a:solidFill>
            <a:miter lim="800000"/>
            <a:headEnd/>
            <a:tailEnd/>
          </a:ln>
          <a:effectLst/>
        </p:spPr>
        <p:txBody>
          <a:bodyPr wrap="none" anchor="ctr"/>
          <a:lstStyle/>
          <a:p>
            <a:pPr>
              <a:defRPr/>
            </a:pPr>
            <a:endParaRPr lang="ru-RU">
              <a:effectLst>
                <a:outerShdw blurRad="38100" dist="38100" dir="2700000" algn="tl">
                  <a:srgbClr val="000000">
                    <a:alpha val="43137"/>
                  </a:srgbClr>
                </a:outerShdw>
              </a:effectLst>
              <a:latin typeface="Arial" pitchFamily="34" charset="0"/>
            </a:endParaRPr>
          </a:p>
        </p:txBody>
      </p:sp>
      <p:sp>
        <p:nvSpPr>
          <p:cNvPr id="5125" name="AutoShape 6"/>
          <p:cNvSpPr>
            <a:spLocks noChangeArrowheads="1"/>
          </p:cNvSpPr>
          <p:nvPr/>
        </p:nvSpPr>
        <p:spPr bwMode="auto">
          <a:xfrm>
            <a:off x="4500563" y="4149725"/>
            <a:ext cx="2519362" cy="2133600"/>
          </a:xfrm>
          <a:prstGeom prst="hexagon">
            <a:avLst>
              <a:gd name="adj" fmla="val 29520"/>
              <a:gd name="vf" fmla="val 115470"/>
            </a:avLst>
          </a:prstGeom>
          <a:solidFill>
            <a:srgbClr val="FF0000"/>
          </a:solidFill>
          <a:ln w="9525">
            <a:solidFill>
              <a:schemeClr val="bg2"/>
            </a:solidFill>
            <a:miter lim="800000"/>
            <a:headEnd/>
            <a:tailEnd/>
          </a:ln>
        </p:spPr>
        <p:txBody>
          <a:bodyPr wrap="none" anchor="ctr"/>
          <a:lstStyle/>
          <a:p>
            <a:pPr algn="ctr"/>
            <a:endParaRPr lang="ru-RU" sz="1800" b="0"/>
          </a:p>
        </p:txBody>
      </p:sp>
      <p:sp>
        <p:nvSpPr>
          <p:cNvPr id="136199" name="AutoShape 7"/>
          <p:cNvSpPr>
            <a:spLocks noChangeArrowheads="1"/>
          </p:cNvSpPr>
          <p:nvPr/>
        </p:nvSpPr>
        <p:spPr bwMode="auto">
          <a:xfrm>
            <a:off x="3924300" y="333375"/>
            <a:ext cx="2232025" cy="2089150"/>
          </a:xfrm>
          <a:prstGeom prst="octagon">
            <a:avLst>
              <a:gd name="adj" fmla="val 29287"/>
            </a:avLst>
          </a:prstGeom>
          <a:solidFill>
            <a:srgbClr val="009900"/>
          </a:solidFill>
          <a:ln w="9525">
            <a:solidFill>
              <a:schemeClr val="tx1"/>
            </a:solidFill>
            <a:miter lim="800000"/>
            <a:headEnd/>
            <a:tailEnd/>
          </a:ln>
          <a:effectLst/>
        </p:spPr>
        <p:txBody>
          <a:bodyPr wrap="none" anchor="ctr"/>
          <a:lstStyle/>
          <a:p>
            <a:pPr>
              <a:defRPr/>
            </a:pPr>
            <a:endParaRPr lang="ru-RU">
              <a:effectLst>
                <a:outerShdw blurRad="38100" dist="38100" dir="2700000" algn="tl">
                  <a:srgbClr val="000000">
                    <a:alpha val="43137"/>
                  </a:srgbClr>
                </a:outerShdw>
              </a:effectLst>
              <a:latin typeface="Arial" pitchFamily="34" charset="0"/>
            </a:endParaRPr>
          </a:p>
        </p:txBody>
      </p:sp>
      <p:pic>
        <p:nvPicPr>
          <p:cNvPr id="5127" name="Picture 8" descr="0906"/>
          <p:cNvPicPr>
            <a:picLocks noChangeAspect="1" noChangeArrowheads="1"/>
          </p:cNvPicPr>
          <p:nvPr/>
        </p:nvPicPr>
        <p:blipFill>
          <a:blip r:embed="rId2" cstate="email"/>
          <a:srcRect/>
          <a:stretch>
            <a:fillRect/>
          </a:stretch>
        </p:blipFill>
        <p:spPr bwMode="auto">
          <a:xfrm>
            <a:off x="323850" y="549275"/>
            <a:ext cx="2808288" cy="2489200"/>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Номер слайда 3"/>
          <p:cNvSpPr>
            <a:spLocks noGrp="1"/>
          </p:cNvSpPr>
          <p:nvPr>
            <p:ph type="sldNum" sz="quarter" idx="12"/>
          </p:nvPr>
        </p:nvSpPr>
        <p:spPr>
          <a:noFill/>
        </p:spPr>
        <p:txBody>
          <a:bodyPr/>
          <a:lstStyle/>
          <a:p>
            <a:fld id="{1FE449F7-5C80-478D-9088-16E2EA792A53}" type="slidenum">
              <a:rPr lang="ru-RU" smtClean="0">
                <a:latin typeface="Arial" charset="0"/>
              </a:rPr>
              <a:pPr/>
              <a:t>5</a:t>
            </a:fld>
            <a:endParaRPr lang="ru-RU" smtClean="0">
              <a:latin typeface="Arial" charset="0"/>
            </a:endParaRPr>
          </a:p>
        </p:txBody>
      </p:sp>
      <p:sp>
        <p:nvSpPr>
          <p:cNvPr id="128008" name="Rectangle 8"/>
          <p:cNvSpPr>
            <a:spLocks noChangeArrowheads="1"/>
          </p:cNvSpPr>
          <p:nvPr/>
        </p:nvSpPr>
        <p:spPr bwMode="auto">
          <a:xfrm>
            <a:off x="0" y="404813"/>
            <a:ext cx="14693900" cy="946150"/>
          </a:xfrm>
          <a:prstGeom prst="rect">
            <a:avLst/>
          </a:prstGeom>
          <a:noFill/>
          <a:ln w="9525">
            <a:noFill/>
            <a:miter lim="800000"/>
            <a:headEnd/>
            <a:tailEnd/>
          </a:ln>
          <a:effectLst/>
        </p:spPr>
        <p:txBody>
          <a:bodyPr>
            <a:spAutoFit/>
          </a:bodyPr>
          <a:lstStyle/>
          <a:p>
            <a:pPr>
              <a:defRPr/>
            </a:pPr>
            <a:r>
              <a:rPr lang="ru-RU" sz="2800" b="0" dirty="0">
                <a:solidFill>
                  <a:srgbClr val="AD997B"/>
                </a:solidFill>
                <a:effectLst>
                  <a:outerShdw blurRad="38100" dist="38100" dir="2700000" algn="tl">
                    <a:srgbClr val="000000"/>
                  </a:outerShdw>
                </a:effectLst>
                <a:latin typeface="Arial" pitchFamily="34" charset="0"/>
              </a:rPr>
              <a:t>Паркет – это покрытие плоскости </a:t>
            </a:r>
          </a:p>
          <a:p>
            <a:pPr>
              <a:defRPr/>
            </a:pPr>
            <a:r>
              <a:rPr lang="ru-RU" sz="2800" b="0" dirty="0">
                <a:solidFill>
                  <a:srgbClr val="AD997B"/>
                </a:solidFill>
                <a:effectLst>
                  <a:outerShdw blurRad="38100" dist="38100" dir="2700000" algn="tl">
                    <a:srgbClr val="000000"/>
                  </a:outerShdw>
                </a:effectLst>
                <a:latin typeface="Arial" pitchFamily="34" charset="0"/>
              </a:rPr>
              <a:t>многоугольниками без пропусков и наложений</a:t>
            </a:r>
          </a:p>
        </p:txBody>
      </p:sp>
      <p:pic>
        <p:nvPicPr>
          <p:cNvPr id="8196" name="Picture 9"/>
          <p:cNvPicPr>
            <a:picLocks noChangeAspect="1" noChangeArrowheads="1"/>
          </p:cNvPicPr>
          <p:nvPr/>
        </p:nvPicPr>
        <p:blipFill>
          <a:blip r:embed="rId2" cstate="email"/>
          <a:srcRect/>
          <a:stretch>
            <a:fillRect/>
          </a:stretch>
        </p:blipFill>
        <p:spPr bwMode="auto">
          <a:xfrm rot="692463">
            <a:off x="2627313" y="3357563"/>
            <a:ext cx="3600450" cy="2119312"/>
          </a:xfrm>
          <a:prstGeom prst="rect">
            <a:avLst/>
          </a:prstGeom>
          <a:noFill/>
          <a:ln w="9525">
            <a:noFill/>
            <a:miter lim="800000"/>
            <a:headEnd/>
            <a:tailEnd/>
          </a:ln>
        </p:spPr>
      </p:pic>
      <p:pic>
        <p:nvPicPr>
          <p:cNvPr id="8197" name="Picture 11" descr="Закончены паркетные работы в Доме Правительства РТ"/>
          <p:cNvPicPr>
            <a:picLocks noChangeAspect="1" noChangeArrowheads="1"/>
          </p:cNvPicPr>
          <p:nvPr/>
        </p:nvPicPr>
        <p:blipFill>
          <a:blip r:embed="rId3" cstate="email"/>
          <a:srcRect/>
          <a:stretch>
            <a:fillRect/>
          </a:stretch>
        </p:blipFill>
        <p:spPr bwMode="auto">
          <a:xfrm rot="-1009295">
            <a:off x="6300788" y="1773238"/>
            <a:ext cx="2449512" cy="1838325"/>
          </a:xfrm>
          <a:prstGeom prst="rect">
            <a:avLst/>
          </a:prstGeom>
          <a:noFill/>
          <a:ln w="9525">
            <a:noFill/>
            <a:miter lim="800000"/>
            <a:headEnd/>
            <a:tailEnd/>
          </a:ln>
        </p:spPr>
      </p:pic>
      <p:pic>
        <p:nvPicPr>
          <p:cNvPr id="8198" name="Picture 12" descr="temp1_clip_image018"/>
          <p:cNvPicPr>
            <a:picLocks noChangeAspect="1" noChangeArrowheads="1"/>
          </p:cNvPicPr>
          <p:nvPr/>
        </p:nvPicPr>
        <p:blipFill>
          <a:blip r:embed="rId4" cstate="email"/>
          <a:srcRect/>
          <a:stretch>
            <a:fillRect/>
          </a:stretch>
        </p:blipFill>
        <p:spPr bwMode="auto">
          <a:xfrm rot="1231016">
            <a:off x="525463" y="1665288"/>
            <a:ext cx="1817687" cy="2663825"/>
          </a:xfrm>
          <a:prstGeom prst="rect">
            <a:avLst/>
          </a:prstGeom>
          <a:noFill/>
          <a:ln w="9525">
            <a:noFill/>
            <a:miter lim="800000"/>
            <a:headEnd/>
            <a:tailEnd/>
          </a:ln>
        </p:spPr>
      </p:pic>
      <p:pic>
        <p:nvPicPr>
          <p:cNvPr id="8199" name="Picture 13" descr="Clip_11"/>
          <p:cNvPicPr>
            <a:picLocks noChangeAspect="1" noChangeArrowheads="1"/>
          </p:cNvPicPr>
          <p:nvPr/>
        </p:nvPicPr>
        <p:blipFill>
          <a:blip r:embed="rId5" cstate="email"/>
          <a:srcRect/>
          <a:stretch>
            <a:fillRect/>
          </a:stretch>
        </p:blipFill>
        <p:spPr bwMode="auto">
          <a:xfrm rot="-221174">
            <a:off x="395288" y="5516563"/>
            <a:ext cx="2625725" cy="915987"/>
          </a:xfrm>
          <a:prstGeom prst="rect">
            <a:avLst/>
          </a:prstGeom>
          <a:noFill/>
          <a:ln w="9525">
            <a:noFill/>
            <a:miter lim="800000"/>
            <a:headEnd/>
            <a:tailEnd/>
          </a:ln>
        </p:spPr>
      </p:pic>
      <p:pic>
        <p:nvPicPr>
          <p:cNvPr id="8200" name="Picture 14" descr="Clip_6"/>
          <p:cNvPicPr>
            <a:picLocks noChangeAspect="1" noChangeArrowheads="1"/>
          </p:cNvPicPr>
          <p:nvPr/>
        </p:nvPicPr>
        <p:blipFill>
          <a:blip r:embed="rId6" cstate="email"/>
          <a:srcRect/>
          <a:stretch>
            <a:fillRect/>
          </a:stretch>
        </p:blipFill>
        <p:spPr bwMode="auto">
          <a:xfrm rot="-419898">
            <a:off x="6372225" y="5013325"/>
            <a:ext cx="2376488" cy="1169988"/>
          </a:xfrm>
          <a:prstGeom prst="rect">
            <a:avLst/>
          </a:prstGeom>
          <a:noFill/>
          <a:ln w="9525">
            <a:noFill/>
            <a:miter lim="800000"/>
            <a:headEnd/>
            <a:tailEnd/>
          </a:ln>
        </p:spPr>
      </p:pic>
      <p:pic>
        <p:nvPicPr>
          <p:cNvPr id="8201" name="Picture 15" descr="Копия (2) 79_02-10"/>
          <p:cNvPicPr>
            <a:picLocks noChangeAspect="1" noChangeArrowheads="1"/>
          </p:cNvPicPr>
          <p:nvPr/>
        </p:nvPicPr>
        <p:blipFill>
          <a:blip r:embed="rId7" cstate="email"/>
          <a:srcRect/>
          <a:stretch>
            <a:fillRect/>
          </a:stretch>
        </p:blipFill>
        <p:spPr bwMode="auto">
          <a:xfrm rot="316512">
            <a:off x="3132138" y="1628775"/>
            <a:ext cx="2663825" cy="1214438"/>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20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19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20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19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19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1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Номер слайда 7"/>
          <p:cNvSpPr>
            <a:spLocks noGrp="1"/>
          </p:cNvSpPr>
          <p:nvPr>
            <p:ph type="sldNum" sz="quarter" idx="12"/>
          </p:nvPr>
        </p:nvSpPr>
        <p:spPr>
          <a:noFill/>
        </p:spPr>
        <p:txBody>
          <a:bodyPr/>
          <a:lstStyle/>
          <a:p>
            <a:fld id="{2EC08452-957C-4DB4-87DA-D918C451D7B6}" type="slidenum">
              <a:rPr lang="ru-RU" smtClean="0">
                <a:latin typeface="Arial" charset="0"/>
              </a:rPr>
              <a:pPr/>
              <a:t>6</a:t>
            </a:fld>
            <a:endParaRPr lang="ru-RU" smtClean="0">
              <a:latin typeface="Arial" charset="0"/>
            </a:endParaRPr>
          </a:p>
        </p:txBody>
      </p:sp>
      <p:pic>
        <p:nvPicPr>
          <p:cNvPr id="7171" name="Picture 14"/>
          <p:cNvPicPr>
            <a:picLocks noChangeAspect="1" noChangeArrowheads="1"/>
          </p:cNvPicPr>
          <p:nvPr>
            <p:ph sz="quarter" idx="2"/>
          </p:nvPr>
        </p:nvPicPr>
        <p:blipFill>
          <a:blip r:embed="rId2" cstate="email"/>
          <a:srcRect/>
          <a:stretch>
            <a:fillRect/>
          </a:stretch>
        </p:blipFill>
        <p:spPr>
          <a:xfrm>
            <a:off x="5867400" y="731838"/>
            <a:ext cx="2233613" cy="2014537"/>
          </a:xfrm>
          <a:noFill/>
        </p:spPr>
      </p:pic>
      <p:grpSp>
        <p:nvGrpSpPr>
          <p:cNvPr id="7172" name="Group 7"/>
          <p:cNvGrpSpPr>
            <a:grpSpLocks/>
          </p:cNvGrpSpPr>
          <p:nvPr/>
        </p:nvGrpSpPr>
        <p:grpSpPr bwMode="auto">
          <a:xfrm>
            <a:off x="3635375" y="549275"/>
            <a:ext cx="1873250" cy="1590675"/>
            <a:chOff x="8181" y="2034"/>
            <a:chExt cx="2880" cy="2505"/>
          </a:xfrm>
        </p:grpSpPr>
        <p:sp>
          <p:nvSpPr>
            <p:cNvPr id="123912" name="AutoShape 8"/>
            <p:cNvSpPr>
              <a:spLocks noChangeArrowheads="1"/>
            </p:cNvSpPr>
            <p:nvPr/>
          </p:nvSpPr>
          <p:spPr bwMode="auto">
            <a:xfrm>
              <a:off x="8181" y="2034"/>
              <a:ext cx="1440" cy="1245"/>
            </a:xfrm>
            <a:prstGeom prst="triangle">
              <a:avLst>
                <a:gd name="adj" fmla="val 50000"/>
              </a:avLst>
            </a:prstGeom>
            <a:solidFill>
              <a:srgbClr val="FF00FF"/>
            </a:solidFill>
            <a:ln w="38100">
              <a:solidFill>
                <a:srgbClr val="000000"/>
              </a:solidFill>
              <a:miter lim="800000"/>
              <a:headEnd/>
              <a:tailEnd/>
            </a:ln>
          </p:spPr>
          <p:txBody>
            <a:bodyPr/>
            <a:lstStyle/>
            <a:p>
              <a:pPr>
                <a:defRPr/>
              </a:pPr>
              <a:endParaRPr lang="ru-RU">
                <a:effectLst>
                  <a:outerShdw blurRad="38100" dist="38100" dir="2700000" algn="tl">
                    <a:srgbClr val="000000">
                      <a:alpha val="43137"/>
                    </a:srgbClr>
                  </a:outerShdw>
                </a:effectLst>
                <a:latin typeface="Arial" pitchFamily="34" charset="0"/>
              </a:endParaRPr>
            </a:p>
          </p:txBody>
        </p:sp>
        <p:sp>
          <p:nvSpPr>
            <p:cNvPr id="123913" name="AutoShape 9"/>
            <p:cNvSpPr>
              <a:spLocks noChangeArrowheads="1"/>
            </p:cNvSpPr>
            <p:nvPr/>
          </p:nvSpPr>
          <p:spPr bwMode="auto">
            <a:xfrm>
              <a:off x="9621" y="2034"/>
              <a:ext cx="1440" cy="1245"/>
            </a:xfrm>
            <a:prstGeom prst="triangle">
              <a:avLst>
                <a:gd name="adj" fmla="val 50000"/>
              </a:avLst>
            </a:prstGeom>
            <a:solidFill>
              <a:srgbClr val="FF00FF"/>
            </a:solidFill>
            <a:ln w="38100">
              <a:solidFill>
                <a:srgbClr val="000000"/>
              </a:solidFill>
              <a:miter lim="800000"/>
              <a:headEnd/>
              <a:tailEnd/>
            </a:ln>
          </p:spPr>
          <p:txBody>
            <a:bodyPr/>
            <a:lstStyle/>
            <a:p>
              <a:pPr>
                <a:defRPr/>
              </a:pPr>
              <a:endParaRPr lang="ru-RU">
                <a:effectLst>
                  <a:outerShdw blurRad="38100" dist="38100" dir="2700000" algn="tl">
                    <a:srgbClr val="000000">
                      <a:alpha val="43137"/>
                    </a:srgbClr>
                  </a:outerShdw>
                </a:effectLst>
                <a:latin typeface="Arial" pitchFamily="34" charset="0"/>
              </a:endParaRPr>
            </a:p>
          </p:txBody>
        </p:sp>
        <p:sp>
          <p:nvSpPr>
            <p:cNvPr id="123914" name="AutoShape 10"/>
            <p:cNvSpPr>
              <a:spLocks noChangeArrowheads="1"/>
            </p:cNvSpPr>
            <p:nvPr/>
          </p:nvSpPr>
          <p:spPr bwMode="auto">
            <a:xfrm flipV="1">
              <a:off x="8901" y="2034"/>
              <a:ext cx="1440" cy="1245"/>
            </a:xfrm>
            <a:prstGeom prst="triangle">
              <a:avLst>
                <a:gd name="adj" fmla="val 50000"/>
              </a:avLst>
            </a:prstGeom>
            <a:solidFill>
              <a:srgbClr val="FFFF00"/>
            </a:solidFill>
            <a:ln w="38100">
              <a:solidFill>
                <a:srgbClr val="000000"/>
              </a:solidFill>
              <a:miter lim="800000"/>
              <a:headEnd/>
              <a:tailEnd/>
            </a:ln>
          </p:spPr>
          <p:txBody>
            <a:bodyPr/>
            <a:lstStyle/>
            <a:p>
              <a:pPr>
                <a:defRPr/>
              </a:pPr>
              <a:endParaRPr lang="ru-RU">
                <a:effectLst>
                  <a:outerShdw blurRad="38100" dist="38100" dir="2700000" algn="tl">
                    <a:srgbClr val="000000">
                      <a:alpha val="43137"/>
                    </a:srgbClr>
                  </a:outerShdw>
                </a:effectLst>
                <a:latin typeface="Arial" pitchFamily="34" charset="0"/>
              </a:endParaRPr>
            </a:p>
          </p:txBody>
        </p:sp>
        <p:sp>
          <p:nvSpPr>
            <p:cNvPr id="123915" name="AutoShape 11"/>
            <p:cNvSpPr>
              <a:spLocks noChangeArrowheads="1"/>
            </p:cNvSpPr>
            <p:nvPr/>
          </p:nvSpPr>
          <p:spPr bwMode="auto">
            <a:xfrm flipV="1">
              <a:off x="8181" y="3294"/>
              <a:ext cx="1440" cy="1245"/>
            </a:xfrm>
            <a:prstGeom prst="triangle">
              <a:avLst>
                <a:gd name="adj" fmla="val 50000"/>
              </a:avLst>
            </a:prstGeom>
            <a:solidFill>
              <a:srgbClr val="FFFF00"/>
            </a:solidFill>
            <a:ln w="38100">
              <a:solidFill>
                <a:srgbClr val="000000"/>
              </a:solidFill>
              <a:miter lim="800000"/>
              <a:headEnd/>
              <a:tailEnd/>
            </a:ln>
          </p:spPr>
          <p:txBody>
            <a:bodyPr/>
            <a:lstStyle/>
            <a:p>
              <a:pPr>
                <a:defRPr/>
              </a:pPr>
              <a:endParaRPr lang="ru-RU">
                <a:effectLst>
                  <a:outerShdw blurRad="38100" dist="38100" dir="2700000" algn="tl">
                    <a:srgbClr val="000000">
                      <a:alpha val="43137"/>
                    </a:srgbClr>
                  </a:outerShdw>
                </a:effectLst>
                <a:latin typeface="Arial" pitchFamily="34" charset="0"/>
              </a:endParaRPr>
            </a:p>
          </p:txBody>
        </p:sp>
        <p:sp>
          <p:nvSpPr>
            <p:cNvPr id="123916" name="AutoShape 12"/>
            <p:cNvSpPr>
              <a:spLocks noChangeArrowheads="1"/>
            </p:cNvSpPr>
            <p:nvPr/>
          </p:nvSpPr>
          <p:spPr bwMode="auto">
            <a:xfrm flipV="1">
              <a:off x="9621" y="3294"/>
              <a:ext cx="1440" cy="1245"/>
            </a:xfrm>
            <a:prstGeom prst="triangle">
              <a:avLst>
                <a:gd name="adj" fmla="val 50000"/>
              </a:avLst>
            </a:prstGeom>
            <a:solidFill>
              <a:srgbClr val="FFFF00"/>
            </a:solidFill>
            <a:ln w="38100">
              <a:solidFill>
                <a:srgbClr val="000000"/>
              </a:solidFill>
              <a:miter lim="800000"/>
              <a:headEnd/>
              <a:tailEnd/>
            </a:ln>
          </p:spPr>
          <p:txBody>
            <a:bodyPr/>
            <a:lstStyle/>
            <a:p>
              <a:pPr>
                <a:defRPr/>
              </a:pPr>
              <a:endParaRPr lang="ru-RU">
                <a:effectLst>
                  <a:outerShdw blurRad="38100" dist="38100" dir="2700000" algn="tl">
                    <a:srgbClr val="000000">
                      <a:alpha val="43137"/>
                    </a:srgbClr>
                  </a:outerShdw>
                </a:effectLst>
                <a:latin typeface="Arial" pitchFamily="34" charset="0"/>
              </a:endParaRPr>
            </a:p>
          </p:txBody>
        </p:sp>
        <p:sp>
          <p:nvSpPr>
            <p:cNvPr id="123917" name="AutoShape 13"/>
            <p:cNvSpPr>
              <a:spLocks noChangeArrowheads="1"/>
            </p:cNvSpPr>
            <p:nvPr/>
          </p:nvSpPr>
          <p:spPr bwMode="auto">
            <a:xfrm>
              <a:off x="8901" y="3294"/>
              <a:ext cx="1440" cy="1245"/>
            </a:xfrm>
            <a:prstGeom prst="triangle">
              <a:avLst>
                <a:gd name="adj" fmla="val 50000"/>
              </a:avLst>
            </a:prstGeom>
            <a:solidFill>
              <a:srgbClr val="FF00FF"/>
            </a:solidFill>
            <a:ln w="38100">
              <a:solidFill>
                <a:srgbClr val="000000"/>
              </a:solidFill>
              <a:miter lim="800000"/>
              <a:headEnd/>
              <a:tailEnd/>
            </a:ln>
          </p:spPr>
          <p:txBody>
            <a:bodyPr/>
            <a:lstStyle/>
            <a:p>
              <a:pPr>
                <a:defRPr/>
              </a:pPr>
              <a:endParaRPr lang="ru-RU">
                <a:effectLst>
                  <a:outerShdw blurRad="38100" dist="38100" dir="2700000" algn="tl">
                    <a:srgbClr val="000000">
                      <a:alpha val="43137"/>
                    </a:srgbClr>
                  </a:outerShdw>
                </a:effectLst>
                <a:latin typeface="Arial" pitchFamily="34" charset="0"/>
              </a:endParaRPr>
            </a:p>
          </p:txBody>
        </p:sp>
      </p:grpSp>
      <p:pic>
        <p:nvPicPr>
          <p:cNvPr id="7173" name="Picture 17"/>
          <p:cNvPicPr>
            <a:picLocks noChangeAspect="1" noChangeArrowheads="1"/>
          </p:cNvPicPr>
          <p:nvPr>
            <p:ph sz="quarter" idx="3"/>
          </p:nvPr>
        </p:nvPicPr>
        <p:blipFill>
          <a:blip r:embed="rId3" cstate="email"/>
          <a:srcRect/>
          <a:stretch>
            <a:fillRect/>
          </a:stretch>
        </p:blipFill>
        <p:spPr>
          <a:xfrm>
            <a:off x="5795963" y="3500438"/>
            <a:ext cx="2520950" cy="2393950"/>
          </a:xfrm>
          <a:noFill/>
        </p:spPr>
      </p:pic>
      <p:sp>
        <p:nvSpPr>
          <p:cNvPr id="9222" name="Rectangle 20"/>
          <p:cNvSpPr>
            <a:spLocks noChangeArrowheads="1"/>
          </p:cNvSpPr>
          <p:nvPr/>
        </p:nvSpPr>
        <p:spPr bwMode="auto">
          <a:xfrm>
            <a:off x="323850" y="1196975"/>
            <a:ext cx="4895850" cy="2554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a:spcBef>
                <a:spcPct val="50000"/>
              </a:spcBef>
              <a:defRPr/>
            </a:pPr>
            <a:r>
              <a:rPr lang="ru-RU" sz="3200" b="0" dirty="0">
                <a:solidFill>
                  <a:schemeClr val="accent1">
                    <a:lumMod val="10000"/>
                  </a:schemeClr>
                </a:solidFill>
              </a:rPr>
              <a:t>Только из этих правильных многоугольников можно построить правильный паркет.</a:t>
            </a:r>
          </a:p>
        </p:txBody>
      </p:sp>
      <p:sp>
        <p:nvSpPr>
          <p:cNvPr id="9223" name="Rectangle 22"/>
          <p:cNvSpPr>
            <a:spLocks noChangeArrowheads="1"/>
          </p:cNvSpPr>
          <p:nvPr/>
        </p:nvSpPr>
        <p:spPr bwMode="auto">
          <a:xfrm>
            <a:off x="155575" y="3789363"/>
            <a:ext cx="5124450" cy="18018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eaLnBrk="0" hangingPunct="0">
              <a:spcBef>
                <a:spcPct val="50000"/>
              </a:spcBef>
              <a:defRPr/>
            </a:pPr>
            <a:r>
              <a:rPr lang="ru-RU" sz="2800" dirty="0">
                <a:solidFill>
                  <a:schemeClr val="accent2">
                    <a:lumMod val="75000"/>
                  </a:schemeClr>
                </a:solidFill>
              </a:rPr>
              <a:t>Необходимое условие для </a:t>
            </a:r>
          </a:p>
          <a:p>
            <a:pPr eaLnBrk="0" hangingPunct="0">
              <a:spcBef>
                <a:spcPct val="50000"/>
              </a:spcBef>
              <a:defRPr/>
            </a:pPr>
            <a:r>
              <a:rPr lang="ru-RU" sz="2800" dirty="0">
                <a:solidFill>
                  <a:schemeClr val="accent2">
                    <a:lumMod val="75000"/>
                  </a:schemeClr>
                </a:solidFill>
              </a:rPr>
              <a:t>построения</a:t>
            </a:r>
            <a:r>
              <a:rPr lang="ru-RU" sz="1400" dirty="0">
                <a:solidFill>
                  <a:schemeClr val="accent2">
                    <a:lumMod val="75000"/>
                  </a:schemeClr>
                </a:solidFill>
              </a:rPr>
              <a:t> </a:t>
            </a:r>
            <a:r>
              <a:rPr lang="ru-RU" sz="2800" dirty="0">
                <a:solidFill>
                  <a:schemeClr val="accent2">
                    <a:lumMod val="75000"/>
                  </a:schemeClr>
                </a:solidFill>
              </a:rPr>
              <a:t>паркета: в узле </a:t>
            </a:r>
          </a:p>
          <a:p>
            <a:pPr eaLnBrk="0" hangingPunct="0">
              <a:spcBef>
                <a:spcPct val="50000"/>
              </a:spcBef>
              <a:defRPr/>
            </a:pPr>
            <a:r>
              <a:rPr lang="ru-RU" sz="2800" dirty="0">
                <a:solidFill>
                  <a:schemeClr val="accent2">
                    <a:lumMod val="75000"/>
                  </a:schemeClr>
                </a:solidFill>
              </a:rPr>
              <a:t>360 градусов</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Номер слайда 6"/>
          <p:cNvSpPr>
            <a:spLocks noGrp="1"/>
          </p:cNvSpPr>
          <p:nvPr>
            <p:ph type="sldNum" sz="quarter" idx="12"/>
          </p:nvPr>
        </p:nvSpPr>
        <p:spPr>
          <a:noFill/>
        </p:spPr>
        <p:txBody>
          <a:bodyPr/>
          <a:lstStyle/>
          <a:p>
            <a:fld id="{55BB7BD1-D069-416A-A634-105709EBE5CA}" type="slidenum">
              <a:rPr lang="ru-RU" smtClean="0">
                <a:latin typeface="Arial" charset="0"/>
              </a:rPr>
              <a:pPr/>
              <a:t>7</a:t>
            </a:fld>
            <a:endParaRPr lang="ru-RU" smtClean="0">
              <a:latin typeface="Arial" charset="0"/>
            </a:endParaRPr>
          </a:p>
        </p:txBody>
      </p:sp>
      <p:sp>
        <p:nvSpPr>
          <p:cNvPr id="8195" name="Rectangle 2"/>
          <p:cNvSpPr>
            <a:spLocks noGrp="1" noChangeArrowheads="1"/>
          </p:cNvSpPr>
          <p:nvPr>
            <p:ph type="title"/>
          </p:nvPr>
        </p:nvSpPr>
        <p:spPr>
          <a:xfrm>
            <a:off x="457200" y="274638"/>
            <a:ext cx="8229600" cy="346075"/>
          </a:xfrm>
        </p:spPr>
        <p:txBody>
          <a:bodyPr/>
          <a:lstStyle/>
          <a:p>
            <a:pPr eaLnBrk="1" hangingPunct="1"/>
            <a:endParaRPr lang="ru-RU" sz="2400" b="1" smtClean="0">
              <a:solidFill>
                <a:schemeClr val="tx1"/>
              </a:solidFill>
            </a:endParaRPr>
          </a:p>
        </p:txBody>
      </p:sp>
      <p:sp>
        <p:nvSpPr>
          <p:cNvPr id="10244" name="Rectangle 3"/>
          <p:cNvSpPr>
            <a:spLocks noGrp="1" noChangeArrowheads="1"/>
          </p:cNvSpPr>
          <p:nvPr>
            <p:ph type="body" sz="half" idx="1"/>
          </p:nvPr>
        </p:nvSpPr>
        <p:spPr>
          <a:xfrm>
            <a:off x="395288" y="908050"/>
            <a:ext cx="5545137" cy="5761038"/>
          </a:xfrm>
        </p:spPr>
        <p:txBody>
          <a:bodyPr/>
          <a:lstStyle/>
          <a:p>
            <a:pPr eaLnBrk="1" hangingPunct="1">
              <a:lnSpc>
                <a:spcPct val="90000"/>
              </a:lnSpc>
            </a:pPr>
            <a:r>
              <a:rPr lang="ru-RU" sz="2000" b="1" smtClean="0">
                <a:solidFill>
                  <a:schemeClr val="accent2"/>
                </a:solidFill>
              </a:rPr>
              <a:t>Сос</a:t>
            </a:r>
            <a:r>
              <a:rPr lang="ru-RU" sz="2000" smtClean="0">
                <a:solidFill>
                  <a:schemeClr val="accent2"/>
                </a:solidFill>
              </a:rPr>
              <a:t>тоят из множества шестигранных ячеек. Такое строение сот придает им необходимую прочность, кроме того, шестигранная форма ячеек требует   наименьших затрат строительного материала (воска).  На постройку одной пчелиной ячейки уходит около 13 мг воска, на постройку всего сота – 140-150 граммов. </a:t>
            </a:r>
          </a:p>
          <a:p>
            <a:pPr eaLnBrk="1" hangingPunct="1">
              <a:lnSpc>
                <a:spcPct val="90000"/>
              </a:lnSpc>
            </a:pPr>
            <a:r>
              <a:rPr lang="ru-RU" sz="2000" smtClean="0">
                <a:solidFill>
                  <a:schemeClr val="accent2"/>
                </a:solidFill>
              </a:rPr>
              <a:t>То, что творит архитектор – пчела  поистине уникально. Энергетическое строение Вселенной сегодня изучается квантовыми физиками, и оно идеально соответствует строению восковых сот. </a:t>
            </a:r>
          </a:p>
          <a:p>
            <a:pPr eaLnBrk="1" hangingPunct="1">
              <a:lnSpc>
                <a:spcPct val="90000"/>
              </a:lnSpc>
            </a:pPr>
            <a:r>
              <a:rPr lang="ru-RU" sz="2000" smtClean="0">
                <a:solidFill>
                  <a:schemeClr val="accent2"/>
                </a:solidFill>
              </a:rPr>
              <a:t>А знаете ли Вы, что если на вощине сделать угол шестигранника на несколько тысячных радиан больше или меньше, то пчела сгрызет до основания этот участок и перестроит заново.</a:t>
            </a:r>
          </a:p>
          <a:p>
            <a:pPr eaLnBrk="1" hangingPunct="1">
              <a:lnSpc>
                <a:spcPct val="90000"/>
              </a:lnSpc>
            </a:pPr>
            <a:endParaRPr lang="ru-RU" sz="2000" smtClean="0">
              <a:solidFill>
                <a:schemeClr val="accent2"/>
              </a:solidFill>
            </a:endParaRPr>
          </a:p>
        </p:txBody>
      </p:sp>
      <p:pic>
        <p:nvPicPr>
          <p:cNvPr id="8197" name="Picture 4" descr="Пчелиные соты"/>
          <p:cNvPicPr>
            <a:picLocks noChangeAspect="1" noChangeArrowheads="1"/>
          </p:cNvPicPr>
          <p:nvPr>
            <p:ph sz="half" idx="2"/>
          </p:nvPr>
        </p:nvPicPr>
        <p:blipFill>
          <a:blip r:embed="rId2" r:link="rId3" cstate="email"/>
          <a:srcRect/>
          <a:stretch>
            <a:fillRect/>
          </a:stretch>
        </p:blipFill>
        <p:spPr>
          <a:xfrm>
            <a:off x="5940425" y="1557338"/>
            <a:ext cx="3024188" cy="3673475"/>
          </a:xfrm>
          <a:noFill/>
        </p:spPr>
      </p:pic>
      <p:sp>
        <p:nvSpPr>
          <p:cNvPr id="8198" name="WordArt 6"/>
          <p:cNvSpPr>
            <a:spLocks noChangeArrowheads="1" noChangeShapeType="1" noTextEdit="1"/>
          </p:cNvSpPr>
          <p:nvPr/>
        </p:nvSpPr>
        <p:spPr bwMode="auto">
          <a:xfrm>
            <a:off x="2700338" y="260350"/>
            <a:ext cx="3024187" cy="476250"/>
          </a:xfrm>
          <a:prstGeom prst="rect">
            <a:avLst/>
          </a:prstGeom>
        </p:spPr>
        <p:txBody>
          <a:bodyPr wrap="none" fromWordArt="1">
            <a:prstTxWarp prst="textPlain">
              <a:avLst>
                <a:gd name="adj" fmla="val 50000"/>
              </a:avLst>
            </a:prstTxWarp>
          </a:bodyPr>
          <a:lstStyle/>
          <a:p>
            <a:pPr algn="ctr"/>
            <a:r>
              <a:rPr lang="ru-RU" sz="3600" kern="10">
                <a:ln w="19050">
                  <a:solidFill>
                    <a:srgbClr val="99CCFF"/>
                  </a:solidFill>
                  <a:round/>
                  <a:headEnd/>
                  <a:tailEnd/>
                </a:ln>
                <a:solidFill>
                  <a:srgbClr val="990000"/>
                </a:solidFill>
                <a:effectLst>
                  <a:outerShdw dist="35921" dir="2700000" algn="ctr" rotWithShape="0">
                    <a:srgbClr val="990000"/>
                  </a:outerShdw>
                </a:effectLst>
                <a:latin typeface="Impact"/>
              </a:rPr>
              <a:t>Пчелиные соты </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4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244">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24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Номер слайда 3"/>
          <p:cNvSpPr>
            <a:spLocks noGrp="1"/>
          </p:cNvSpPr>
          <p:nvPr>
            <p:ph type="sldNum" sz="quarter" idx="12"/>
          </p:nvPr>
        </p:nvSpPr>
        <p:spPr>
          <a:noFill/>
        </p:spPr>
        <p:txBody>
          <a:bodyPr/>
          <a:lstStyle/>
          <a:p>
            <a:fld id="{E7806A0F-4AE4-4068-8281-9E180A83C711}" type="slidenum">
              <a:rPr lang="ru-RU" smtClean="0">
                <a:latin typeface="Arial" charset="0"/>
              </a:rPr>
              <a:pPr/>
              <a:t>8</a:t>
            </a:fld>
            <a:endParaRPr lang="ru-RU" smtClean="0">
              <a:latin typeface="Arial" charset="0"/>
            </a:endParaRPr>
          </a:p>
        </p:txBody>
      </p:sp>
      <p:sp>
        <p:nvSpPr>
          <p:cNvPr id="9219" name="Rectangle 4"/>
          <p:cNvSpPr>
            <a:spLocks noChangeArrowheads="1"/>
          </p:cNvSpPr>
          <p:nvPr/>
        </p:nvSpPr>
        <p:spPr bwMode="auto">
          <a:xfrm>
            <a:off x="1187450" y="188913"/>
            <a:ext cx="5184775" cy="2282825"/>
          </a:xfrm>
          <a:prstGeom prst="rect">
            <a:avLst/>
          </a:prstGeom>
          <a:noFill/>
          <a:ln w="9525">
            <a:noFill/>
            <a:miter lim="800000"/>
            <a:headEnd/>
            <a:tailEnd/>
          </a:ln>
        </p:spPr>
        <p:txBody>
          <a:bodyPr anchor="ctr">
            <a:spAutoFit/>
          </a:bodyPr>
          <a:lstStyle/>
          <a:p>
            <a:pPr lvl="4">
              <a:buFont typeface="Symbol" pitchFamily="18" charset="2"/>
              <a:buNone/>
              <a:tabLst>
                <a:tab pos="904875" algn="l"/>
              </a:tabLst>
            </a:pPr>
            <a:r>
              <a:rPr lang="ru-RU" b="0">
                <a:solidFill>
                  <a:srgbClr val="0033CC"/>
                </a:solidFill>
              </a:rPr>
              <a:t>Сечение гайки, болта и многих технических</a:t>
            </a:r>
          </a:p>
          <a:p>
            <a:pPr lvl="4">
              <a:buFont typeface="Symbol" pitchFamily="18" charset="2"/>
              <a:buNone/>
              <a:tabLst>
                <a:tab pos="904875" algn="l"/>
              </a:tabLst>
            </a:pPr>
            <a:r>
              <a:rPr lang="ru-RU" b="0">
                <a:solidFill>
                  <a:srgbClr val="0033CC"/>
                </a:solidFill>
              </a:rPr>
              <a:t>деталей ,карандашей имеет вид правильного шестиугольника.</a:t>
            </a:r>
          </a:p>
        </p:txBody>
      </p:sp>
      <p:sp>
        <p:nvSpPr>
          <p:cNvPr id="11268" name="Rectangle 5"/>
          <p:cNvSpPr>
            <a:spLocks noChangeArrowheads="1"/>
          </p:cNvSpPr>
          <p:nvPr/>
        </p:nvSpPr>
        <p:spPr bwMode="auto">
          <a:xfrm>
            <a:off x="323850" y="1841500"/>
            <a:ext cx="9805988" cy="2282825"/>
          </a:xfrm>
          <a:prstGeom prst="rect">
            <a:avLst/>
          </a:prstGeom>
          <a:noFill/>
          <a:ln w="9525">
            <a:noFill/>
            <a:miter lim="800000"/>
            <a:headEnd/>
            <a:tailEnd/>
          </a:ln>
        </p:spPr>
        <p:txBody>
          <a:bodyPr anchor="ctr">
            <a:spAutoFit/>
          </a:bodyPr>
          <a:lstStyle/>
          <a:p>
            <a:pPr lvl="4">
              <a:buFont typeface="Symbol" pitchFamily="18" charset="2"/>
              <a:buNone/>
              <a:tabLst>
                <a:tab pos="904875" algn="l"/>
              </a:tabLst>
            </a:pPr>
            <a:endParaRPr lang="ru-RU" b="0"/>
          </a:p>
          <a:p>
            <a:pPr lvl="4">
              <a:buFont typeface="Symbol" pitchFamily="18" charset="2"/>
              <a:buNone/>
              <a:tabLst>
                <a:tab pos="904875" algn="l"/>
              </a:tabLst>
            </a:pPr>
            <a:endParaRPr lang="ru-RU" b="0"/>
          </a:p>
          <a:p>
            <a:pPr lvl="4">
              <a:buFont typeface="Symbol" pitchFamily="18" charset="2"/>
              <a:buNone/>
              <a:tabLst>
                <a:tab pos="904875" algn="l"/>
              </a:tabLst>
            </a:pPr>
            <a:endParaRPr lang="ru-RU" b="0"/>
          </a:p>
          <a:p>
            <a:pPr lvl="4">
              <a:buFont typeface="Symbol" pitchFamily="18" charset="2"/>
              <a:buNone/>
              <a:tabLst>
                <a:tab pos="904875" algn="l"/>
              </a:tabLst>
            </a:pPr>
            <a:r>
              <a:rPr lang="ru-RU" b="0">
                <a:solidFill>
                  <a:srgbClr val="CC3300"/>
                </a:solidFill>
              </a:rPr>
              <a:t>Некоторые сложные молекулы углерода</a:t>
            </a:r>
          </a:p>
          <a:p>
            <a:pPr>
              <a:buFont typeface="Symbol" pitchFamily="18" charset="2"/>
              <a:buNone/>
              <a:tabLst>
                <a:tab pos="904875" algn="l"/>
              </a:tabLst>
            </a:pPr>
            <a:r>
              <a:rPr lang="ru-RU" b="0">
                <a:solidFill>
                  <a:srgbClr val="CC3300"/>
                </a:solidFill>
              </a:rPr>
              <a:t> (например, графит) имеет гексагональную </a:t>
            </a:r>
          </a:p>
          <a:p>
            <a:pPr>
              <a:buFont typeface="Symbol" pitchFamily="18" charset="2"/>
              <a:buNone/>
              <a:tabLst>
                <a:tab pos="904875" algn="l"/>
              </a:tabLst>
            </a:pPr>
            <a:r>
              <a:rPr lang="ru-RU" b="0">
                <a:solidFill>
                  <a:srgbClr val="CC3300"/>
                </a:solidFill>
              </a:rPr>
              <a:t>кристаллическую решетку</a:t>
            </a:r>
            <a:r>
              <a:rPr lang="ru-RU" sz="2000" b="0">
                <a:solidFill>
                  <a:srgbClr val="CC3300"/>
                </a:solidFill>
              </a:rPr>
              <a:t>.</a:t>
            </a:r>
          </a:p>
        </p:txBody>
      </p:sp>
      <p:pic>
        <p:nvPicPr>
          <p:cNvPr id="11269" name="Picture 6" descr="http://upload.wikimedia.org/wikipedia/commons/1/1f/Graphene_Crystall.PNG"/>
          <p:cNvPicPr>
            <a:picLocks noChangeAspect="1" noChangeArrowheads="1"/>
          </p:cNvPicPr>
          <p:nvPr/>
        </p:nvPicPr>
        <p:blipFill>
          <a:blip r:embed="rId2" r:link="rId3" cstate="email"/>
          <a:srcRect/>
          <a:stretch>
            <a:fillRect/>
          </a:stretch>
        </p:blipFill>
        <p:spPr bwMode="auto">
          <a:xfrm>
            <a:off x="3779838" y="4221163"/>
            <a:ext cx="3162300" cy="2087562"/>
          </a:xfrm>
          <a:prstGeom prst="rect">
            <a:avLst/>
          </a:prstGeom>
          <a:noFill/>
          <a:ln w="9525">
            <a:noFill/>
            <a:miter lim="800000"/>
            <a:headEnd/>
            <a:tailEnd/>
          </a:ln>
        </p:spPr>
      </p:pic>
      <p:pic>
        <p:nvPicPr>
          <p:cNvPr id="9222" name="Picture 7" descr="ооэоэ"/>
          <p:cNvPicPr>
            <a:picLocks noChangeAspect="1" noChangeArrowheads="1"/>
          </p:cNvPicPr>
          <p:nvPr/>
        </p:nvPicPr>
        <p:blipFill>
          <a:blip r:embed="rId4" cstate="email"/>
          <a:srcRect/>
          <a:stretch>
            <a:fillRect/>
          </a:stretch>
        </p:blipFill>
        <p:spPr bwMode="auto">
          <a:xfrm>
            <a:off x="6659563" y="333375"/>
            <a:ext cx="1838325" cy="2551113"/>
          </a:xfrm>
          <a:prstGeom prst="rect">
            <a:avLst/>
          </a:prstGeom>
          <a:noFill/>
          <a:ln w="9525">
            <a:noFill/>
            <a:miter lim="800000"/>
            <a:headEnd/>
            <a:tailEnd/>
          </a:ln>
        </p:spPr>
      </p:pic>
      <p:pic>
        <p:nvPicPr>
          <p:cNvPr id="9223" name="Picture 13"/>
          <p:cNvPicPr>
            <a:picLocks noChangeAspect="1" noChangeArrowheads="1"/>
          </p:cNvPicPr>
          <p:nvPr/>
        </p:nvPicPr>
        <p:blipFill>
          <a:blip r:embed="rId5" cstate="email"/>
          <a:srcRect/>
          <a:stretch>
            <a:fillRect/>
          </a:stretch>
        </p:blipFill>
        <p:spPr bwMode="auto">
          <a:xfrm>
            <a:off x="179388" y="404813"/>
            <a:ext cx="2533650" cy="1419225"/>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6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2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Номер слайда 3"/>
          <p:cNvSpPr>
            <a:spLocks noGrp="1"/>
          </p:cNvSpPr>
          <p:nvPr>
            <p:ph type="sldNum" sz="quarter" idx="12"/>
          </p:nvPr>
        </p:nvSpPr>
        <p:spPr>
          <a:noFill/>
        </p:spPr>
        <p:txBody>
          <a:bodyPr/>
          <a:lstStyle/>
          <a:p>
            <a:fld id="{D6239890-90E3-4E5F-93E6-DB34B4ADF398}" type="slidenum">
              <a:rPr lang="ru-RU" smtClean="0">
                <a:latin typeface="Arial" charset="0"/>
              </a:rPr>
              <a:pPr/>
              <a:t>9</a:t>
            </a:fld>
            <a:endParaRPr lang="ru-RU" smtClean="0">
              <a:latin typeface="Arial" charset="0"/>
            </a:endParaRPr>
          </a:p>
        </p:txBody>
      </p:sp>
      <p:sp>
        <p:nvSpPr>
          <p:cNvPr id="10243" name="Rectangle 3"/>
          <p:cNvSpPr>
            <a:spLocks noGrp="1" noChangeArrowheads="1"/>
          </p:cNvSpPr>
          <p:nvPr>
            <p:ph type="body" sz="half" idx="4294967295"/>
          </p:nvPr>
        </p:nvSpPr>
        <p:spPr>
          <a:xfrm>
            <a:off x="395288" y="2420938"/>
            <a:ext cx="4038600" cy="3311525"/>
          </a:xfrm>
        </p:spPr>
        <p:txBody>
          <a:bodyPr/>
          <a:lstStyle/>
          <a:p>
            <a:pPr marL="0" indent="0" eaLnBrk="1" hangingPunct="1">
              <a:lnSpc>
                <a:spcPct val="80000"/>
              </a:lnSpc>
              <a:buFontTx/>
              <a:buNone/>
            </a:pPr>
            <a:r>
              <a:rPr lang="ru-RU" smtClean="0">
                <a:solidFill>
                  <a:srgbClr val="990000"/>
                </a:solidFill>
              </a:rPr>
              <a:t>Из лоскутков тканей можно изготовить своими руками покрывала, наволочки, коврики, одеяла.</a:t>
            </a:r>
            <a:r>
              <a:rPr lang="ru-RU" sz="2400" smtClean="0"/>
              <a:t> </a:t>
            </a:r>
          </a:p>
        </p:txBody>
      </p:sp>
      <p:pic>
        <p:nvPicPr>
          <p:cNvPr id="10244" name="Picture 4"/>
          <p:cNvPicPr>
            <a:picLocks noChangeAspect="1" noChangeArrowheads="1"/>
          </p:cNvPicPr>
          <p:nvPr>
            <p:ph sz="half" idx="4294967295"/>
          </p:nvPr>
        </p:nvPicPr>
        <p:blipFill>
          <a:blip r:embed="rId2" cstate="email"/>
          <a:srcRect/>
          <a:stretch>
            <a:fillRect/>
          </a:stretch>
        </p:blipFill>
        <p:spPr>
          <a:xfrm>
            <a:off x="4822825" y="2276475"/>
            <a:ext cx="4321175" cy="2841625"/>
          </a:xfrm>
          <a:noFill/>
        </p:spPr>
      </p:pic>
      <p:sp>
        <p:nvSpPr>
          <p:cNvPr id="10245" name="WordArt 7"/>
          <p:cNvSpPr>
            <a:spLocks noChangeArrowheads="1" noChangeShapeType="1" noTextEdit="1"/>
          </p:cNvSpPr>
          <p:nvPr/>
        </p:nvSpPr>
        <p:spPr bwMode="auto">
          <a:xfrm>
            <a:off x="2339975" y="404813"/>
            <a:ext cx="3887788" cy="1223962"/>
          </a:xfrm>
          <a:prstGeom prst="rect">
            <a:avLst/>
          </a:prstGeom>
        </p:spPr>
        <p:txBody>
          <a:bodyPr wrap="none" fromWordArt="1">
            <a:prstTxWarp prst="textTriangle">
              <a:avLst>
                <a:gd name="adj" fmla="val 50000"/>
              </a:avLst>
            </a:prstTxWarp>
            <a:scene3d>
              <a:camera prst="legacyObliqueTopLeft"/>
              <a:lightRig rig="legacyNormal3" dir="r"/>
            </a:scene3d>
            <a:sp3d extrusionH="201600" prstMaterial="legacyMatte">
              <a:extrusionClr>
                <a:srgbClr val="0066CC"/>
              </a:extrusionClr>
            </a:sp3d>
          </a:bodyPr>
          <a:lstStyle/>
          <a:p>
            <a:pPr algn="ctr"/>
            <a:r>
              <a:rPr lang="ru-RU" sz="3600" kern="10">
                <a:ln w="9525">
                  <a:round/>
                  <a:headEnd/>
                  <a:tailEnd/>
                </a:ln>
                <a:solidFill>
                  <a:srgbClr val="FFFF00"/>
                </a:solidFill>
                <a:latin typeface="Times New Roman"/>
                <a:cs typeface="Times New Roman"/>
              </a:rPr>
              <a:t>Народное ремесло</a:t>
            </a:r>
          </a:p>
        </p:txBody>
      </p:sp>
    </p:spTree>
  </p:cSld>
  <p:clrMapOvr>
    <a:masterClrMapping/>
  </p:clrMapOvr>
  <p:transition>
    <p:wipe dir="d"/>
  </p:transition>
  <p:timing>
    <p:tnLst>
      <p:par>
        <p:cTn id="1" dur="indefinite" restart="never" nodeType="tmRoot"/>
      </p:par>
    </p:tnLst>
  </p:timing>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2400" b="1" i="0" u="none" strike="noStrike" cap="none" normalizeH="0" baseline="0" smtClean="0">
            <a:ln>
              <a:noFill/>
            </a:ln>
            <a:solidFill>
              <a:schemeClr val="tx1"/>
            </a:solidFill>
            <a:effectLst>
              <a:outerShdw blurRad="38100" dist="38100" dir="2700000" algn="tl">
                <a:srgbClr val="000000">
                  <a:alpha val="43137"/>
                </a:srgbClr>
              </a:outerShdw>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2400" b="1" i="0" u="none" strike="noStrike" cap="none" normalizeH="0" baseline="0" smtClean="0">
            <a:ln>
              <a:noFill/>
            </a:ln>
            <a:solidFill>
              <a:schemeClr val="tx1"/>
            </a:solidFill>
            <a:effectLst>
              <a:outerShdw blurRad="38100" dist="38100" dir="2700000" algn="tl">
                <a:srgbClr val="000000">
                  <a:alpha val="43137"/>
                </a:srgbClr>
              </a:outerShdw>
            </a:effectLst>
            <a:latin typeface="Arial" pitchFamily="34" charset="0"/>
          </a:defRPr>
        </a:defPPr>
      </a:lstStyle>
    </a:lnDef>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Maple</Template>
  <TotalTime>4262</TotalTime>
  <Words>1054</Words>
  <Application>Microsoft Office PowerPoint</Application>
  <PresentationFormat>Экран (4:3)</PresentationFormat>
  <Paragraphs>186</Paragraphs>
  <Slides>23</Slides>
  <Notes>1</Notes>
  <HiddenSlides>0</HiddenSlides>
  <MMClips>0</MMClips>
  <ScaleCrop>false</ScaleCrop>
  <HeadingPairs>
    <vt:vector size="10" baseType="variant">
      <vt:variant>
        <vt:lpstr>Использованные шрифты</vt:lpstr>
      </vt:variant>
      <vt:variant>
        <vt:i4>3</vt:i4>
      </vt:variant>
      <vt:variant>
        <vt:lpstr>Тема</vt:lpstr>
      </vt:variant>
      <vt:variant>
        <vt:i4>1</vt:i4>
      </vt:variant>
      <vt:variant>
        <vt:lpstr>Внедренные серверы OLE</vt:lpstr>
      </vt:variant>
      <vt:variant>
        <vt:i4>1</vt:i4>
      </vt:variant>
      <vt:variant>
        <vt:lpstr>Заголовки слайдов</vt:lpstr>
      </vt:variant>
      <vt:variant>
        <vt:i4>23</vt:i4>
      </vt:variant>
      <vt:variant>
        <vt:lpstr>Произвольные показы</vt:lpstr>
      </vt:variant>
      <vt:variant>
        <vt:i4>1</vt:i4>
      </vt:variant>
    </vt:vector>
  </HeadingPairs>
  <TitlesOfParts>
    <vt:vector size="29" baseType="lpstr">
      <vt:lpstr>Arial</vt:lpstr>
      <vt:lpstr>Symbol</vt:lpstr>
      <vt:lpstr>Comic Sans MS</vt:lpstr>
      <vt:lpstr>Оформление по умолчанию</vt:lpstr>
      <vt:lpstr>Microsoft Equation 3.0</vt:lpstr>
      <vt:lpstr>Тема урока</vt:lpstr>
      <vt:lpstr>   Цели:  Расширить и систематизировать знания о многоугольниках </vt:lpstr>
      <vt:lpstr>Слайд 3</vt:lpstr>
      <vt:lpstr>Слайд 4</vt:lpstr>
      <vt:lpstr>Слайд 5</vt:lpstr>
      <vt:lpstr>Слайд 6</vt:lpstr>
      <vt:lpstr>Слайд 7</vt:lpstr>
      <vt:lpstr>Слайд 8</vt:lpstr>
      <vt:lpstr>Слайд 9</vt:lpstr>
      <vt:lpstr>Определите вид многоугольника, если</vt:lpstr>
      <vt:lpstr>Слайд 11</vt:lpstr>
      <vt:lpstr>Проверяйте:</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Произвольный показ 1</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Ивкова Людмила</dc:creator>
  <cp:lastModifiedBy>revaz</cp:lastModifiedBy>
  <cp:revision>151</cp:revision>
  <dcterms:created xsi:type="dcterms:W3CDTF">2007-10-15T19:56:36Z</dcterms:created>
  <dcterms:modified xsi:type="dcterms:W3CDTF">2013-03-03T13:18:44Z</dcterms:modified>
</cp:coreProperties>
</file>