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9" r:id="rId3"/>
    <p:sldId id="260" r:id="rId4"/>
    <p:sldId id="259" r:id="rId5"/>
    <p:sldId id="262" r:id="rId6"/>
    <p:sldId id="268" r:id="rId7"/>
    <p:sldId id="263" r:id="rId8"/>
    <p:sldId id="266" r:id="rId9"/>
    <p:sldId id="265" r:id="rId10"/>
    <p:sldId id="264" r:id="rId11"/>
    <p:sldId id="271" r:id="rId12"/>
    <p:sldId id="272" r:id="rId13"/>
    <p:sldId id="273" r:id="rId14"/>
    <p:sldId id="275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>
                <a:alpha val="50000"/>
              </a:srgb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5400" y="1981200"/>
            <a:ext cx="7010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i="1" dirty="0" smtClean="0">
                <a:solidFill>
                  <a:srgbClr val="7030A0"/>
                </a:solidFill>
              </a:rPr>
              <a:t>Путешествие </a:t>
            </a:r>
          </a:p>
          <a:p>
            <a:pPr algn="ctr"/>
            <a:r>
              <a:rPr lang="ru-RU" sz="6600" i="1" dirty="0" smtClean="0">
                <a:solidFill>
                  <a:srgbClr val="7030A0"/>
                </a:solidFill>
              </a:rPr>
              <a:t>в город  </a:t>
            </a:r>
            <a:r>
              <a:rPr lang="ru-RU" sz="8000" i="1" dirty="0" err="1" smtClean="0">
                <a:solidFill>
                  <a:srgbClr val="FFFF00"/>
                </a:solidFill>
              </a:rPr>
              <a:t>Математинск</a:t>
            </a:r>
            <a:endParaRPr lang="ru-RU" sz="80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09" name="Rectangle 77"/>
          <p:cNvSpPr>
            <a:spLocks noChangeArrowheads="1"/>
          </p:cNvSpPr>
          <p:nvPr/>
        </p:nvSpPr>
        <p:spPr bwMode="auto">
          <a:xfrm>
            <a:off x="1908175" y="404813"/>
            <a:ext cx="60118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rgbClr val="3366CC"/>
            </a:outerShdw>
          </a:effectLst>
        </p:spPr>
        <p:txBody>
          <a:bodyPr anchor="b"/>
          <a:lstStyle/>
          <a:p>
            <a:pPr algn="ctr"/>
            <a:r>
              <a:rPr lang="ru-RU" sz="4000" b="1" i="1" smtClean="0">
                <a:solidFill>
                  <a:srgbClr val="FF0000"/>
                </a:solidFill>
              </a:rPr>
              <a:t>Какой    </a:t>
            </a:r>
            <a:r>
              <a:rPr lang="ru-RU" sz="4000" b="1" i="1" dirty="0">
                <a:solidFill>
                  <a:srgbClr val="FF0000"/>
                </a:solidFill>
              </a:rPr>
              <a:t>угол </a:t>
            </a:r>
            <a:r>
              <a:rPr lang="ru-RU" sz="4000" b="1" i="1" dirty="0" smtClean="0">
                <a:solidFill>
                  <a:srgbClr val="FF0000"/>
                </a:solidFill>
              </a:rPr>
              <a:t> ?</a:t>
            </a:r>
            <a:endParaRPr lang="ru-RU" sz="4000" b="1" i="1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447800" y="1295400"/>
            <a:ext cx="1981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chemeClr val="tx1"/>
                </a:solidFill>
              </a:rPr>
              <a:t>острый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858000" y="1828800"/>
            <a:ext cx="1828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chemeClr val="tx1"/>
                </a:solidFill>
              </a:rPr>
              <a:t>тупой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6400800" y="5638800"/>
            <a:ext cx="2133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chemeClr val="tx1"/>
                </a:solidFill>
              </a:rPr>
              <a:t>прямой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grpSp>
        <p:nvGrpSpPr>
          <p:cNvPr id="74" name="Group 9"/>
          <p:cNvGrpSpPr>
            <a:grpSpLocks/>
          </p:cNvGrpSpPr>
          <p:nvPr/>
        </p:nvGrpSpPr>
        <p:grpSpPr bwMode="auto">
          <a:xfrm rot="6615918">
            <a:off x="3566422" y="5270781"/>
            <a:ext cx="1905000" cy="1295400"/>
            <a:chOff x="2016" y="672"/>
            <a:chExt cx="1200" cy="816"/>
          </a:xfrm>
        </p:grpSpPr>
        <p:sp>
          <p:nvSpPr>
            <p:cNvPr id="75" name="AutoShape 10"/>
            <p:cNvSpPr>
              <a:spLocks noChangeAspect="1" noChangeArrowheads="1" noTextEdit="1"/>
            </p:cNvSpPr>
            <p:nvPr/>
          </p:nvSpPr>
          <p:spPr bwMode="auto">
            <a:xfrm>
              <a:off x="2016" y="672"/>
              <a:ext cx="1200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" name="Freeform 11"/>
            <p:cNvSpPr>
              <a:spLocks/>
            </p:cNvSpPr>
            <p:nvPr/>
          </p:nvSpPr>
          <p:spPr bwMode="auto">
            <a:xfrm>
              <a:off x="2582" y="1091"/>
              <a:ext cx="391" cy="206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544" y="525"/>
                </a:cxn>
                <a:cxn ang="0">
                  <a:pos x="1095" y="449"/>
                </a:cxn>
                <a:cxn ang="0">
                  <a:pos x="309" y="0"/>
                </a:cxn>
                <a:cxn ang="0">
                  <a:pos x="0" y="213"/>
                </a:cxn>
                <a:cxn ang="0">
                  <a:pos x="0" y="213"/>
                </a:cxn>
              </a:cxnLst>
              <a:rect l="0" t="0" r="r" b="b"/>
              <a:pathLst>
                <a:path w="1095" h="525">
                  <a:moveTo>
                    <a:pt x="0" y="213"/>
                  </a:moveTo>
                  <a:lnTo>
                    <a:pt x="544" y="525"/>
                  </a:lnTo>
                  <a:lnTo>
                    <a:pt x="1095" y="449"/>
                  </a:lnTo>
                  <a:lnTo>
                    <a:pt x="309" y="0"/>
                  </a:lnTo>
                  <a:lnTo>
                    <a:pt x="0" y="213"/>
                  </a:lnTo>
                  <a:lnTo>
                    <a:pt x="0" y="213"/>
                  </a:lnTo>
                  <a:close/>
                </a:path>
              </a:pathLst>
            </a:custGeom>
            <a:blipFill dpi="0" rotWithShape="1">
              <a:blip r:embed="rId2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7" name="Freeform 12"/>
            <p:cNvSpPr>
              <a:spLocks/>
            </p:cNvSpPr>
            <p:nvPr/>
          </p:nvSpPr>
          <p:spPr bwMode="auto">
            <a:xfrm>
              <a:off x="2064" y="707"/>
              <a:ext cx="1084" cy="698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0" y="1783"/>
                </a:cxn>
                <a:cxn ang="0">
                  <a:pos x="3034" y="1783"/>
                </a:cxn>
                <a:cxn ang="0">
                  <a:pos x="3032" y="1732"/>
                </a:cxn>
                <a:cxn ang="0">
                  <a:pos x="2485" y="1432"/>
                </a:cxn>
                <a:cxn ang="0">
                  <a:pos x="2021" y="1352"/>
                </a:cxn>
                <a:cxn ang="0">
                  <a:pos x="1853" y="1509"/>
                </a:cxn>
                <a:cxn ang="0">
                  <a:pos x="369" y="1474"/>
                </a:cxn>
                <a:cxn ang="0">
                  <a:pos x="385" y="651"/>
                </a:cxn>
                <a:cxn ang="0">
                  <a:pos x="1539" y="1280"/>
                </a:cxn>
                <a:cxn ang="0">
                  <a:pos x="1546" y="1274"/>
                </a:cxn>
                <a:cxn ang="0">
                  <a:pos x="1555" y="1265"/>
                </a:cxn>
                <a:cxn ang="0">
                  <a:pos x="1564" y="1258"/>
                </a:cxn>
                <a:cxn ang="0">
                  <a:pos x="1575" y="1252"/>
                </a:cxn>
                <a:cxn ang="0">
                  <a:pos x="1584" y="1243"/>
                </a:cxn>
                <a:cxn ang="0">
                  <a:pos x="1593" y="1236"/>
                </a:cxn>
                <a:cxn ang="0">
                  <a:pos x="1602" y="1227"/>
                </a:cxn>
                <a:cxn ang="0">
                  <a:pos x="1613" y="1220"/>
                </a:cxn>
                <a:cxn ang="0">
                  <a:pos x="1622" y="1214"/>
                </a:cxn>
                <a:cxn ang="0">
                  <a:pos x="1630" y="1205"/>
                </a:cxn>
                <a:cxn ang="0">
                  <a:pos x="1639" y="1198"/>
                </a:cxn>
                <a:cxn ang="0">
                  <a:pos x="1650" y="1192"/>
                </a:cxn>
                <a:cxn ang="0">
                  <a:pos x="1659" y="1183"/>
                </a:cxn>
                <a:cxn ang="0">
                  <a:pos x="1668" y="1176"/>
                </a:cxn>
                <a:cxn ang="0">
                  <a:pos x="1679" y="1169"/>
                </a:cxn>
                <a:cxn ang="0">
                  <a:pos x="1688" y="1163"/>
                </a:cxn>
                <a:cxn ang="0">
                  <a:pos x="1697" y="1154"/>
                </a:cxn>
                <a:cxn ang="0">
                  <a:pos x="1708" y="1147"/>
                </a:cxn>
                <a:cxn ang="0">
                  <a:pos x="1717" y="1138"/>
                </a:cxn>
                <a:cxn ang="0">
                  <a:pos x="1728" y="1132"/>
                </a:cxn>
                <a:cxn ang="0">
                  <a:pos x="1737" y="1125"/>
                </a:cxn>
                <a:cxn ang="0">
                  <a:pos x="1748" y="1118"/>
                </a:cxn>
                <a:cxn ang="0">
                  <a:pos x="1757" y="1109"/>
                </a:cxn>
                <a:cxn ang="0">
                  <a:pos x="1768" y="1103"/>
                </a:cxn>
                <a:cxn ang="0">
                  <a:pos x="1777" y="1096"/>
                </a:cxn>
                <a:cxn ang="0">
                  <a:pos x="1786" y="1087"/>
                </a:cxn>
                <a:cxn ang="0">
                  <a:pos x="1797" y="1080"/>
                </a:cxn>
                <a:cxn ang="0">
                  <a:pos x="1806" y="1074"/>
                </a:cxn>
                <a:cxn ang="0">
                  <a:pos x="1817" y="1067"/>
                </a:cxn>
                <a:cxn ang="0">
                  <a:pos x="1826" y="1058"/>
                </a:cxn>
                <a:cxn ang="0">
                  <a:pos x="1837" y="1052"/>
                </a:cxn>
                <a:cxn ang="0">
                  <a:pos x="1846" y="1045"/>
                </a:cxn>
                <a:cxn ang="0">
                  <a:pos x="56" y="0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3034" h="1783">
                  <a:moveTo>
                    <a:pt x="0" y="13"/>
                  </a:moveTo>
                  <a:lnTo>
                    <a:pt x="0" y="1783"/>
                  </a:lnTo>
                  <a:lnTo>
                    <a:pt x="3034" y="1783"/>
                  </a:lnTo>
                  <a:lnTo>
                    <a:pt x="3032" y="1732"/>
                  </a:lnTo>
                  <a:lnTo>
                    <a:pt x="2485" y="1432"/>
                  </a:lnTo>
                  <a:lnTo>
                    <a:pt x="2021" y="1352"/>
                  </a:lnTo>
                  <a:lnTo>
                    <a:pt x="1853" y="1509"/>
                  </a:lnTo>
                  <a:lnTo>
                    <a:pt x="369" y="1474"/>
                  </a:lnTo>
                  <a:lnTo>
                    <a:pt x="385" y="651"/>
                  </a:lnTo>
                  <a:lnTo>
                    <a:pt x="1539" y="1280"/>
                  </a:lnTo>
                  <a:lnTo>
                    <a:pt x="1546" y="1274"/>
                  </a:lnTo>
                  <a:lnTo>
                    <a:pt x="1555" y="1265"/>
                  </a:lnTo>
                  <a:lnTo>
                    <a:pt x="1564" y="1258"/>
                  </a:lnTo>
                  <a:lnTo>
                    <a:pt x="1575" y="1252"/>
                  </a:lnTo>
                  <a:lnTo>
                    <a:pt x="1584" y="1243"/>
                  </a:lnTo>
                  <a:lnTo>
                    <a:pt x="1593" y="1236"/>
                  </a:lnTo>
                  <a:lnTo>
                    <a:pt x="1602" y="1227"/>
                  </a:lnTo>
                  <a:lnTo>
                    <a:pt x="1613" y="1220"/>
                  </a:lnTo>
                  <a:lnTo>
                    <a:pt x="1622" y="1214"/>
                  </a:lnTo>
                  <a:lnTo>
                    <a:pt x="1630" y="1205"/>
                  </a:lnTo>
                  <a:lnTo>
                    <a:pt x="1639" y="1198"/>
                  </a:lnTo>
                  <a:lnTo>
                    <a:pt x="1650" y="1192"/>
                  </a:lnTo>
                  <a:lnTo>
                    <a:pt x="1659" y="1183"/>
                  </a:lnTo>
                  <a:lnTo>
                    <a:pt x="1668" y="1176"/>
                  </a:lnTo>
                  <a:lnTo>
                    <a:pt x="1679" y="1169"/>
                  </a:lnTo>
                  <a:lnTo>
                    <a:pt x="1688" y="1163"/>
                  </a:lnTo>
                  <a:lnTo>
                    <a:pt x="1697" y="1154"/>
                  </a:lnTo>
                  <a:lnTo>
                    <a:pt x="1708" y="1147"/>
                  </a:lnTo>
                  <a:lnTo>
                    <a:pt x="1717" y="1138"/>
                  </a:lnTo>
                  <a:lnTo>
                    <a:pt x="1728" y="1132"/>
                  </a:lnTo>
                  <a:lnTo>
                    <a:pt x="1737" y="1125"/>
                  </a:lnTo>
                  <a:lnTo>
                    <a:pt x="1748" y="1118"/>
                  </a:lnTo>
                  <a:lnTo>
                    <a:pt x="1757" y="1109"/>
                  </a:lnTo>
                  <a:lnTo>
                    <a:pt x="1768" y="1103"/>
                  </a:lnTo>
                  <a:lnTo>
                    <a:pt x="1777" y="1096"/>
                  </a:lnTo>
                  <a:lnTo>
                    <a:pt x="1786" y="1087"/>
                  </a:lnTo>
                  <a:lnTo>
                    <a:pt x="1797" y="1080"/>
                  </a:lnTo>
                  <a:lnTo>
                    <a:pt x="1806" y="1074"/>
                  </a:lnTo>
                  <a:lnTo>
                    <a:pt x="1817" y="1067"/>
                  </a:lnTo>
                  <a:lnTo>
                    <a:pt x="1826" y="1058"/>
                  </a:lnTo>
                  <a:lnTo>
                    <a:pt x="1837" y="1052"/>
                  </a:lnTo>
                  <a:lnTo>
                    <a:pt x="1846" y="1045"/>
                  </a:lnTo>
                  <a:lnTo>
                    <a:pt x="56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blipFill dpi="0" rotWithShape="1">
              <a:blip r:embed="rId2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8" name="Freeform 13"/>
            <p:cNvSpPr>
              <a:spLocks/>
            </p:cNvSpPr>
            <p:nvPr/>
          </p:nvSpPr>
          <p:spPr bwMode="auto">
            <a:xfrm>
              <a:off x="2057" y="686"/>
              <a:ext cx="1111" cy="74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1816"/>
                </a:cxn>
                <a:cxn ang="0">
                  <a:pos x="3123" y="1818"/>
                </a:cxn>
                <a:cxn ang="0">
                  <a:pos x="3116" y="1736"/>
                </a:cxn>
                <a:cxn ang="0">
                  <a:pos x="82" y="1729"/>
                </a:cxn>
                <a:cxn ang="0">
                  <a:pos x="80" y="0"/>
                </a:cxn>
                <a:cxn ang="0">
                  <a:pos x="0" y="44"/>
                </a:cxn>
                <a:cxn ang="0">
                  <a:pos x="0" y="44"/>
                </a:cxn>
              </a:cxnLst>
              <a:rect l="0" t="0" r="r" b="b"/>
              <a:pathLst>
                <a:path w="3123" h="1818">
                  <a:moveTo>
                    <a:pt x="0" y="44"/>
                  </a:moveTo>
                  <a:lnTo>
                    <a:pt x="0" y="1816"/>
                  </a:lnTo>
                  <a:lnTo>
                    <a:pt x="3123" y="1818"/>
                  </a:lnTo>
                  <a:lnTo>
                    <a:pt x="3116" y="1736"/>
                  </a:lnTo>
                  <a:lnTo>
                    <a:pt x="82" y="1729"/>
                  </a:lnTo>
                  <a:lnTo>
                    <a:pt x="80" y="0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" name="Freeform 14"/>
            <p:cNvSpPr>
              <a:spLocks/>
            </p:cNvSpPr>
            <p:nvPr/>
          </p:nvSpPr>
          <p:spPr bwMode="auto">
            <a:xfrm>
              <a:off x="2071" y="689"/>
              <a:ext cx="1111" cy="732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112" y="1816"/>
                </a:cxn>
                <a:cxn ang="0">
                  <a:pos x="3058" y="1870"/>
                </a:cxn>
                <a:cxn ang="0">
                  <a:pos x="0" y="96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112" h="1870">
                  <a:moveTo>
                    <a:pt x="20" y="0"/>
                  </a:moveTo>
                  <a:lnTo>
                    <a:pt x="3112" y="1816"/>
                  </a:lnTo>
                  <a:lnTo>
                    <a:pt x="3058" y="1870"/>
                  </a:lnTo>
                  <a:lnTo>
                    <a:pt x="0" y="96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0" name="Freeform 15"/>
            <p:cNvSpPr>
              <a:spLocks/>
            </p:cNvSpPr>
            <p:nvPr/>
          </p:nvSpPr>
          <p:spPr bwMode="auto">
            <a:xfrm>
              <a:off x="2188" y="944"/>
              <a:ext cx="628" cy="3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07"/>
                </a:cxn>
                <a:cxn ang="0">
                  <a:pos x="1757" y="944"/>
                </a:cxn>
                <a:cxn ang="0">
                  <a:pos x="1594" y="864"/>
                </a:cxn>
                <a:cxn ang="0">
                  <a:pos x="80" y="822"/>
                </a:cxn>
                <a:cxn ang="0">
                  <a:pos x="82" y="5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57" h="944">
                  <a:moveTo>
                    <a:pt x="0" y="0"/>
                  </a:moveTo>
                  <a:lnTo>
                    <a:pt x="0" y="907"/>
                  </a:lnTo>
                  <a:lnTo>
                    <a:pt x="1757" y="944"/>
                  </a:lnTo>
                  <a:lnTo>
                    <a:pt x="1594" y="864"/>
                  </a:lnTo>
                  <a:lnTo>
                    <a:pt x="80" y="822"/>
                  </a:lnTo>
                  <a:lnTo>
                    <a:pt x="82" y="5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1" name="Freeform 16"/>
            <p:cNvSpPr>
              <a:spLocks/>
            </p:cNvSpPr>
            <p:nvPr/>
          </p:nvSpPr>
          <p:spPr bwMode="auto">
            <a:xfrm>
              <a:off x="2188" y="944"/>
              <a:ext cx="621" cy="368"/>
            </a:xfrm>
            <a:custGeom>
              <a:avLst/>
              <a:gdLst/>
              <a:ahLst/>
              <a:cxnLst>
                <a:cxn ang="0">
                  <a:pos x="11" y="109"/>
                </a:cxn>
                <a:cxn ang="0">
                  <a:pos x="1532" y="920"/>
                </a:cxn>
                <a:cxn ang="0">
                  <a:pos x="1737" y="940"/>
                </a:cxn>
                <a:cxn ang="0">
                  <a:pos x="0" y="0"/>
                </a:cxn>
                <a:cxn ang="0">
                  <a:pos x="11" y="109"/>
                </a:cxn>
                <a:cxn ang="0">
                  <a:pos x="11" y="109"/>
                </a:cxn>
              </a:cxnLst>
              <a:rect l="0" t="0" r="r" b="b"/>
              <a:pathLst>
                <a:path w="1737" h="940">
                  <a:moveTo>
                    <a:pt x="11" y="109"/>
                  </a:moveTo>
                  <a:lnTo>
                    <a:pt x="1532" y="920"/>
                  </a:lnTo>
                  <a:lnTo>
                    <a:pt x="1737" y="940"/>
                  </a:lnTo>
                  <a:lnTo>
                    <a:pt x="0" y="0"/>
                  </a:lnTo>
                  <a:lnTo>
                    <a:pt x="11" y="109"/>
                  </a:lnTo>
                  <a:lnTo>
                    <a:pt x="11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" name="Freeform 17"/>
            <p:cNvSpPr>
              <a:spLocks/>
            </p:cNvSpPr>
            <p:nvPr/>
          </p:nvSpPr>
          <p:spPr bwMode="auto">
            <a:xfrm>
              <a:off x="2141" y="1351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" name="Freeform 18"/>
            <p:cNvSpPr>
              <a:spLocks/>
            </p:cNvSpPr>
            <p:nvPr/>
          </p:nvSpPr>
          <p:spPr bwMode="auto">
            <a:xfrm>
              <a:off x="2241" y="1351"/>
              <a:ext cx="30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" name="Freeform 19"/>
            <p:cNvSpPr>
              <a:spLocks/>
            </p:cNvSpPr>
            <p:nvPr/>
          </p:nvSpPr>
          <p:spPr bwMode="auto">
            <a:xfrm>
              <a:off x="2341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79" y="155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79" h="155">
                  <a:moveTo>
                    <a:pt x="0" y="155"/>
                  </a:moveTo>
                  <a:lnTo>
                    <a:pt x="79" y="155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" name="Freeform 20"/>
            <p:cNvSpPr>
              <a:spLocks/>
            </p:cNvSpPr>
            <p:nvPr/>
          </p:nvSpPr>
          <p:spPr bwMode="auto">
            <a:xfrm>
              <a:off x="2441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" name="Freeform 21"/>
            <p:cNvSpPr>
              <a:spLocks/>
            </p:cNvSpPr>
            <p:nvPr/>
          </p:nvSpPr>
          <p:spPr bwMode="auto">
            <a:xfrm>
              <a:off x="2537" y="1351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" name="Freeform 22"/>
            <p:cNvSpPr>
              <a:spLocks/>
            </p:cNvSpPr>
            <p:nvPr/>
          </p:nvSpPr>
          <p:spPr bwMode="auto">
            <a:xfrm>
              <a:off x="2638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8" name="Freeform 23"/>
            <p:cNvSpPr>
              <a:spLocks/>
            </p:cNvSpPr>
            <p:nvPr/>
          </p:nvSpPr>
          <p:spPr bwMode="auto">
            <a:xfrm>
              <a:off x="2737" y="1351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9" name="Freeform 24"/>
            <p:cNvSpPr>
              <a:spLocks/>
            </p:cNvSpPr>
            <p:nvPr/>
          </p:nvSpPr>
          <p:spPr bwMode="auto">
            <a:xfrm>
              <a:off x="2838" y="1351"/>
              <a:ext cx="28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" name="Freeform 25"/>
            <p:cNvSpPr>
              <a:spLocks/>
            </p:cNvSpPr>
            <p:nvPr/>
          </p:nvSpPr>
          <p:spPr bwMode="auto">
            <a:xfrm>
              <a:off x="2939" y="1351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92" name="Прямая соединительная линия 91"/>
          <p:cNvCxnSpPr/>
          <p:nvPr/>
        </p:nvCxnSpPr>
        <p:spPr>
          <a:xfrm>
            <a:off x="914400" y="2590800"/>
            <a:ext cx="2057400" cy="1588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914400" y="2590800"/>
            <a:ext cx="1676400" cy="144780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>
            <a:off x="6172200" y="4191000"/>
            <a:ext cx="1905000" cy="76200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 rot="16200000" flipV="1">
            <a:off x="5295900" y="3314700"/>
            <a:ext cx="1219200" cy="53340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 rot="5400000" flipH="1" flipV="1">
            <a:off x="3277394" y="5334794"/>
            <a:ext cx="1446212" cy="53340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4267200" y="4876800"/>
            <a:ext cx="2057400" cy="76200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Group 9"/>
          <p:cNvGrpSpPr>
            <a:grpSpLocks/>
          </p:cNvGrpSpPr>
          <p:nvPr/>
        </p:nvGrpSpPr>
        <p:grpSpPr bwMode="auto">
          <a:xfrm>
            <a:off x="3962400" y="990600"/>
            <a:ext cx="1905000" cy="1295400"/>
            <a:chOff x="2016" y="672"/>
            <a:chExt cx="1200" cy="816"/>
          </a:xfrm>
        </p:grpSpPr>
        <p:sp>
          <p:nvSpPr>
            <p:cNvPr id="107" name="AutoShape 10"/>
            <p:cNvSpPr>
              <a:spLocks noChangeAspect="1" noChangeArrowheads="1" noTextEdit="1"/>
            </p:cNvSpPr>
            <p:nvPr/>
          </p:nvSpPr>
          <p:spPr bwMode="auto">
            <a:xfrm>
              <a:off x="2016" y="672"/>
              <a:ext cx="1200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" name="Freeform 11"/>
            <p:cNvSpPr>
              <a:spLocks/>
            </p:cNvSpPr>
            <p:nvPr/>
          </p:nvSpPr>
          <p:spPr bwMode="auto">
            <a:xfrm>
              <a:off x="2582" y="1091"/>
              <a:ext cx="391" cy="206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544" y="525"/>
                </a:cxn>
                <a:cxn ang="0">
                  <a:pos x="1095" y="449"/>
                </a:cxn>
                <a:cxn ang="0">
                  <a:pos x="309" y="0"/>
                </a:cxn>
                <a:cxn ang="0">
                  <a:pos x="0" y="213"/>
                </a:cxn>
                <a:cxn ang="0">
                  <a:pos x="0" y="213"/>
                </a:cxn>
              </a:cxnLst>
              <a:rect l="0" t="0" r="r" b="b"/>
              <a:pathLst>
                <a:path w="1095" h="525">
                  <a:moveTo>
                    <a:pt x="0" y="213"/>
                  </a:moveTo>
                  <a:lnTo>
                    <a:pt x="544" y="525"/>
                  </a:lnTo>
                  <a:lnTo>
                    <a:pt x="1095" y="449"/>
                  </a:lnTo>
                  <a:lnTo>
                    <a:pt x="309" y="0"/>
                  </a:lnTo>
                  <a:lnTo>
                    <a:pt x="0" y="213"/>
                  </a:lnTo>
                  <a:lnTo>
                    <a:pt x="0" y="213"/>
                  </a:lnTo>
                  <a:close/>
                </a:path>
              </a:pathLst>
            </a:custGeom>
            <a:blipFill dpi="0" rotWithShape="1">
              <a:blip r:embed="rId2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" name="Freeform 12"/>
            <p:cNvSpPr>
              <a:spLocks/>
            </p:cNvSpPr>
            <p:nvPr/>
          </p:nvSpPr>
          <p:spPr bwMode="auto">
            <a:xfrm>
              <a:off x="2064" y="707"/>
              <a:ext cx="1084" cy="698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0" y="1783"/>
                </a:cxn>
                <a:cxn ang="0">
                  <a:pos x="3034" y="1783"/>
                </a:cxn>
                <a:cxn ang="0">
                  <a:pos x="3032" y="1732"/>
                </a:cxn>
                <a:cxn ang="0">
                  <a:pos x="2485" y="1432"/>
                </a:cxn>
                <a:cxn ang="0">
                  <a:pos x="2021" y="1352"/>
                </a:cxn>
                <a:cxn ang="0">
                  <a:pos x="1853" y="1509"/>
                </a:cxn>
                <a:cxn ang="0">
                  <a:pos x="369" y="1474"/>
                </a:cxn>
                <a:cxn ang="0">
                  <a:pos x="385" y="651"/>
                </a:cxn>
                <a:cxn ang="0">
                  <a:pos x="1539" y="1280"/>
                </a:cxn>
                <a:cxn ang="0">
                  <a:pos x="1546" y="1274"/>
                </a:cxn>
                <a:cxn ang="0">
                  <a:pos x="1555" y="1265"/>
                </a:cxn>
                <a:cxn ang="0">
                  <a:pos x="1564" y="1258"/>
                </a:cxn>
                <a:cxn ang="0">
                  <a:pos x="1575" y="1252"/>
                </a:cxn>
                <a:cxn ang="0">
                  <a:pos x="1584" y="1243"/>
                </a:cxn>
                <a:cxn ang="0">
                  <a:pos x="1593" y="1236"/>
                </a:cxn>
                <a:cxn ang="0">
                  <a:pos x="1602" y="1227"/>
                </a:cxn>
                <a:cxn ang="0">
                  <a:pos x="1613" y="1220"/>
                </a:cxn>
                <a:cxn ang="0">
                  <a:pos x="1622" y="1214"/>
                </a:cxn>
                <a:cxn ang="0">
                  <a:pos x="1630" y="1205"/>
                </a:cxn>
                <a:cxn ang="0">
                  <a:pos x="1639" y="1198"/>
                </a:cxn>
                <a:cxn ang="0">
                  <a:pos x="1650" y="1192"/>
                </a:cxn>
                <a:cxn ang="0">
                  <a:pos x="1659" y="1183"/>
                </a:cxn>
                <a:cxn ang="0">
                  <a:pos x="1668" y="1176"/>
                </a:cxn>
                <a:cxn ang="0">
                  <a:pos x="1679" y="1169"/>
                </a:cxn>
                <a:cxn ang="0">
                  <a:pos x="1688" y="1163"/>
                </a:cxn>
                <a:cxn ang="0">
                  <a:pos x="1697" y="1154"/>
                </a:cxn>
                <a:cxn ang="0">
                  <a:pos x="1708" y="1147"/>
                </a:cxn>
                <a:cxn ang="0">
                  <a:pos x="1717" y="1138"/>
                </a:cxn>
                <a:cxn ang="0">
                  <a:pos x="1728" y="1132"/>
                </a:cxn>
                <a:cxn ang="0">
                  <a:pos x="1737" y="1125"/>
                </a:cxn>
                <a:cxn ang="0">
                  <a:pos x="1748" y="1118"/>
                </a:cxn>
                <a:cxn ang="0">
                  <a:pos x="1757" y="1109"/>
                </a:cxn>
                <a:cxn ang="0">
                  <a:pos x="1768" y="1103"/>
                </a:cxn>
                <a:cxn ang="0">
                  <a:pos x="1777" y="1096"/>
                </a:cxn>
                <a:cxn ang="0">
                  <a:pos x="1786" y="1087"/>
                </a:cxn>
                <a:cxn ang="0">
                  <a:pos x="1797" y="1080"/>
                </a:cxn>
                <a:cxn ang="0">
                  <a:pos x="1806" y="1074"/>
                </a:cxn>
                <a:cxn ang="0">
                  <a:pos x="1817" y="1067"/>
                </a:cxn>
                <a:cxn ang="0">
                  <a:pos x="1826" y="1058"/>
                </a:cxn>
                <a:cxn ang="0">
                  <a:pos x="1837" y="1052"/>
                </a:cxn>
                <a:cxn ang="0">
                  <a:pos x="1846" y="1045"/>
                </a:cxn>
                <a:cxn ang="0">
                  <a:pos x="56" y="0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3034" h="1783">
                  <a:moveTo>
                    <a:pt x="0" y="13"/>
                  </a:moveTo>
                  <a:lnTo>
                    <a:pt x="0" y="1783"/>
                  </a:lnTo>
                  <a:lnTo>
                    <a:pt x="3034" y="1783"/>
                  </a:lnTo>
                  <a:lnTo>
                    <a:pt x="3032" y="1732"/>
                  </a:lnTo>
                  <a:lnTo>
                    <a:pt x="2485" y="1432"/>
                  </a:lnTo>
                  <a:lnTo>
                    <a:pt x="2021" y="1352"/>
                  </a:lnTo>
                  <a:lnTo>
                    <a:pt x="1853" y="1509"/>
                  </a:lnTo>
                  <a:lnTo>
                    <a:pt x="369" y="1474"/>
                  </a:lnTo>
                  <a:lnTo>
                    <a:pt x="385" y="651"/>
                  </a:lnTo>
                  <a:lnTo>
                    <a:pt x="1539" y="1280"/>
                  </a:lnTo>
                  <a:lnTo>
                    <a:pt x="1546" y="1274"/>
                  </a:lnTo>
                  <a:lnTo>
                    <a:pt x="1555" y="1265"/>
                  </a:lnTo>
                  <a:lnTo>
                    <a:pt x="1564" y="1258"/>
                  </a:lnTo>
                  <a:lnTo>
                    <a:pt x="1575" y="1252"/>
                  </a:lnTo>
                  <a:lnTo>
                    <a:pt x="1584" y="1243"/>
                  </a:lnTo>
                  <a:lnTo>
                    <a:pt x="1593" y="1236"/>
                  </a:lnTo>
                  <a:lnTo>
                    <a:pt x="1602" y="1227"/>
                  </a:lnTo>
                  <a:lnTo>
                    <a:pt x="1613" y="1220"/>
                  </a:lnTo>
                  <a:lnTo>
                    <a:pt x="1622" y="1214"/>
                  </a:lnTo>
                  <a:lnTo>
                    <a:pt x="1630" y="1205"/>
                  </a:lnTo>
                  <a:lnTo>
                    <a:pt x="1639" y="1198"/>
                  </a:lnTo>
                  <a:lnTo>
                    <a:pt x="1650" y="1192"/>
                  </a:lnTo>
                  <a:lnTo>
                    <a:pt x="1659" y="1183"/>
                  </a:lnTo>
                  <a:lnTo>
                    <a:pt x="1668" y="1176"/>
                  </a:lnTo>
                  <a:lnTo>
                    <a:pt x="1679" y="1169"/>
                  </a:lnTo>
                  <a:lnTo>
                    <a:pt x="1688" y="1163"/>
                  </a:lnTo>
                  <a:lnTo>
                    <a:pt x="1697" y="1154"/>
                  </a:lnTo>
                  <a:lnTo>
                    <a:pt x="1708" y="1147"/>
                  </a:lnTo>
                  <a:lnTo>
                    <a:pt x="1717" y="1138"/>
                  </a:lnTo>
                  <a:lnTo>
                    <a:pt x="1728" y="1132"/>
                  </a:lnTo>
                  <a:lnTo>
                    <a:pt x="1737" y="1125"/>
                  </a:lnTo>
                  <a:lnTo>
                    <a:pt x="1748" y="1118"/>
                  </a:lnTo>
                  <a:lnTo>
                    <a:pt x="1757" y="1109"/>
                  </a:lnTo>
                  <a:lnTo>
                    <a:pt x="1768" y="1103"/>
                  </a:lnTo>
                  <a:lnTo>
                    <a:pt x="1777" y="1096"/>
                  </a:lnTo>
                  <a:lnTo>
                    <a:pt x="1786" y="1087"/>
                  </a:lnTo>
                  <a:lnTo>
                    <a:pt x="1797" y="1080"/>
                  </a:lnTo>
                  <a:lnTo>
                    <a:pt x="1806" y="1074"/>
                  </a:lnTo>
                  <a:lnTo>
                    <a:pt x="1817" y="1067"/>
                  </a:lnTo>
                  <a:lnTo>
                    <a:pt x="1826" y="1058"/>
                  </a:lnTo>
                  <a:lnTo>
                    <a:pt x="1837" y="1052"/>
                  </a:lnTo>
                  <a:lnTo>
                    <a:pt x="1846" y="1045"/>
                  </a:lnTo>
                  <a:lnTo>
                    <a:pt x="56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blipFill dpi="0" rotWithShape="1">
              <a:blip r:embed="rId2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" name="Freeform 13"/>
            <p:cNvSpPr>
              <a:spLocks/>
            </p:cNvSpPr>
            <p:nvPr/>
          </p:nvSpPr>
          <p:spPr bwMode="auto">
            <a:xfrm>
              <a:off x="2057" y="686"/>
              <a:ext cx="1111" cy="74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1816"/>
                </a:cxn>
                <a:cxn ang="0">
                  <a:pos x="3123" y="1818"/>
                </a:cxn>
                <a:cxn ang="0">
                  <a:pos x="3116" y="1736"/>
                </a:cxn>
                <a:cxn ang="0">
                  <a:pos x="82" y="1729"/>
                </a:cxn>
                <a:cxn ang="0">
                  <a:pos x="80" y="0"/>
                </a:cxn>
                <a:cxn ang="0">
                  <a:pos x="0" y="44"/>
                </a:cxn>
                <a:cxn ang="0">
                  <a:pos x="0" y="44"/>
                </a:cxn>
              </a:cxnLst>
              <a:rect l="0" t="0" r="r" b="b"/>
              <a:pathLst>
                <a:path w="3123" h="1818">
                  <a:moveTo>
                    <a:pt x="0" y="44"/>
                  </a:moveTo>
                  <a:lnTo>
                    <a:pt x="0" y="1816"/>
                  </a:lnTo>
                  <a:lnTo>
                    <a:pt x="3123" y="1818"/>
                  </a:lnTo>
                  <a:lnTo>
                    <a:pt x="3116" y="1736"/>
                  </a:lnTo>
                  <a:lnTo>
                    <a:pt x="82" y="1729"/>
                  </a:lnTo>
                  <a:lnTo>
                    <a:pt x="80" y="0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" name="Freeform 14"/>
            <p:cNvSpPr>
              <a:spLocks/>
            </p:cNvSpPr>
            <p:nvPr/>
          </p:nvSpPr>
          <p:spPr bwMode="auto">
            <a:xfrm>
              <a:off x="2071" y="689"/>
              <a:ext cx="1111" cy="732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112" y="1816"/>
                </a:cxn>
                <a:cxn ang="0">
                  <a:pos x="3058" y="1870"/>
                </a:cxn>
                <a:cxn ang="0">
                  <a:pos x="0" y="96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112" h="1870">
                  <a:moveTo>
                    <a:pt x="20" y="0"/>
                  </a:moveTo>
                  <a:lnTo>
                    <a:pt x="3112" y="1816"/>
                  </a:lnTo>
                  <a:lnTo>
                    <a:pt x="3058" y="1870"/>
                  </a:lnTo>
                  <a:lnTo>
                    <a:pt x="0" y="96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" name="Freeform 15"/>
            <p:cNvSpPr>
              <a:spLocks/>
            </p:cNvSpPr>
            <p:nvPr/>
          </p:nvSpPr>
          <p:spPr bwMode="auto">
            <a:xfrm>
              <a:off x="2188" y="944"/>
              <a:ext cx="628" cy="3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07"/>
                </a:cxn>
                <a:cxn ang="0">
                  <a:pos x="1757" y="944"/>
                </a:cxn>
                <a:cxn ang="0">
                  <a:pos x="1594" y="864"/>
                </a:cxn>
                <a:cxn ang="0">
                  <a:pos x="80" y="822"/>
                </a:cxn>
                <a:cxn ang="0">
                  <a:pos x="82" y="5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57" h="944">
                  <a:moveTo>
                    <a:pt x="0" y="0"/>
                  </a:moveTo>
                  <a:lnTo>
                    <a:pt x="0" y="907"/>
                  </a:lnTo>
                  <a:lnTo>
                    <a:pt x="1757" y="944"/>
                  </a:lnTo>
                  <a:lnTo>
                    <a:pt x="1594" y="864"/>
                  </a:lnTo>
                  <a:lnTo>
                    <a:pt x="80" y="822"/>
                  </a:lnTo>
                  <a:lnTo>
                    <a:pt x="82" y="5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" name="Freeform 16"/>
            <p:cNvSpPr>
              <a:spLocks/>
            </p:cNvSpPr>
            <p:nvPr/>
          </p:nvSpPr>
          <p:spPr bwMode="auto">
            <a:xfrm>
              <a:off x="2188" y="944"/>
              <a:ext cx="621" cy="368"/>
            </a:xfrm>
            <a:custGeom>
              <a:avLst/>
              <a:gdLst/>
              <a:ahLst/>
              <a:cxnLst>
                <a:cxn ang="0">
                  <a:pos x="11" y="109"/>
                </a:cxn>
                <a:cxn ang="0">
                  <a:pos x="1532" y="920"/>
                </a:cxn>
                <a:cxn ang="0">
                  <a:pos x="1737" y="940"/>
                </a:cxn>
                <a:cxn ang="0">
                  <a:pos x="0" y="0"/>
                </a:cxn>
                <a:cxn ang="0">
                  <a:pos x="11" y="109"/>
                </a:cxn>
                <a:cxn ang="0">
                  <a:pos x="11" y="109"/>
                </a:cxn>
              </a:cxnLst>
              <a:rect l="0" t="0" r="r" b="b"/>
              <a:pathLst>
                <a:path w="1737" h="940">
                  <a:moveTo>
                    <a:pt x="11" y="109"/>
                  </a:moveTo>
                  <a:lnTo>
                    <a:pt x="1532" y="920"/>
                  </a:lnTo>
                  <a:lnTo>
                    <a:pt x="1737" y="940"/>
                  </a:lnTo>
                  <a:lnTo>
                    <a:pt x="0" y="0"/>
                  </a:lnTo>
                  <a:lnTo>
                    <a:pt x="11" y="109"/>
                  </a:lnTo>
                  <a:lnTo>
                    <a:pt x="11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" name="Freeform 17"/>
            <p:cNvSpPr>
              <a:spLocks/>
            </p:cNvSpPr>
            <p:nvPr/>
          </p:nvSpPr>
          <p:spPr bwMode="auto">
            <a:xfrm>
              <a:off x="2141" y="1351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5" name="Freeform 18"/>
            <p:cNvSpPr>
              <a:spLocks/>
            </p:cNvSpPr>
            <p:nvPr/>
          </p:nvSpPr>
          <p:spPr bwMode="auto">
            <a:xfrm>
              <a:off x="2241" y="1351"/>
              <a:ext cx="30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" name="Freeform 19"/>
            <p:cNvSpPr>
              <a:spLocks/>
            </p:cNvSpPr>
            <p:nvPr/>
          </p:nvSpPr>
          <p:spPr bwMode="auto">
            <a:xfrm>
              <a:off x="2341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79" y="155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79" h="155">
                  <a:moveTo>
                    <a:pt x="0" y="155"/>
                  </a:moveTo>
                  <a:lnTo>
                    <a:pt x="79" y="155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7" name="Freeform 20"/>
            <p:cNvSpPr>
              <a:spLocks/>
            </p:cNvSpPr>
            <p:nvPr/>
          </p:nvSpPr>
          <p:spPr bwMode="auto">
            <a:xfrm>
              <a:off x="2441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" name="Freeform 21"/>
            <p:cNvSpPr>
              <a:spLocks/>
            </p:cNvSpPr>
            <p:nvPr/>
          </p:nvSpPr>
          <p:spPr bwMode="auto">
            <a:xfrm>
              <a:off x="2537" y="1351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9" name="Freeform 22"/>
            <p:cNvSpPr>
              <a:spLocks/>
            </p:cNvSpPr>
            <p:nvPr/>
          </p:nvSpPr>
          <p:spPr bwMode="auto">
            <a:xfrm>
              <a:off x="2638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" name="Freeform 23"/>
            <p:cNvSpPr>
              <a:spLocks/>
            </p:cNvSpPr>
            <p:nvPr/>
          </p:nvSpPr>
          <p:spPr bwMode="auto">
            <a:xfrm>
              <a:off x="2737" y="1351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" name="Freeform 24"/>
            <p:cNvSpPr>
              <a:spLocks/>
            </p:cNvSpPr>
            <p:nvPr/>
          </p:nvSpPr>
          <p:spPr bwMode="auto">
            <a:xfrm>
              <a:off x="2838" y="1351"/>
              <a:ext cx="28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" name="Freeform 25"/>
            <p:cNvSpPr>
              <a:spLocks/>
            </p:cNvSpPr>
            <p:nvPr/>
          </p:nvSpPr>
          <p:spPr bwMode="auto">
            <a:xfrm>
              <a:off x="2939" y="1351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3" name="Group 9"/>
          <p:cNvGrpSpPr>
            <a:grpSpLocks/>
          </p:cNvGrpSpPr>
          <p:nvPr/>
        </p:nvGrpSpPr>
        <p:grpSpPr bwMode="auto">
          <a:xfrm rot="5400000">
            <a:off x="457200" y="2819400"/>
            <a:ext cx="1905000" cy="1295400"/>
            <a:chOff x="2016" y="672"/>
            <a:chExt cx="1200" cy="816"/>
          </a:xfrm>
        </p:grpSpPr>
        <p:sp>
          <p:nvSpPr>
            <p:cNvPr id="124" name="AutoShape 10"/>
            <p:cNvSpPr>
              <a:spLocks noChangeAspect="1" noChangeArrowheads="1" noTextEdit="1"/>
            </p:cNvSpPr>
            <p:nvPr/>
          </p:nvSpPr>
          <p:spPr bwMode="auto">
            <a:xfrm>
              <a:off x="2016" y="672"/>
              <a:ext cx="1200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" name="Freeform 11"/>
            <p:cNvSpPr>
              <a:spLocks/>
            </p:cNvSpPr>
            <p:nvPr/>
          </p:nvSpPr>
          <p:spPr bwMode="auto">
            <a:xfrm>
              <a:off x="2582" y="1091"/>
              <a:ext cx="391" cy="206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544" y="525"/>
                </a:cxn>
                <a:cxn ang="0">
                  <a:pos x="1095" y="449"/>
                </a:cxn>
                <a:cxn ang="0">
                  <a:pos x="309" y="0"/>
                </a:cxn>
                <a:cxn ang="0">
                  <a:pos x="0" y="213"/>
                </a:cxn>
                <a:cxn ang="0">
                  <a:pos x="0" y="213"/>
                </a:cxn>
              </a:cxnLst>
              <a:rect l="0" t="0" r="r" b="b"/>
              <a:pathLst>
                <a:path w="1095" h="525">
                  <a:moveTo>
                    <a:pt x="0" y="213"/>
                  </a:moveTo>
                  <a:lnTo>
                    <a:pt x="544" y="525"/>
                  </a:lnTo>
                  <a:lnTo>
                    <a:pt x="1095" y="449"/>
                  </a:lnTo>
                  <a:lnTo>
                    <a:pt x="309" y="0"/>
                  </a:lnTo>
                  <a:lnTo>
                    <a:pt x="0" y="213"/>
                  </a:lnTo>
                  <a:lnTo>
                    <a:pt x="0" y="213"/>
                  </a:lnTo>
                  <a:close/>
                </a:path>
              </a:pathLst>
            </a:custGeom>
            <a:blipFill dpi="0" rotWithShape="1">
              <a:blip r:embed="rId2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6" name="Freeform 12"/>
            <p:cNvSpPr>
              <a:spLocks/>
            </p:cNvSpPr>
            <p:nvPr/>
          </p:nvSpPr>
          <p:spPr bwMode="auto">
            <a:xfrm>
              <a:off x="2064" y="707"/>
              <a:ext cx="1084" cy="698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0" y="1783"/>
                </a:cxn>
                <a:cxn ang="0">
                  <a:pos x="3034" y="1783"/>
                </a:cxn>
                <a:cxn ang="0">
                  <a:pos x="3032" y="1732"/>
                </a:cxn>
                <a:cxn ang="0">
                  <a:pos x="2485" y="1432"/>
                </a:cxn>
                <a:cxn ang="0">
                  <a:pos x="2021" y="1352"/>
                </a:cxn>
                <a:cxn ang="0">
                  <a:pos x="1853" y="1509"/>
                </a:cxn>
                <a:cxn ang="0">
                  <a:pos x="369" y="1474"/>
                </a:cxn>
                <a:cxn ang="0">
                  <a:pos x="385" y="651"/>
                </a:cxn>
                <a:cxn ang="0">
                  <a:pos x="1539" y="1280"/>
                </a:cxn>
                <a:cxn ang="0">
                  <a:pos x="1546" y="1274"/>
                </a:cxn>
                <a:cxn ang="0">
                  <a:pos x="1555" y="1265"/>
                </a:cxn>
                <a:cxn ang="0">
                  <a:pos x="1564" y="1258"/>
                </a:cxn>
                <a:cxn ang="0">
                  <a:pos x="1575" y="1252"/>
                </a:cxn>
                <a:cxn ang="0">
                  <a:pos x="1584" y="1243"/>
                </a:cxn>
                <a:cxn ang="0">
                  <a:pos x="1593" y="1236"/>
                </a:cxn>
                <a:cxn ang="0">
                  <a:pos x="1602" y="1227"/>
                </a:cxn>
                <a:cxn ang="0">
                  <a:pos x="1613" y="1220"/>
                </a:cxn>
                <a:cxn ang="0">
                  <a:pos x="1622" y="1214"/>
                </a:cxn>
                <a:cxn ang="0">
                  <a:pos x="1630" y="1205"/>
                </a:cxn>
                <a:cxn ang="0">
                  <a:pos x="1639" y="1198"/>
                </a:cxn>
                <a:cxn ang="0">
                  <a:pos x="1650" y="1192"/>
                </a:cxn>
                <a:cxn ang="0">
                  <a:pos x="1659" y="1183"/>
                </a:cxn>
                <a:cxn ang="0">
                  <a:pos x="1668" y="1176"/>
                </a:cxn>
                <a:cxn ang="0">
                  <a:pos x="1679" y="1169"/>
                </a:cxn>
                <a:cxn ang="0">
                  <a:pos x="1688" y="1163"/>
                </a:cxn>
                <a:cxn ang="0">
                  <a:pos x="1697" y="1154"/>
                </a:cxn>
                <a:cxn ang="0">
                  <a:pos x="1708" y="1147"/>
                </a:cxn>
                <a:cxn ang="0">
                  <a:pos x="1717" y="1138"/>
                </a:cxn>
                <a:cxn ang="0">
                  <a:pos x="1728" y="1132"/>
                </a:cxn>
                <a:cxn ang="0">
                  <a:pos x="1737" y="1125"/>
                </a:cxn>
                <a:cxn ang="0">
                  <a:pos x="1748" y="1118"/>
                </a:cxn>
                <a:cxn ang="0">
                  <a:pos x="1757" y="1109"/>
                </a:cxn>
                <a:cxn ang="0">
                  <a:pos x="1768" y="1103"/>
                </a:cxn>
                <a:cxn ang="0">
                  <a:pos x="1777" y="1096"/>
                </a:cxn>
                <a:cxn ang="0">
                  <a:pos x="1786" y="1087"/>
                </a:cxn>
                <a:cxn ang="0">
                  <a:pos x="1797" y="1080"/>
                </a:cxn>
                <a:cxn ang="0">
                  <a:pos x="1806" y="1074"/>
                </a:cxn>
                <a:cxn ang="0">
                  <a:pos x="1817" y="1067"/>
                </a:cxn>
                <a:cxn ang="0">
                  <a:pos x="1826" y="1058"/>
                </a:cxn>
                <a:cxn ang="0">
                  <a:pos x="1837" y="1052"/>
                </a:cxn>
                <a:cxn ang="0">
                  <a:pos x="1846" y="1045"/>
                </a:cxn>
                <a:cxn ang="0">
                  <a:pos x="56" y="0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3034" h="1783">
                  <a:moveTo>
                    <a:pt x="0" y="13"/>
                  </a:moveTo>
                  <a:lnTo>
                    <a:pt x="0" y="1783"/>
                  </a:lnTo>
                  <a:lnTo>
                    <a:pt x="3034" y="1783"/>
                  </a:lnTo>
                  <a:lnTo>
                    <a:pt x="3032" y="1732"/>
                  </a:lnTo>
                  <a:lnTo>
                    <a:pt x="2485" y="1432"/>
                  </a:lnTo>
                  <a:lnTo>
                    <a:pt x="2021" y="1352"/>
                  </a:lnTo>
                  <a:lnTo>
                    <a:pt x="1853" y="1509"/>
                  </a:lnTo>
                  <a:lnTo>
                    <a:pt x="369" y="1474"/>
                  </a:lnTo>
                  <a:lnTo>
                    <a:pt x="385" y="651"/>
                  </a:lnTo>
                  <a:lnTo>
                    <a:pt x="1539" y="1280"/>
                  </a:lnTo>
                  <a:lnTo>
                    <a:pt x="1546" y="1274"/>
                  </a:lnTo>
                  <a:lnTo>
                    <a:pt x="1555" y="1265"/>
                  </a:lnTo>
                  <a:lnTo>
                    <a:pt x="1564" y="1258"/>
                  </a:lnTo>
                  <a:lnTo>
                    <a:pt x="1575" y="1252"/>
                  </a:lnTo>
                  <a:lnTo>
                    <a:pt x="1584" y="1243"/>
                  </a:lnTo>
                  <a:lnTo>
                    <a:pt x="1593" y="1236"/>
                  </a:lnTo>
                  <a:lnTo>
                    <a:pt x="1602" y="1227"/>
                  </a:lnTo>
                  <a:lnTo>
                    <a:pt x="1613" y="1220"/>
                  </a:lnTo>
                  <a:lnTo>
                    <a:pt x="1622" y="1214"/>
                  </a:lnTo>
                  <a:lnTo>
                    <a:pt x="1630" y="1205"/>
                  </a:lnTo>
                  <a:lnTo>
                    <a:pt x="1639" y="1198"/>
                  </a:lnTo>
                  <a:lnTo>
                    <a:pt x="1650" y="1192"/>
                  </a:lnTo>
                  <a:lnTo>
                    <a:pt x="1659" y="1183"/>
                  </a:lnTo>
                  <a:lnTo>
                    <a:pt x="1668" y="1176"/>
                  </a:lnTo>
                  <a:lnTo>
                    <a:pt x="1679" y="1169"/>
                  </a:lnTo>
                  <a:lnTo>
                    <a:pt x="1688" y="1163"/>
                  </a:lnTo>
                  <a:lnTo>
                    <a:pt x="1697" y="1154"/>
                  </a:lnTo>
                  <a:lnTo>
                    <a:pt x="1708" y="1147"/>
                  </a:lnTo>
                  <a:lnTo>
                    <a:pt x="1717" y="1138"/>
                  </a:lnTo>
                  <a:lnTo>
                    <a:pt x="1728" y="1132"/>
                  </a:lnTo>
                  <a:lnTo>
                    <a:pt x="1737" y="1125"/>
                  </a:lnTo>
                  <a:lnTo>
                    <a:pt x="1748" y="1118"/>
                  </a:lnTo>
                  <a:lnTo>
                    <a:pt x="1757" y="1109"/>
                  </a:lnTo>
                  <a:lnTo>
                    <a:pt x="1768" y="1103"/>
                  </a:lnTo>
                  <a:lnTo>
                    <a:pt x="1777" y="1096"/>
                  </a:lnTo>
                  <a:lnTo>
                    <a:pt x="1786" y="1087"/>
                  </a:lnTo>
                  <a:lnTo>
                    <a:pt x="1797" y="1080"/>
                  </a:lnTo>
                  <a:lnTo>
                    <a:pt x="1806" y="1074"/>
                  </a:lnTo>
                  <a:lnTo>
                    <a:pt x="1817" y="1067"/>
                  </a:lnTo>
                  <a:lnTo>
                    <a:pt x="1826" y="1058"/>
                  </a:lnTo>
                  <a:lnTo>
                    <a:pt x="1837" y="1052"/>
                  </a:lnTo>
                  <a:lnTo>
                    <a:pt x="1846" y="1045"/>
                  </a:lnTo>
                  <a:lnTo>
                    <a:pt x="56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blipFill dpi="0" rotWithShape="1">
              <a:blip r:embed="rId2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7" name="Freeform 13"/>
            <p:cNvSpPr>
              <a:spLocks/>
            </p:cNvSpPr>
            <p:nvPr/>
          </p:nvSpPr>
          <p:spPr bwMode="auto">
            <a:xfrm>
              <a:off x="2057" y="686"/>
              <a:ext cx="1111" cy="74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1816"/>
                </a:cxn>
                <a:cxn ang="0">
                  <a:pos x="3123" y="1818"/>
                </a:cxn>
                <a:cxn ang="0">
                  <a:pos x="3116" y="1736"/>
                </a:cxn>
                <a:cxn ang="0">
                  <a:pos x="82" y="1729"/>
                </a:cxn>
                <a:cxn ang="0">
                  <a:pos x="80" y="0"/>
                </a:cxn>
                <a:cxn ang="0">
                  <a:pos x="0" y="44"/>
                </a:cxn>
                <a:cxn ang="0">
                  <a:pos x="0" y="44"/>
                </a:cxn>
              </a:cxnLst>
              <a:rect l="0" t="0" r="r" b="b"/>
              <a:pathLst>
                <a:path w="3123" h="1818">
                  <a:moveTo>
                    <a:pt x="0" y="44"/>
                  </a:moveTo>
                  <a:lnTo>
                    <a:pt x="0" y="1816"/>
                  </a:lnTo>
                  <a:lnTo>
                    <a:pt x="3123" y="1818"/>
                  </a:lnTo>
                  <a:lnTo>
                    <a:pt x="3116" y="1736"/>
                  </a:lnTo>
                  <a:lnTo>
                    <a:pt x="82" y="1729"/>
                  </a:lnTo>
                  <a:lnTo>
                    <a:pt x="80" y="0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8" name="Freeform 14"/>
            <p:cNvSpPr>
              <a:spLocks/>
            </p:cNvSpPr>
            <p:nvPr/>
          </p:nvSpPr>
          <p:spPr bwMode="auto">
            <a:xfrm>
              <a:off x="2071" y="689"/>
              <a:ext cx="1111" cy="732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112" y="1816"/>
                </a:cxn>
                <a:cxn ang="0">
                  <a:pos x="3058" y="1870"/>
                </a:cxn>
                <a:cxn ang="0">
                  <a:pos x="0" y="96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112" h="1870">
                  <a:moveTo>
                    <a:pt x="20" y="0"/>
                  </a:moveTo>
                  <a:lnTo>
                    <a:pt x="3112" y="1816"/>
                  </a:lnTo>
                  <a:lnTo>
                    <a:pt x="3058" y="1870"/>
                  </a:lnTo>
                  <a:lnTo>
                    <a:pt x="0" y="96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9" name="Freeform 15"/>
            <p:cNvSpPr>
              <a:spLocks/>
            </p:cNvSpPr>
            <p:nvPr/>
          </p:nvSpPr>
          <p:spPr bwMode="auto">
            <a:xfrm>
              <a:off x="2188" y="944"/>
              <a:ext cx="628" cy="3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07"/>
                </a:cxn>
                <a:cxn ang="0">
                  <a:pos x="1757" y="944"/>
                </a:cxn>
                <a:cxn ang="0">
                  <a:pos x="1594" y="864"/>
                </a:cxn>
                <a:cxn ang="0">
                  <a:pos x="80" y="822"/>
                </a:cxn>
                <a:cxn ang="0">
                  <a:pos x="82" y="5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57" h="944">
                  <a:moveTo>
                    <a:pt x="0" y="0"/>
                  </a:moveTo>
                  <a:lnTo>
                    <a:pt x="0" y="907"/>
                  </a:lnTo>
                  <a:lnTo>
                    <a:pt x="1757" y="944"/>
                  </a:lnTo>
                  <a:lnTo>
                    <a:pt x="1594" y="864"/>
                  </a:lnTo>
                  <a:lnTo>
                    <a:pt x="80" y="822"/>
                  </a:lnTo>
                  <a:lnTo>
                    <a:pt x="82" y="5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0" name="Freeform 16"/>
            <p:cNvSpPr>
              <a:spLocks/>
            </p:cNvSpPr>
            <p:nvPr/>
          </p:nvSpPr>
          <p:spPr bwMode="auto">
            <a:xfrm>
              <a:off x="2188" y="944"/>
              <a:ext cx="621" cy="368"/>
            </a:xfrm>
            <a:custGeom>
              <a:avLst/>
              <a:gdLst/>
              <a:ahLst/>
              <a:cxnLst>
                <a:cxn ang="0">
                  <a:pos x="11" y="109"/>
                </a:cxn>
                <a:cxn ang="0">
                  <a:pos x="1532" y="920"/>
                </a:cxn>
                <a:cxn ang="0">
                  <a:pos x="1737" y="940"/>
                </a:cxn>
                <a:cxn ang="0">
                  <a:pos x="0" y="0"/>
                </a:cxn>
                <a:cxn ang="0">
                  <a:pos x="11" y="109"/>
                </a:cxn>
                <a:cxn ang="0">
                  <a:pos x="11" y="109"/>
                </a:cxn>
              </a:cxnLst>
              <a:rect l="0" t="0" r="r" b="b"/>
              <a:pathLst>
                <a:path w="1737" h="940">
                  <a:moveTo>
                    <a:pt x="11" y="109"/>
                  </a:moveTo>
                  <a:lnTo>
                    <a:pt x="1532" y="920"/>
                  </a:lnTo>
                  <a:lnTo>
                    <a:pt x="1737" y="940"/>
                  </a:lnTo>
                  <a:lnTo>
                    <a:pt x="0" y="0"/>
                  </a:lnTo>
                  <a:lnTo>
                    <a:pt x="11" y="109"/>
                  </a:lnTo>
                  <a:lnTo>
                    <a:pt x="11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1" name="Freeform 17"/>
            <p:cNvSpPr>
              <a:spLocks/>
            </p:cNvSpPr>
            <p:nvPr/>
          </p:nvSpPr>
          <p:spPr bwMode="auto">
            <a:xfrm>
              <a:off x="2141" y="1351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2" name="Freeform 18"/>
            <p:cNvSpPr>
              <a:spLocks/>
            </p:cNvSpPr>
            <p:nvPr/>
          </p:nvSpPr>
          <p:spPr bwMode="auto">
            <a:xfrm>
              <a:off x="2241" y="1351"/>
              <a:ext cx="30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" name="Freeform 19"/>
            <p:cNvSpPr>
              <a:spLocks/>
            </p:cNvSpPr>
            <p:nvPr/>
          </p:nvSpPr>
          <p:spPr bwMode="auto">
            <a:xfrm>
              <a:off x="2341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79" y="155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79" h="155">
                  <a:moveTo>
                    <a:pt x="0" y="155"/>
                  </a:moveTo>
                  <a:lnTo>
                    <a:pt x="79" y="155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" name="Freeform 20"/>
            <p:cNvSpPr>
              <a:spLocks/>
            </p:cNvSpPr>
            <p:nvPr/>
          </p:nvSpPr>
          <p:spPr bwMode="auto">
            <a:xfrm>
              <a:off x="2441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5" name="Freeform 21"/>
            <p:cNvSpPr>
              <a:spLocks/>
            </p:cNvSpPr>
            <p:nvPr/>
          </p:nvSpPr>
          <p:spPr bwMode="auto">
            <a:xfrm>
              <a:off x="2537" y="1351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6" name="Freeform 22"/>
            <p:cNvSpPr>
              <a:spLocks/>
            </p:cNvSpPr>
            <p:nvPr/>
          </p:nvSpPr>
          <p:spPr bwMode="auto">
            <a:xfrm>
              <a:off x="2638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7" name="Freeform 23"/>
            <p:cNvSpPr>
              <a:spLocks/>
            </p:cNvSpPr>
            <p:nvPr/>
          </p:nvSpPr>
          <p:spPr bwMode="auto">
            <a:xfrm>
              <a:off x="2737" y="1351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8" name="Freeform 24"/>
            <p:cNvSpPr>
              <a:spLocks/>
            </p:cNvSpPr>
            <p:nvPr/>
          </p:nvSpPr>
          <p:spPr bwMode="auto">
            <a:xfrm>
              <a:off x="2838" y="1351"/>
              <a:ext cx="28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9" name="Freeform 25"/>
            <p:cNvSpPr>
              <a:spLocks/>
            </p:cNvSpPr>
            <p:nvPr/>
          </p:nvSpPr>
          <p:spPr bwMode="auto">
            <a:xfrm>
              <a:off x="2939" y="1351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0" name="Group 9"/>
          <p:cNvGrpSpPr>
            <a:grpSpLocks/>
          </p:cNvGrpSpPr>
          <p:nvPr/>
        </p:nvGrpSpPr>
        <p:grpSpPr bwMode="auto">
          <a:xfrm rot="1278360">
            <a:off x="6266241" y="3349821"/>
            <a:ext cx="1905000" cy="1295400"/>
            <a:chOff x="2016" y="672"/>
            <a:chExt cx="1200" cy="816"/>
          </a:xfrm>
        </p:grpSpPr>
        <p:sp>
          <p:nvSpPr>
            <p:cNvPr id="141" name="AutoShape 10"/>
            <p:cNvSpPr>
              <a:spLocks noChangeAspect="1" noChangeArrowheads="1" noTextEdit="1"/>
            </p:cNvSpPr>
            <p:nvPr/>
          </p:nvSpPr>
          <p:spPr bwMode="auto">
            <a:xfrm>
              <a:off x="2016" y="672"/>
              <a:ext cx="1200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2" name="Freeform 11"/>
            <p:cNvSpPr>
              <a:spLocks/>
            </p:cNvSpPr>
            <p:nvPr/>
          </p:nvSpPr>
          <p:spPr bwMode="auto">
            <a:xfrm>
              <a:off x="2582" y="1091"/>
              <a:ext cx="391" cy="206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544" y="525"/>
                </a:cxn>
                <a:cxn ang="0">
                  <a:pos x="1095" y="449"/>
                </a:cxn>
                <a:cxn ang="0">
                  <a:pos x="309" y="0"/>
                </a:cxn>
                <a:cxn ang="0">
                  <a:pos x="0" y="213"/>
                </a:cxn>
                <a:cxn ang="0">
                  <a:pos x="0" y="213"/>
                </a:cxn>
              </a:cxnLst>
              <a:rect l="0" t="0" r="r" b="b"/>
              <a:pathLst>
                <a:path w="1095" h="525">
                  <a:moveTo>
                    <a:pt x="0" y="213"/>
                  </a:moveTo>
                  <a:lnTo>
                    <a:pt x="544" y="525"/>
                  </a:lnTo>
                  <a:lnTo>
                    <a:pt x="1095" y="449"/>
                  </a:lnTo>
                  <a:lnTo>
                    <a:pt x="309" y="0"/>
                  </a:lnTo>
                  <a:lnTo>
                    <a:pt x="0" y="213"/>
                  </a:lnTo>
                  <a:lnTo>
                    <a:pt x="0" y="213"/>
                  </a:lnTo>
                  <a:close/>
                </a:path>
              </a:pathLst>
            </a:custGeom>
            <a:blipFill dpi="0" rotWithShape="1">
              <a:blip r:embed="rId2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" name="Freeform 12"/>
            <p:cNvSpPr>
              <a:spLocks/>
            </p:cNvSpPr>
            <p:nvPr/>
          </p:nvSpPr>
          <p:spPr bwMode="auto">
            <a:xfrm>
              <a:off x="2064" y="707"/>
              <a:ext cx="1084" cy="698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0" y="1783"/>
                </a:cxn>
                <a:cxn ang="0">
                  <a:pos x="3034" y="1783"/>
                </a:cxn>
                <a:cxn ang="0">
                  <a:pos x="3032" y="1732"/>
                </a:cxn>
                <a:cxn ang="0">
                  <a:pos x="2485" y="1432"/>
                </a:cxn>
                <a:cxn ang="0">
                  <a:pos x="2021" y="1352"/>
                </a:cxn>
                <a:cxn ang="0">
                  <a:pos x="1853" y="1509"/>
                </a:cxn>
                <a:cxn ang="0">
                  <a:pos x="369" y="1474"/>
                </a:cxn>
                <a:cxn ang="0">
                  <a:pos x="385" y="651"/>
                </a:cxn>
                <a:cxn ang="0">
                  <a:pos x="1539" y="1280"/>
                </a:cxn>
                <a:cxn ang="0">
                  <a:pos x="1546" y="1274"/>
                </a:cxn>
                <a:cxn ang="0">
                  <a:pos x="1555" y="1265"/>
                </a:cxn>
                <a:cxn ang="0">
                  <a:pos x="1564" y="1258"/>
                </a:cxn>
                <a:cxn ang="0">
                  <a:pos x="1575" y="1252"/>
                </a:cxn>
                <a:cxn ang="0">
                  <a:pos x="1584" y="1243"/>
                </a:cxn>
                <a:cxn ang="0">
                  <a:pos x="1593" y="1236"/>
                </a:cxn>
                <a:cxn ang="0">
                  <a:pos x="1602" y="1227"/>
                </a:cxn>
                <a:cxn ang="0">
                  <a:pos x="1613" y="1220"/>
                </a:cxn>
                <a:cxn ang="0">
                  <a:pos x="1622" y="1214"/>
                </a:cxn>
                <a:cxn ang="0">
                  <a:pos x="1630" y="1205"/>
                </a:cxn>
                <a:cxn ang="0">
                  <a:pos x="1639" y="1198"/>
                </a:cxn>
                <a:cxn ang="0">
                  <a:pos x="1650" y="1192"/>
                </a:cxn>
                <a:cxn ang="0">
                  <a:pos x="1659" y="1183"/>
                </a:cxn>
                <a:cxn ang="0">
                  <a:pos x="1668" y="1176"/>
                </a:cxn>
                <a:cxn ang="0">
                  <a:pos x="1679" y="1169"/>
                </a:cxn>
                <a:cxn ang="0">
                  <a:pos x="1688" y="1163"/>
                </a:cxn>
                <a:cxn ang="0">
                  <a:pos x="1697" y="1154"/>
                </a:cxn>
                <a:cxn ang="0">
                  <a:pos x="1708" y="1147"/>
                </a:cxn>
                <a:cxn ang="0">
                  <a:pos x="1717" y="1138"/>
                </a:cxn>
                <a:cxn ang="0">
                  <a:pos x="1728" y="1132"/>
                </a:cxn>
                <a:cxn ang="0">
                  <a:pos x="1737" y="1125"/>
                </a:cxn>
                <a:cxn ang="0">
                  <a:pos x="1748" y="1118"/>
                </a:cxn>
                <a:cxn ang="0">
                  <a:pos x="1757" y="1109"/>
                </a:cxn>
                <a:cxn ang="0">
                  <a:pos x="1768" y="1103"/>
                </a:cxn>
                <a:cxn ang="0">
                  <a:pos x="1777" y="1096"/>
                </a:cxn>
                <a:cxn ang="0">
                  <a:pos x="1786" y="1087"/>
                </a:cxn>
                <a:cxn ang="0">
                  <a:pos x="1797" y="1080"/>
                </a:cxn>
                <a:cxn ang="0">
                  <a:pos x="1806" y="1074"/>
                </a:cxn>
                <a:cxn ang="0">
                  <a:pos x="1817" y="1067"/>
                </a:cxn>
                <a:cxn ang="0">
                  <a:pos x="1826" y="1058"/>
                </a:cxn>
                <a:cxn ang="0">
                  <a:pos x="1837" y="1052"/>
                </a:cxn>
                <a:cxn ang="0">
                  <a:pos x="1846" y="1045"/>
                </a:cxn>
                <a:cxn ang="0">
                  <a:pos x="56" y="0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3034" h="1783">
                  <a:moveTo>
                    <a:pt x="0" y="13"/>
                  </a:moveTo>
                  <a:lnTo>
                    <a:pt x="0" y="1783"/>
                  </a:lnTo>
                  <a:lnTo>
                    <a:pt x="3034" y="1783"/>
                  </a:lnTo>
                  <a:lnTo>
                    <a:pt x="3032" y="1732"/>
                  </a:lnTo>
                  <a:lnTo>
                    <a:pt x="2485" y="1432"/>
                  </a:lnTo>
                  <a:lnTo>
                    <a:pt x="2021" y="1352"/>
                  </a:lnTo>
                  <a:lnTo>
                    <a:pt x="1853" y="1509"/>
                  </a:lnTo>
                  <a:lnTo>
                    <a:pt x="369" y="1474"/>
                  </a:lnTo>
                  <a:lnTo>
                    <a:pt x="385" y="651"/>
                  </a:lnTo>
                  <a:lnTo>
                    <a:pt x="1539" y="1280"/>
                  </a:lnTo>
                  <a:lnTo>
                    <a:pt x="1546" y="1274"/>
                  </a:lnTo>
                  <a:lnTo>
                    <a:pt x="1555" y="1265"/>
                  </a:lnTo>
                  <a:lnTo>
                    <a:pt x="1564" y="1258"/>
                  </a:lnTo>
                  <a:lnTo>
                    <a:pt x="1575" y="1252"/>
                  </a:lnTo>
                  <a:lnTo>
                    <a:pt x="1584" y="1243"/>
                  </a:lnTo>
                  <a:lnTo>
                    <a:pt x="1593" y="1236"/>
                  </a:lnTo>
                  <a:lnTo>
                    <a:pt x="1602" y="1227"/>
                  </a:lnTo>
                  <a:lnTo>
                    <a:pt x="1613" y="1220"/>
                  </a:lnTo>
                  <a:lnTo>
                    <a:pt x="1622" y="1214"/>
                  </a:lnTo>
                  <a:lnTo>
                    <a:pt x="1630" y="1205"/>
                  </a:lnTo>
                  <a:lnTo>
                    <a:pt x="1639" y="1198"/>
                  </a:lnTo>
                  <a:lnTo>
                    <a:pt x="1650" y="1192"/>
                  </a:lnTo>
                  <a:lnTo>
                    <a:pt x="1659" y="1183"/>
                  </a:lnTo>
                  <a:lnTo>
                    <a:pt x="1668" y="1176"/>
                  </a:lnTo>
                  <a:lnTo>
                    <a:pt x="1679" y="1169"/>
                  </a:lnTo>
                  <a:lnTo>
                    <a:pt x="1688" y="1163"/>
                  </a:lnTo>
                  <a:lnTo>
                    <a:pt x="1697" y="1154"/>
                  </a:lnTo>
                  <a:lnTo>
                    <a:pt x="1708" y="1147"/>
                  </a:lnTo>
                  <a:lnTo>
                    <a:pt x="1717" y="1138"/>
                  </a:lnTo>
                  <a:lnTo>
                    <a:pt x="1728" y="1132"/>
                  </a:lnTo>
                  <a:lnTo>
                    <a:pt x="1737" y="1125"/>
                  </a:lnTo>
                  <a:lnTo>
                    <a:pt x="1748" y="1118"/>
                  </a:lnTo>
                  <a:lnTo>
                    <a:pt x="1757" y="1109"/>
                  </a:lnTo>
                  <a:lnTo>
                    <a:pt x="1768" y="1103"/>
                  </a:lnTo>
                  <a:lnTo>
                    <a:pt x="1777" y="1096"/>
                  </a:lnTo>
                  <a:lnTo>
                    <a:pt x="1786" y="1087"/>
                  </a:lnTo>
                  <a:lnTo>
                    <a:pt x="1797" y="1080"/>
                  </a:lnTo>
                  <a:lnTo>
                    <a:pt x="1806" y="1074"/>
                  </a:lnTo>
                  <a:lnTo>
                    <a:pt x="1817" y="1067"/>
                  </a:lnTo>
                  <a:lnTo>
                    <a:pt x="1826" y="1058"/>
                  </a:lnTo>
                  <a:lnTo>
                    <a:pt x="1837" y="1052"/>
                  </a:lnTo>
                  <a:lnTo>
                    <a:pt x="1846" y="1045"/>
                  </a:lnTo>
                  <a:lnTo>
                    <a:pt x="56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blipFill dpi="0" rotWithShape="1">
              <a:blip r:embed="rId2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4" name="Freeform 13"/>
            <p:cNvSpPr>
              <a:spLocks/>
            </p:cNvSpPr>
            <p:nvPr/>
          </p:nvSpPr>
          <p:spPr bwMode="auto">
            <a:xfrm>
              <a:off x="2057" y="686"/>
              <a:ext cx="1111" cy="74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1816"/>
                </a:cxn>
                <a:cxn ang="0">
                  <a:pos x="3123" y="1818"/>
                </a:cxn>
                <a:cxn ang="0">
                  <a:pos x="3116" y="1736"/>
                </a:cxn>
                <a:cxn ang="0">
                  <a:pos x="82" y="1729"/>
                </a:cxn>
                <a:cxn ang="0">
                  <a:pos x="80" y="0"/>
                </a:cxn>
                <a:cxn ang="0">
                  <a:pos x="0" y="44"/>
                </a:cxn>
                <a:cxn ang="0">
                  <a:pos x="0" y="44"/>
                </a:cxn>
              </a:cxnLst>
              <a:rect l="0" t="0" r="r" b="b"/>
              <a:pathLst>
                <a:path w="3123" h="1818">
                  <a:moveTo>
                    <a:pt x="0" y="44"/>
                  </a:moveTo>
                  <a:lnTo>
                    <a:pt x="0" y="1816"/>
                  </a:lnTo>
                  <a:lnTo>
                    <a:pt x="3123" y="1818"/>
                  </a:lnTo>
                  <a:lnTo>
                    <a:pt x="3116" y="1736"/>
                  </a:lnTo>
                  <a:lnTo>
                    <a:pt x="82" y="1729"/>
                  </a:lnTo>
                  <a:lnTo>
                    <a:pt x="80" y="0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5" name="Freeform 14"/>
            <p:cNvSpPr>
              <a:spLocks/>
            </p:cNvSpPr>
            <p:nvPr/>
          </p:nvSpPr>
          <p:spPr bwMode="auto">
            <a:xfrm>
              <a:off x="2071" y="689"/>
              <a:ext cx="1111" cy="732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112" y="1816"/>
                </a:cxn>
                <a:cxn ang="0">
                  <a:pos x="3058" y="1870"/>
                </a:cxn>
                <a:cxn ang="0">
                  <a:pos x="0" y="96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112" h="1870">
                  <a:moveTo>
                    <a:pt x="20" y="0"/>
                  </a:moveTo>
                  <a:lnTo>
                    <a:pt x="3112" y="1816"/>
                  </a:lnTo>
                  <a:lnTo>
                    <a:pt x="3058" y="1870"/>
                  </a:lnTo>
                  <a:lnTo>
                    <a:pt x="0" y="96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6" name="Freeform 15"/>
            <p:cNvSpPr>
              <a:spLocks/>
            </p:cNvSpPr>
            <p:nvPr/>
          </p:nvSpPr>
          <p:spPr bwMode="auto">
            <a:xfrm>
              <a:off x="2188" y="944"/>
              <a:ext cx="628" cy="3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07"/>
                </a:cxn>
                <a:cxn ang="0">
                  <a:pos x="1757" y="944"/>
                </a:cxn>
                <a:cxn ang="0">
                  <a:pos x="1594" y="864"/>
                </a:cxn>
                <a:cxn ang="0">
                  <a:pos x="80" y="822"/>
                </a:cxn>
                <a:cxn ang="0">
                  <a:pos x="82" y="5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57" h="944">
                  <a:moveTo>
                    <a:pt x="0" y="0"/>
                  </a:moveTo>
                  <a:lnTo>
                    <a:pt x="0" y="907"/>
                  </a:lnTo>
                  <a:lnTo>
                    <a:pt x="1757" y="944"/>
                  </a:lnTo>
                  <a:lnTo>
                    <a:pt x="1594" y="864"/>
                  </a:lnTo>
                  <a:lnTo>
                    <a:pt x="80" y="822"/>
                  </a:lnTo>
                  <a:lnTo>
                    <a:pt x="82" y="5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7" name="Freeform 16"/>
            <p:cNvSpPr>
              <a:spLocks/>
            </p:cNvSpPr>
            <p:nvPr/>
          </p:nvSpPr>
          <p:spPr bwMode="auto">
            <a:xfrm>
              <a:off x="2188" y="944"/>
              <a:ext cx="621" cy="368"/>
            </a:xfrm>
            <a:custGeom>
              <a:avLst/>
              <a:gdLst/>
              <a:ahLst/>
              <a:cxnLst>
                <a:cxn ang="0">
                  <a:pos x="11" y="109"/>
                </a:cxn>
                <a:cxn ang="0">
                  <a:pos x="1532" y="920"/>
                </a:cxn>
                <a:cxn ang="0">
                  <a:pos x="1737" y="940"/>
                </a:cxn>
                <a:cxn ang="0">
                  <a:pos x="0" y="0"/>
                </a:cxn>
                <a:cxn ang="0">
                  <a:pos x="11" y="109"/>
                </a:cxn>
                <a:cxn ang="0">
                  <a:pos x="11" y="109"/>
                </a:cxn>
              </a:cxnLst>
              <a:rect l="0" t="0" r="r" b="b"/>
              <a:pathLst>
                <a:path w="1737" h="940">
                  <a:moveTo>
                    <a:pt x="11" y="109"/>
                  </a:moveTo>
                  <a:lnTo>
                    <a:pt x="1532" y="920"/>
                  </a:lnTo>
                  <a:lnTo>
                    <a:pt x="1737" y="940"/>
                  </a:lnTo>
                  <a:lnTo>
                    <a:pt x="0" y="0"/>
                  </a:lnTo>
                  <a:lnTo>
                    <a:pt x="11" y="109"/>
                  </a:lnTo>
                  <a:lnTo>
                    <a:pt x="11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8" name="Freeform 17"/>
            <p:cNvSpPr>
              <a:spLocks/>
            </p:cNvSpPr>
            <p:nvPr/>
          </p:nvSpPr>
          <p:spPr bwMode="auto">
            <a:xfrm>
              <a:off x="2141" y="1351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9" name="Freeform 18"/>
            <p:cNvSpPr>
              <a:spLocks/>
            </p:cNvSpPr>
            <p:nvPr/>
          </p:nvSpPr>
          <p:spPr bwMode="auto">
            <a:xfrm>
              <a:off x="2241" y="1351"/>
              <a:ext cx="30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0" name="Freeform 19"/>
            <p:cNvSpPr>
              <a:spLocks/>
            </p:cNvSpPr>
            <p:nvPr/>
          </p:nvSpPr>
          <p:spPr bwMode="auto">
            <a:xfrm>
              <a:off x="2341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79" y="155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79" h="155">
                  <a:moveTo>
                    <a:pt x="0" y="155"/>
                  </a:moveTo>
                  <a:lnTo>
                    <a:pt x="79" y="155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1" name="Freeform 20"/>
            <p:cNvSpPr>
              <a:spLocks/>
            </p:cNvSpPr>
            <p:nvPr/>
          </p:nvSpPr>
          <p:spPr bwMode="auto">
            <a:xfrm>
              <a:off x="2441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2" name="Freeform 21"/>
            <p:cNvSpPr>
              <a:spLocks/>
            </p:cNvSpPr>
            <p:nvPr/>
          </p:nvSpPr>
          <p:spPr bwMode="auto">
            <a:xfrm>
              <a:off x="2537" y="1351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" name="Freeform 22"/>
            <p:cNvSpPr>
              <a:spLocks/>
            </p:cNvSpPr>
            <p:nvPr/>
          </p:nvSpPr>
          <p:spPr bwMode="auto">
            <a:xfrm>
              <a:off x="2638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" name="Freeform 23"/>
            <p:cNvSpPr>
              <a:spLocks/>
            </p:cNvSpPr>
            <p:nvPr/>
          </p:nvSpPr>
          <p:spPr bwMode="auto">
            <a:xfrm>
              <a:off x="2737" y="1351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5" name="Freeform 24"/>
            <p:cNvSpPr>
              <a:spLocks/>
            </p:cNvSpPr>
            <p:nvPr/>
          </p:nvSpPr>
          <p:spPr bwMode="auto">
            <a:xfrm>
              <a:off x="2838" y="1351"/>
              <a:ext cx="28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6" name="Freeform 25"/>
            <p:cNvSpPr>
              <a:spLocks/>
            </p:cNvSpPr>
            <p:nvPr/>
          </p:nvSpPr>
          <p:spPr bwMode="auto">
            <a:xfrm>
              <a:off x="2939" y="1351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1" name="Прямоугольник 90"/>
          <p:cNvSpPr/>
          <p:nvPr/>
        </p:nvSpPr>
        <p:spPr>
          <a:xfrm>
            <a:off x="2743200" y="2057400"/>
            <a:ext cx="533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О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381000" y="2209800"/>
            <a:ext cx="533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А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981200" y="3886200"/>
            <a:ext cx="533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М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5105400" y="2819400"/>
            <a:ext cx="533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5715000" y="4038600"/>
            <a:ext cx="533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О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7620000" y="4953000"/>
            <a:ext cx="533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Т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3962400" y="4267200"/>
            <a:ext cx="533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А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6096000" y="5105400"/>
            <a:ext cx="533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3124200" y="5791200"/>
            <a:ext cx="533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Е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2" grpId="0"/>
      <p:bldP spid="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dirty="0" smtClean="0"/>
              <a:t>                     </a:t>
            </a:r>
            <a:r>
              <a:rPr lang="ru-RU" sz="4000" b="1" dirty="0" smtClean="0"/>
              <a:t>учебник  стр. 86</a:t>
            </a:r>
          </a:p>
          <a:p>
            <a:pPr>
              <a:buNone/>
            </a:pPr>
            <a:r>
              <a:rPr lang="ru-RU" sz="4000" b="1" dirty="0" smtClean="0"/>
              <a:t>                             № 267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                      </a:t>
            </a:r>
            <a:r>
              <a:rPr lang="ru-RU" sz="4000" b="1" dirty="0" smtClean="0"/>
              <a:t>р.т.    стр. 46</a:t>
            </a:r>
          </a:p>
          <a:p>
            <a:pPr>
              <a:buNone/>
            </a:pPr>
            <a:r>
              <a:rPr lang="ru-RU" sz="4000" b="1" dirty="0" smtClean="0"/>
              <a:t>                           №  113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Домашнее   задание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2667000"/>
            <a:ext cx="46945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в р. т.  №  </a:t>
            </a:r>
            <a:r>
              <a:rPr lang="ru-RU" sz="4400" b="1" dirty="0" smtClean="0"/>
              <a:t>119,  120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                    тест № </a:t>
            </a:r>
            <a:r>
              <a:rPr lang="ru-RU" sz="4400" b="1" dirty="0" smtClean="0"/>
              <a:t>25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ru-RU" sz="1600" b="1" i="1" dirty="0" smtClean="0"/>
              <a:t>Картинки «Угольник», «кроссворд»                                                                                                        взяты из презентации </a:t>
            </a:r>
            <a:r>
              <a:rPr lang="ru-RU" sz="1600" b="1" i="1" dirty="0" err="1" smtClean="0"/>
              <a:t>Стадник</a:t>
            </a:r>
            <a:r>
              <a:rPr lang="ru-RU" sz="1600" b="1" i="1" dirty="0" smtClean="0"/>
              <a:t> </a:t>
            </a:r>
            <a:r>
              <a:rPr lang="ru-RU" sz="1600" b="1" i="1" dirty="0"/>
              <a:t>М.В., </a:t>
            </a:r>
            <a:r>
              <a:rPr lang="ru-RU" sz="1600" b="1" i="1" dirty="0" smtClean="0"/>
              <a:t>учителя </a:t>
            </a:r>
            <a:r>
              <a:rPr lang="ru-RU" sz="1600" b="1" i="1" dirty="0"/>
              <a:t>начальных классов, </a:t>
            </a:r>
          </a:p>
          <a:p>
            <a:pPr algn="ctr">
              <a:buNone/>
            </a:pPr>
            <a:r>
              <a:rPr lang="ru-RU" sz="1600" b="1" i="1" dirty="0"/>
              <a:t>МОУ гимназия № 23, Краснодар, 2007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1219200"/>
            <a:ext cx="7620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tx1"/>
                </a:solidFill>
              </a:rPr>
              <a:t>Устный    счёт</a:t>
            </a: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81000" y="3048000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12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295400" y="3048000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-5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209800" y="3048000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+7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124200" y="3048000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+2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781800" y="2971800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953000" y="3048000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+3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038600" y="3048000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-8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867400" y="3048000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=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781800" y="3048000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11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ChangeArrowheads="1"/>
          </p:cNvSpPr>
          <p:nvPr/>
        </p:nvSpPr>
        <p:spPr bwMode="auto">
          <a:xfrm>
            <a:off x="609600" y="2133600"/>
            <a:ext cx="8001000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77800"/>
            <a:r>
              <a:rPr lang="ru-RU" sz="3000" dirty="0" smtClean="0"/>
              <a:t>В  саду  </a:t>
            </a:r>
            <a:r>
              <a:rPr lang="ru-RU" sz="3000" dirty="0"/>
              <a:t>росли </a:t>
            </a:r>
            <a:r>
              <a:rPr lang="ru-RU" sz="3000" dirty="0" smtClean="0"/>
              <a:t> </a:t>
            </a:r>
            <a:r>
              <a:rPr lang="ru-RU" sz="3000" b="1" dirty="0" smtClean="0"/>
              <a:t>3</a:t>
            </a:r>
            <a:r>
              <a:rPr lang="ru-RU" sz="3000" dirty="0" smtClean="0"/>
              <a:t>  сосны,  </a:t>
            </a:r>
            <a:r>
              <a:rPr lang="ru-RU" sz="3000" b="1" dirty="0" smtClean="0"/>
              <a:t>4  </a:t>
            </a:r>
            <a:r>
              <a:rPr lang="ru-RU" sz="3000" dirty="0" smtClean="0"/>
              <a:t>яблони,  </a:t>
            </a:r>
            <a:r>
              <a:rPr lang="ru-RU" sz="3000" b="1" dirty="0" smtClean="0"/>
              <a:t>7 </a:t>
            </a:r>
            <a:r>
              <a:rPr lang="ru-RU" sz="3000" dirty="0" smtClean="0"/>
              <a:t> груш. </a:t>
            </a:r>
            <a:r>
              <a:rPr lang="ru-RU" sz="3000" dirty="0"/>
              <a:t>Сколько </a:t>
            </a:r>
            <a:r>
              <a:rPr lang="ru-RU" sz="3000" dirty="0" smtClean="0"/>
              <a:t> всего  фруктовых  деревьев  росло        в  саду</a:t>
            </a:r>
            <a:r>
              <a:rPr lang="ru-RU" sz="3000" dirty="0"/>
              <a:t>?</a:t>
            </a:r>
          </a:p>
        </p:txBody>
      </p:sp>
      <p:sp>
        <p:nvSpPr>
          <p:cNvPr id="4" name="Rectangle 41"/>
          <p:cNvSpPr>
            <a:spLocks noChangeArrowheads="1"/>
          </p:cNvSpPr>
          <p:nvPr/>
        </p:nvSpPr>
        <p:spPr bwMode="auto">
          <a:xfrm>
            <a:off x="0" y="381000"/>
            <a:ext cx="8001000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77800"/>
            <a:r>
              <a:rPr lang="ru-RU" sz="3100" dirty="0" smtClean="0"/>
              <a:t>                            </a:t>
            </a:r>
            <a:r>
              <a:rPr lang="ru-RU" sz="5400" i="1" dirty="0" smtClean="0"/>
              <a:t>Реши   задачу</a:t>
            </a:r>
            <a:endParaRPr lang="ru-RU" sz="5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03474" y="990600"/>
            <a:ext cx="8840981" cy="4191000"/>
            <a:chOff x="838" y="1584"/>
            <a:chExt cx="4836" cy="2640"/>
          </a:xfrm>
        </p:grpSpPr>
        <p:sp>
          <p:nvSpPr>
            <p:cNvPr id="5123" name="Oval 3"/>
            <p:cNvSpPr>
              <a:spLocks noChangeArrowheads="1"/>
            </p:cNvSpPr>
            <p:nvPr/>
          </p:nvSpPr>
          <p:spPr bwMode="auto">
            <a:xfrm>
              <a:off x="2196" y="3168"/>
              <a:ext cx="871" cy="802"/>
            </a:xfrm>
            <a:prstGeom prst="ellipse">
              <a:avLst/>
            </a:prstGeom>
            <a:gradFill rotWithShape="1">
              <a:gsLst>
                <a:gs pos="0">
                  <a:srgbClr val="E2FFC5"/>
                </a:gs>
                <a:gs pos="100000">
                  <a:srgbClr val="A5E9A5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4" name="Oval 4"/>
            <p:cNvSpPr>
              <a:spLocks noChangeArrowheads="1"/>
            </p:cNvSpPr>
            <p:nvPr/>
          </p:nvSpPr>
          <p:spPr bwMode="auto">
            <a:xfrm>
              <a:off x="933" y="2256"/>
              <a:ext cx="915" cy="864"/>
            </a:xfrm>
            <a:prstGeom prst="ellipse">
              <a:avLst/>
            </a:prstGeom>
            <a:gradFill rotWithShape="1">
              <a:gsLst>
                <a:gs pos="0">
                  <a:srgbClr val="E2FFC5"/>
                </a:gs>
                <a:gs pos="100000">
                  <a:srgbClr val="A5E9A5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5" name="Oval 5"/>
            <p:cNvSpPr>
              <a:spLocks noChangeArrowheads="1"/>
            </p:cNvSpPr>
            <p:nvPr/>
          </p:nvSpPr>
          <p:spPr bwMode="auto">
            <a:xfrm>
              <a:off x="1282" y="3024"/>
              <a:ext cx="915" cy="856"/>
            </a:xfrm>
            <a:prstGeom prst="ellipse">
              <a:avLst/>
            </a:prstGeom>
            <a:solidFill>
              <a:srgbClr val="E2FFC5"/>
            </a:solidFill>
            <a:ln w="9525" algn="ctr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8" name="Oval 8"/>
            <p:cNvSpPr>
              <a:spLocks noChangeArrowheads="1"/>
            </p:cNvSpPr>
            <p:nvPr/>
          </p:nvSpPr>
          <p:spPr bwMode="auto">
            <a:xfrm>
              <a:off x="4882" y="3456"/>
              <a:ext cx="792" cy="768"/>
            </a:xfrm>
            <a:prstGeom prst="ellipse">
              <a:avLst/>
            </a:prstGeom>
            <a:gradFill rotWithShape="1">
              <a:gsLst>
                <a:gs pos="0">
                  <a:srgbClr val="E2FFC5"/>
                </a:gs>
                <a:gs pos="100000">
                  <a:srgbClr val="A5E9A5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9" name="Oval 9"/>
            <p:cNvSpPr>
              <a:spLocks noChangeArrowheads="1"/>
            </p:cNvSpPr>
            <p:nvPr/>
          </p:nvSpPr>
          <p:spPr bwMode="auto">
            <a:xfrm>
              <a:off x="4132" y="3312"/>
              <a:ext cx="784" cy="816"/>
            </a:xfrm>
            <a:prstGeom prst="ellipse">
              <a:avLst/>
            </a:prstGeom>
            <a:solidFill>
              <a:srgbClr val="E2FFC5"/>
            </a:solidFill>
            <a:ln w="9525" algn="ctr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6000" b="1" dirty="0" smtClean="0">
                  <a:solidFill>
                    <a:srgbClr val="FF0000"/>
                  </a:solidFill>
                </a:rPr>
                <a:t> </a:t>
              </a:r>
              <a:endParaRPr lang="ru-RU" sz="6000" b="1" dirty="0">
                <a:solidFill>
                  <a:srgbClr val="FF0000"/>
                </a:solidFill>
              </a:endParaRPr>
            </a:p>
          </p:txBody>
        </p:sp>
        <p:sp>
          <p:nvSpPr>
            <p:cNvPr id="5130" name="Oval 10"/>
            <p:cNvSpPr>
              <a:spLocks noChangeArrowheads="1"/>
            </p:cNvSpPr>
            <p:nvPr/>
          </p:nvSpPr>
          <p:spPr bwMode="auto">
            <a:xfrm>
              <a:off x="3503" y="2880"/>
              <a:ext cx="785" cy="792"/>
            </a:xfrm>
            <a:prstGeom prst="ellipse">
              <a:avLst/>
            </a:prstGeom>
            <a:gradFill rotWithShape="1">
              <a:gsLst>
                <a:gs pos="0">
                  <a:srgbClr val="E2FFC5"/>
                </a:gs>
                <a:gs pos="100000">
                  <a:srgbClr val="A5E9A5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1" name="Oval 11"/>
            <p:cNvSpPr>
              <a:spLocks noChangeArrowheads="1"/>
            </p:cNvSpPr>
            <p:nvPr/>
          </p:nvSpPr>
          <p:spPr bwMode="auto">
            <a:xfrm>
              <a:off x="2719" y="2544"/>
              <a:ext cx="872" cy="794"/>
            </a:xfrm>
            <a:prstGeom prst="ellipse">
              <a:avLst/>
            </a:prstGeom>
            <a:solidFill>
              <a:srgbClr val="E2FFC5"/>
            </a:solidFill>
            <a:ln w="9525" algn="ctr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838" y="1584"/>
              <a:ext cx="742" cy="704"/>
              <a:chOff x="789" y="2205"/>
              <a:chExt cx="590" cy="589"/>
            </a:xfrm>
          </p:grpSpPr>
          <p:sp>
            <p:nvSpPr>
              <p:cNvPr id="5133" name="Oval 13"/>
              <p:cNvSpPr>
                <a:spLocks noChangeArrowheads="1"/>
              </p:cNvSpPr>
              <p:nvPr/>
            </p:nvSpPr>
            <p:spPr bwMode="auto">
              <a:xfrm>
                <a:off x="789" y="2205"/>
                <a:ext cx="590" cy="589"/>
              </a:xfrm>
              <a:prstGeom prst="ellipse">
                <a:avLst/>
              </a:prstGeom>
              <a:solidFill>
                <a:srgbClr val="E2FFC5"/>
              </a:solidFill>
              <a:ln w="9525" algn="ctr">
                <a:solidFill>
                  <a:srgbClr val="0099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34" name="Oval 14"/>
              <p:cNvSpPr>
                <a:spLocks noChangeArrowheads="1"/>
              </p:cNvSpPr>
              <p:nvPr/>
            </p:nvSpPr>
            <p:spPr bwMode="auto">
              <a:xfrm>
                <a:off x="822" y="2205"/>
                <a:ext cx="206" cy="281"/>
              </a:xfrm>
              <a:prstGeom prst="ellipse">
                <a:avLst/>
              </a:prstGeom>
              <a:solidFill>
                <a:srgbClr val="E2FFC5"/>
              </a:solidFill>
              <a:ln w="9525" algn="ctr">
                <a:solidFill>
                  <a:srgbClr val="0099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35" name="Oval 15"/>
              <p:cNvSpPr>
                <a:spLocks noChangeArrowheads="1"/>
              </p:cNvSpPr>
              <p:nvPr/>
            </p:nvSpPr>
            <p:spPr bwMode="auto">
              <a:xfrm>
                <a:off x="1088" y="2245"/>
                <a:ext cx="231" cy="281"/>
              </a:xfrm>
              <a:prstGeom prst="ellipse">
                <a:avLst/>
              </a:prstGeom>
              <a:solidFill>
                <a:srgbClr val="E2FFC5"/>
              </a:solidFill>
              <a:ln w="9525" algn="ctr">
                <a:solidFill>
                  <a:srgbClr val="0099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36" name="Oval 16"/>
              <p:cNvSpPr>
                <a:spLocks noChangeArrowheads="1"/>
              </p:cNvSpPr>
              <p:nvPr/>
            </p:nvSpPr>
            <p:spPr bwMode="auto">
              <a:xfrm>
                <a:off x="889" y="2285"/>
                <a:ext cx="91" cy="135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37" name="Oval 17"/>
              <p:cNvSpPr>
                <a:spLocks noChangeArrowheads="1"/>
              </p:cNvSpPr>
              <p:nvPr/>
            </p:nvSpPr>
            <p:spPr bwMode="auto">
              <a:xfrm>
                <a:off x="1154" y="2325"/>
                <a:ext cx="91" cy="136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38" name="Oval 18"/>
              <p:cNvSpPr>
                <a:spLocks noChangeArrowheads="1"/>
              </p:cNvSpPr>
              <p:nvPr/>
            </p:nvSpPr>
            <p:spPr bwMode="auto">
              <a:xfrm>
                <a:off x="889" y="2607"/>
                <a:ext cx="272" cy="91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914400" y="2209800"/>
            <a:ext cx="838200" cy="11079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Times New Roman" pitchFamily="18" charset="0"/>
              </a:rPr>
              <a:t>2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1371600" y="3352800"/>
            <a:ext cx="990600" cy="11079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Times New Roman" pitchFamily="18" charset="0"/>
              </a:rPr>
              <a:t>4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5410200" y="3124200"/>
            <a:ext cx="1031052" cy="11079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6600" b="1" dirty="0" smtClean="0">
                <a:latin typeface="Times New Roman" pitchFamily="18" charset="0"/>
              </a:rPr>
              <a:t>26</a:t>
            </a:r>
            <a:endParaRPr lang="ru-RU" sz="6600" b="1" dirty="0">
              <a:latin typeface="Times New Roman" pitchFamily="18" charset="0"/>
            </a:endParaRP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4038600" y="2590800"/>
            <a:ext cx="1031052" cy="11079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6600" b="1" dirty="0" smtClean="0">
                <a:latin typeface="Times New Roman" pitchFamily="18" charset="0"/>
              </a:rPr>
              <a:t>16</a:t>
            </a:r>
            <a:endParaRPr lang="ru-RU" sz="6600" b="1" dirty="0">
              <a:latin typeface="Times New Roman" pitchFamily="18" charset="0"/>
            </a:endParaRPr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3048000" y="3505200"/>
            <a:ext cx="1031052" cy="11079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6600" b="1" dirty="0" smtClean="0">
                <a:latin typeface="Times New Roman" pitchFamily="18" charset="0"/>
              </a:rPr>
              <a:t>14</a:t>
            </a:r>
            <a:endParaRPr lang="ru-RU" sz="6600" b="1" dirty="0">
              <a:latin typeface="Times New Roman" pitchFamily="18" charset="0"/>
            </a:endParaRPr>
          </a:p>
        </p:txBody>
      </p:sp>
      <p:sp>
        <p:nvSpPr>
          <p:cNvPr id="5186" name="Rectangle 66"/>
          <p:cNvSpPr>
            <a:spLocks noChangeArrowheads="1"/>
          </p:cNvSpPr>
          <p:nvPr/>
        </p:nvSpPr>
        <p:spPr bwMode="auto">
          <a:xfrm>
            <a:off x="914400" y="1143000"/>
            <a:ext cx="8229600" cy="69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bg1"/>
            </a:outerShdw>
          </a:effectLst>
        </p:spPr>
        <p:txBody>
          <a:bodyPr anchor="b"/>
          <a:lstStyle/>
          <a:p>
            <a:r>
              <a:rPr lang="ru-RU" sz="4000" b="1" i="1" dirty="0" smtClean="0">
                <a:solidFill>
                  <a:srgbClr val="FF0000"/>
                </a:solidFill>
              </a:rPr>
              <a:t>            </a:t>
            </a:r>
          </a:p>
          <a:p>
            <a:pPr algn="ctr"/>
            <a:r>
              <a:rPr lang="ru-RU" sz="4800" b="1" i="1" dirty="0" smtClean="0">
                <a:solidFill>
                  <a:srgbClr val="00B0F0"/>
                </a:solidFill>
              </a:rPr>
              <a:t> </a:t>
            </a:r>
            <a:r>
              <a:rPr lang="ru-RU" sz="4800" b="1" i="1" dirty="0" smtClean="0">
                <a:solidFill>
                  <a:schemeClr val="accent1">
                    <a:lumMod val="75000"/>
                  </a:schemeClr>
                </a:solidFill>
              </a:rPr>
              <a:t>Игра       </a:t>
            </a:r>
          </a:p>
          <a:p>
            <a:pPr algn="ctr"/>
            <a:r>
              <a:rPr lang="ru-RU" sz="4800" b="1" i="1" dirty="0" smtClean="0">
                <a:solidFill>
                  <a:schemeClr val="accent1">
                    <a:lumMod val="75000"/>
                  </a:schemeClr>
                </a:solidFill>
              </a:rPr>
              <a:t> «Продолжи   ряд»</a:t>
            </a:r>
            <a:endParaRPr lang="ru-RU" sz="4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3" name="Овал 112"/>
          <p:cNvSpPr/>
          <p:nvPr/>
        </p:nvSpPr>
        <p:spPr>
          <a:xfrm>
            <a:off x="6400800" y="3810000"/>
            <a:ext cx="1295400" cy="1143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Oval 9"/>
          <p:cNvSpPr>
            <a:spLocks noChangeArrowheads="1"/>
          </p:cNvSpPr>
          <p:nvPr/>
        </p:nvSpPr>
        <p:spPr bwMode="auto">
          <a:xfrm>
            <a:off x="7710723" y="3886200"/>
            <a:ext cx="1433277" cy="1295400"/>
          </a:xfrm>
          <a:prstGeom prst="ellipse">
            <a:avLst/>
          </a:prstGeom>
          <a:solidFill>
            <a:srgbClr val="E2FFC5"/>
          </a:solidFill>
          <a:ln w="9525" algn="ctr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 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4419600" y="2743200"/>
            <a:ext cx="838200" cy="3657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FFC9C9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1267" name="Group 3"/>
          <p:cNvGraphicFramePr>
            <a:graphicFrameLocks noGrp="1"/>
          </p:cNvGraphicFramePr>
          <p:nvPr/>
        </p:nvGraphicFramePr>
        <p:xfrm>
          <a:off x="1676400" y="2743200"/>
          <a:ext cx="6324600" cy="3683000"/>
        </p:xfrm>
        <a:graphic>
          <a:graphicData uri="http://schemas.openxmlformats.org/drawingml/2006/table">
            <a:tbl>
              <a:tblPr/>
              <a:tblGrid>
                <a:gridCol w="903288"/>
                <a:gridCol w="903287"/>
                <a:gridCol w="903288"/>
                <a:gridCol w="904875"/>
                <a:gridCol w="903287"/>
                <a:gridCol w="903288"/>
                <a:gridCol w="903287"/>
              </a:tblGrid>
              <a:tr h="920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</a:t>
                      </a:r>
                      <a:r>
                        <a:rPr kumimoji="0" lang="ru-RU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0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0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314" name="Rectangle 50"/>
          <p:cNvSpPr>
            <a:spLocks noChangeArrowheads="1"/>
          </p:cNvSpPr>
          <p:nvPr/>
        </p:nvSpPr>
        <p:spPr bwMode="auto">
          <a:xfrm>
            <a:off x="762000" y="0"/>
            <a:ext cx="2667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rgbClr val="3366CC"/>
            </a:outerShdw>
          </a:effectLst>
        </p:spPr>
        <p:txBody>
          <a:bodyPr anchor="b"/>
          <a:lstStyle/>
          <a:p>
            <a:r>
              <a:rPr lang="ru-RU" sz="4000" b="1" i="1" dirty="0" smtClean="0">
                <a:solidFill>
                  <a:srgbClr val="FF0000"/>
                </a:solidFill>
              </a:rPr>
              <a:t>                         </a:t>
            </a:r>
            <a:r>
              <a:rPr lang="ru-RU" sz="4000" b="1" i="1" dirty="0" smtClean="0">
                <a:solidFill>
                  <a:srgbClr val="00B0F0"/>
                </a:solidFill>
              </a:rPr>
              <a:t>Кроссворд  </a:t>
            </a:r>
            <a:endParaRPr lang="ru-RU" sz="4000" b="1" i="1" dirty="0">
              <a:solidFill>
                <a:srgbClr val="00B0F0"/>
              </a:solidFill>
            </a:endParaRPr>
          </a:p>
        </p:txBody>
      </p:sp>
      <p:sp>
        <p:nvSpPr>
          <p:cNvPr id="11316" name="AutoShape 52"/>
          <p:cNvSpPr>
            <a:spLocks noChangeArrowheads="1"/>
          </p:cNvSpPr>
          <p:nvPr/>
        </p:nvSpPr>
        <p:spPr bwMode="auto">
          <a:xfrm>
            <a:off x="152400" y="609600"/>
            <a:ext cx="4038600" cy="1219200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34925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514350" indent="-514350">
              <a:buAutoNum type="arabicPlain"/>
            </a:pPr>
            <a:r>
              <a:rPr lang="ru-RU" sz="2800" b="1" i="1" dirty="0" smtClean="0"/>
              <a:t>Часть </a:t>
            </a:r>
            <a:r>
              <a:rPr lang="ru-RU" sz="2800" b="1" i="1" dirty="0"/>
              <a:t>прямой, </a:t>
            </a:r>
            <a:endParaRPr lang="ru-RU" sz="2800" b="1" i="1" dirty="0" smtClean="0"/>
          </a:p>
          <a:p>
            <a:pPr marL="514350" indent="-514350"/>
            <a:r>
              <a:rPr lang="ru-RU" sz="2800" b="1" i="1" dirty="0" smtClean="0"/>
              <a:t>у </a:t>
            </a:r>
            <a:r>
              <a:rPr lang="ru-RU" sz="2800" b="1" i="1" dirty="0"/>
              <a:t>которой есть начало, </a:t>
            </a:r>
          </a:p>
          <a:p>
            <a:r>
              <a:rPr lang="ru-RU" sz="2800" b="1" i="1" dirty="0"/>
              <a:t>но нет конца.</a:t>
            </a:r>
          </a:p>
        </p:txBody>
      </p:sp>
      <p:sp>
        <p:nvSpPr>
          <p:cNvPr id="11320" name="Text Box 56"/>
          <p:cNvSpPr txBox="1">
            <a:spLocks noChangeArrowheads="1"/>
          </p:cNvSpPr>
          <p:nvPr/>
        </p:nvSpPr>
        <p:spPr bwMode="auto">
          <a:xfrm>
            <a:off x="3581400" y="2819400"/>
            <a:ext cx="24513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dirty="0"/>
              <a:t> Л   </a:t>
            </a:r>
            <a:r>
              <a:rPr lang="ru-RU" sz="4400" b="1" dirty="0" smtClean="0"/>
              <a:t> У     Ч</a:t>
            </a:r>
            <a:endParaRPr lang="ru-RU" sz="4400" b="1" dirty="0"/>
          </a:p>
        </p:txBody>
      </p:sp>
      <p:sp>
        <p:nvSpPr>
          <p:cNvPr id="11322" name="AutoShape 58"/>
          <p:cNvSpPr>
            <a:spLocks noChangeArrowheads="1"/>
          </p:cNvSpPr>
          <p:nvPr/>
        </p:nvSpPr>
        <p:spPr bwMode="auto">
          <a:xfrm>
            <a:off x="4572000" y="0"/>
            <a:ext cx="4419600" cy="1295400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34925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514350" indent="-514350" algn="ctr"/>
            <a:r>
              <a:rPr lang="ru-RU" sz="2800" b="1" i="1" dirty="0" smtClean="0"/>
              <a:t>2  Геометрическая </a:t>
            </a:r>
            <a:r>
              <a:rPr lang="ru-RU" sz="2800" b="1" i="1" dirty="0"/>
              <a:t>фигура, </a:t>
            </a:r>
            <a:endParaRPr lang="ru-RU" sz="2800" b="1" i="1" dirty="0" smtClean="0"/>
          </a:p>
          <a:p>
            <a:pPr marL="514350" indent="-514350" algn="ctr"/>
            <a:r>
              <a:rPr lang="ru-RU" sz="2800" b="1" i="1" dirty="0" smtClean="0"/>
              <a:t>не </a:t>
            </a:r>
            <a:r>
              <a:rPr lang="ru-RU" sz="2800" b="1" i="1" dirty="0"/>
              <a:t>имеющая углов.</a:t>
            </a:r>
          </a:p>
        </p:txBody>
      </p:sp>
      <p:sp>
        <p:nvSpPr>
          <p:cNvPr id="11326" name="Text Box 62"/>
          <p:cNvSpPr txBox="1">
            <a:spLocks noChangeArrowheads="1"/>
          </p:cNvSpPr>
          <p:nvPr/>
        </p:nvSpPr>
        <p:spPr bwMode="auto">
          <a:xfrm>
            <a:off x="1828800" y="3733800"/>
            <a:ext cx="315022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dirty="0"/>
              <a:t>К    </a:t>
            </a:r>
            <a:r>
              <a:rPr lang="ru-RU" sz="4400" b="1" dirty="0" smtClean="0"/>
              <a:t> Р     У    Г</a:t>
            </a:r>
            <a:endParaRPr lang="ru-RU" sz="4400" b="1" dirty="0"/>
          </a:p>
        </p:txBody>
      </p:sp>
      <p:sp>
        <p:nvSpPr>
          <p:cNvPr id="11332" name="Text Box 68"/>
          <p:cNvSpPr txBox="1">
            <a:spLocks noChangeArrowheads="1"/>
          </p:cNvSpPr>
          <p:nvPr/>
        </p:nvSpPr>
        <p:spPr bwMode="auto">
          <a:xfrm>
            <a:off x="3733800" y="4648200"/>
            <a:ext cx="413286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dirty="0"/>
              <a:t>Т   </a:t>
            </a:r>
            <a:r>
              <a:rPr lang="ru-RU" sz="4400" b="1" dirty="0" smtClean="0"/>
              <a:t> О    Ч     К     А</a:t>
            </a:r>
            <a:endParaRPr lang="ru-RU" sz="4400" b="1" dirty="0"/>
          </a:p>
        </p:txBody>
      </p:sp>
      <p:sp>
        <p:nvSpPr>
          <p:cNvPr id="11334" name="AutoShape 70"/>
          <p:cNvSpPr>
            <a:spLocks noChangeArrowheads="1"/>
          </p:cNvSpPr>
          <p:nvPr/>
        </p:nvSpPr>
        <p:spPr bwMode="auto">
          <a:xfrm>
            <a:off x="4419600" y="1371600"/>
            <a:ext cx="4572000" cy="1219200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34925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514350" indent="-514350" algn="ctr">
              <a:buAutoNum type="arabicPlain" startAt="4"/>
            </a:pPr>
            <a:r>
              <a:rPr lang="ru-RU" sz="2800" b="1" i="1" dirty="0" smtClean="0"/>
              <a:t>Геометрическая </a:t>
            </a:r>
            <a:r>
              <a:rPr lang="ru-RU" sz="2800" b="1" i="1" dirty="0"/>
              <a:t>фигура, </a:t>
            </a:r>
            <a:endParaRPr lang="ru-RU" sz="2800" b="1" i="1" dirty="0" smtClean="0"/>
          </a:p>
          <a:p>
            <a:pPr marL="514350" indent="-514350" algn="ctr"/>
            <a:r>
              <a:rPr lang="ru-RU" sz="2800" b="1" i="1" dirty="0" smtClean="0"/>
              <a:t>имеющая </a:t>
            </a:r>
            <a:r>
              <a:rPr lang="ru-RU" sz="2800" b="1" i="1" dirty="0"/>
              <a:t>форму </a:t>
            </a:r>
          </a:p>
          <a:p>
            <a:pPr algn="ctr"/>
            <a:r>
              <a:rPr lang="ru-RU" sz="2800" b="1" i="1" dirty="0"/>
              <a:t>вытянутого круга.</a:t>
            </a:r>
          </a:p>
        </p:txBody>
      </p: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1752600" y="5562600"/>
            <a:ext cx="350128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dirty="0" smtClean="0"/>
              <a:t> О    В     А    Л</a:t>
            </a:r>
            <a:endParaRPr lang="ru-RU" sz="4400" b="1" dirty="0"/>
          </a:p>
        </p:txBody>
      </p:sp>
      <p:sp>
        <p:nvSpPr>
          <p:cNvPr id="11339" name="Line 75"/>
          <p:cNvSpPr>
            <a:spLocks noChangeShapeType="1"/>
          </p:cNvSpPr>
          <p:nvPr/>
        </p:nvSpPr>
        <p:spPr bwMode="auto">
          <a:xfrm>
            <a:off x="6324600" y="3124200"/>
            <a:ext cx="1524000" cy="4571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40" name="Oval 76"/>
          <p:cNvSpPr>
            <a:spLocks noChangeArrowheads="1"/>
          </p:cNvSpPr>
          <p:nvPr/>
        </p:nvSpPr>
        <p:spPr bwMode="auto">
          <a:xfrm>
            <a:off x="6553200" y="3429000"/>
            <a:ext cx="1066800" cy="1066800"/>
          </a:xfrm>
          <a:prstGeom prst="ellipse">
            <a:avLst/>
          </a:prstGeom>
          <a:solidFill>
            <a:srgbClr val="0070C0"/>
          </a:solid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41" name="Oval 77"/>
          <p:cNvSpPr>
            <a:spLocks noChangeArrowheads="1"/>
          </p:cNvSpPr>
          <p:nvPr/>
        </p:nvSpPr>
        <p:spPr bwMode="auto">
          <a:xfrm>
            <a:off x="8305800" y="4876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42" name="Oval 78"/>
          <p:cNvSpPr>
            <a:spLocks noChangeArrowheads="1"/>
          </p:cNvSpPr>
          <p:nvPr/>
        </p:nvSpPr>
        <p:spPr bwMode="auto">
          <a:xfrm>
            <a:off x="5791200" y="5638800"/>
            <a:ext cx="1676400" cy="685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10" name="Group 79"/>
          <p:cNvGrpSpPr>
            <a:grpSpLocks/>
          </p:cNvGrpSpPr>
          <p:nvPr/>
        </p:nvGrpSpPr>
        <p:grpSpPr bwMode="auto">
          <a:xfrm rot="9333921">
            <a:off x="123129" y="4737555"/>
            <a:ext cx="1361612" cy="890138"/>
            <a:chOff x="2352" y="912"/>
            <a:chExt cx="1200" cy="1008"/>
          </a:xfrm>
        </p:grpSpPr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2352" y="912"/>
              <a:ext cx="1200" cy="72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345" name="Line 81"/>
            <p:cNvSpPr>
              <a:spLocks noChangeShapeType="1"/>
            </p:cNvSpPr>
            <p:nvPr/>
          </p:nvSpPr>
          <p:spPr bwMode="auto">
            <a:xfrm flipH="1">
              <a:off x="2352" y="1632"/>
              <a:ext cx="1200" cy="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" name="AutoShape 64"/>
          <p:cNvSpPr>
            <a:spLocks noChangeArrowheads="1"/>
          </p:cNvSpPr>
          <p:nvPr/>
        </p:nvSpPr>
        <p:spPr bwMode="auto">
          <a:xfrm>
            <a:off x="152400" y="1905000"/>
            <a:ext cx="2743200" cy="1676400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34925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514350" indent="-514350" algn="ctr"/>
            <a:r>
              <a:rPr lang="ru-RU" sz="2800" b="1" i="1" dirty="0" smtClean="0"/>
              <a:t>3   Самая</a:t>
            </a:r>
          </a:p>
          <a:p>
            <a:pPr marL="514350" indent="-514350" algn="ctr"/>
            <a:r>
              <a:rPr lang="ru-RU" sz="2800" b="1" i="1" dirty="0" smtClean="0"/>
              <a:t> </a:t>
            </a:r>
            <a:r>
              <a:rPr lang="ru-RU" sz="2800" b="1" i="1" dirty="0"/>
              <a:t>маленькая </a:t>
            </a:r>
            <a:endParaRPr lang="ru-RU" sz="2800" b="1" i="1" dirty="0" smtClean="0"/>
          </a:p>
          <a:p>
            <a:pPr marL="514350" indent="-514350" algn="ctr"/>
            <a:r>
              <a:rPr lang="ru-RU" sz="2800" b="1" i="1" dirty="0" smtClean="0"/>
              <a:t>геометрическая </a:t>
            </a:r>
          </a:p>
          <a:p>
            <a:pPr marL="514350" indent="-514350" algn="ctr"/>
            <a:r>
              <a:rPr lang="ru-RU" sz="2800" b="1" i="1" dirty="0" smtClean="0"/>
              <a:t>фигура</a:t>
            </a:r>
            <a:r>
              <a:rPr lang="ru-RU" sz="2800" b="1" i="1" dirty="0"/>
              <a:t>.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685800" y="3657600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B0F0"/>
                </a:solidFill>
              </a:rPr>
              <a:t>2</a:t>
            </a:r>
            <a:endParaRPr lang="ru-RU" sz="4000" dirty="0">
              <a:solidFill>
                <a:srgbClr val="00B0F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590800" y="4572000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B0F0"/>
                </a:solidFill>
              </a:rPr>
              <a:t>3</a:t>
            </a:r>
            <a:endParaRPr lang="ru-RU" sz="4000" dirty="0">
              <a:solidFill>
                <a:srgbClr val="00B0F0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85800" y="5562600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B0F0"/>
                </a:solidFill>
              </a:rPr>
              <a:t>4</a:t>
            </a:r>
            <a:endParaRPr lang="ru-RU" sz="4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16" grpId="0" animBg="1"/>
      <p:bldP spid="11320" grpId="0"/>
      <p:bldP spid="11322" grpId="0" animBg="1"/>
      <p:bldP spid="11326" grpId="0"/>
      <p:bldP spid="11332" grpId="0"/>
      <p:bldP spid="11334" grpId="0" animBg="1"/>
      <p:bldP spid="11338" grpId="0"/>
      <p:bldP spid="11339" grpId="0" animBg="1"/>
      <p:bldP spid="11340" grpId="0" animBg="1"/>
      <p:bldP spid="11341" grpId="0" animBg="1"/>
      <p:bldP spid="11342" grpId="0" animBg="1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9"/>
          <p:cNvGrpSpPr>
            <a:grpSpLocks/>
          </p:cNvGrpSpPr>
          <p:nvPr/>
        </p:nvGrpSpPr>
        <p:grpSpPr bwMode="auto">
          <a:xfrm rot="9333921">
            <a:off x="1896430" y="3410519"/>
            <a:ext cx="3877921" cy="3008762"/>
            <a:chOff x="2352" y="912"/>
            <a:chExt cx="1200" cy="1008"/>
          </a:xfrm>
        </p:grpSpPr>
        <p:sp>
          <p:nvSpPr>
            <p:cNvPr id="3" name="Line 80"/>
            <p:cNvSpPr>
              <a:spLocks noChangeShapeType="1"/>
            </p:cNvSpPr>
            <p:nvPr/>
          </p:nvSpPr>
          <p:spPr bwMode="auto">
            <a:xfrm>
              <a:off x="2352" y="912"/>
              <a:ext cx="1200" cy="72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" name="Line 81"/>
            <p:cNvSpPr>
              <a:spLocks noChangeShapeType="1"/>
            </p:cNvSpPr>
            <p:nvPr/>
          </p:nvSpPr>
          <p:spPr bwMode="auto">
            <a:xfrm flipH="1">
              <a:off x="2352" y="1632"/>
              <a:ext cx="1200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381000" y="1066800"/>
            <a:ext cx="7924800" cy="2438400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 b="1" i="1" dirty="0" smtClean="0">
                <a:solidFill>
                  <a:srgbClr val="FF0000"/>
                </a:solidFill>
              </a:rPr>
              <a:t>Виды     углов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6705600" y="990600"/>
            <a:ext cx="1905000" cy="1295400"/>
            <a:chOff x="2256" y="3168"/>
            <a:chExt cx="1200" cy="816"/>
          </a:xfrm>
        </p:grpSpPr>
        <p:sp>
          <p:nvSpPr>
            <p:cNvPr id="19498" name="AutoShape 42"/>
            <p:cNvSpPr>
              <a:spLocks noChangeAspect="1" noChangeArrowheads="1" noTextEdit="1"/>
            </p:cNvSpPr>
            <p:nvPr/>
          </p:nvSpPr>
          <p:spPr bwMode="auto">
            <a:xfrm>
              <a:off x="2256" y="3168"/>
              <a:ext cx="1200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99" name="Freeform 43"/>
            <p:cNvSpPr>
              <a:spLocks/>
            </p:cNvSpPr>
            <p:nvPr/>
          </p:nvSpPr>
          <p:spPr bwMode="auto">
            <a:xfrm>
              <a:off x="2822" y="3587"/>
              <a:ext cx="391" cy="206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544" y="525"/>
                </a:cxn>
                <a:cxn ang="0">
                  <a:pos x="1095" y="449"/>
                </a:cxn>
                <a:cxn ang="0">
                  <a:pos x="309" y="0"/>
                </a:cxn>
                <a:cxn ang="0">
                  <a:pos x="0" y="213"/>
                </a:cxn>
                <a:cxn ang="0">
                  <a:pos x="0" y="213"/>
                </a:cxn>
              </a:cxnLst>
              <a:rect l="0" t="0" r="r" b="b"/>
              <a:pathLst>
                <a:path w="1095" h="525">
                  <a:moveTo>
                    <a:pt x="0" y="213"/>
                  </a:moveTo>
                  <a:lnTo>
                    <a:pt x="544" y="525"/>
                  </a:lnTo>
                  <a:lnTo>
                    <a:pt x="1095" y="449"/>
                  </a:lnTo>
                  <a:lnTo>
                    <a:pt x="309" y="0"/>
                  </a:lnTo>
                  <a:lnTo>
                    <a:pt x="0" y="213"/>
                  </a:lnTo>
                  <a:lnTo>
                    <a:pt x="0" y="213"/>
                  </a:lnTo>
                  <a:close/>
                </a:path>
              </a:pathLst>
            </a:custGeom>
            <a:blipFill dpi="0" rotWithShape="1">
              <a:blip r:embed="rId2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0" name="Freeform 44"/>
            <p:cNvSpPr>
              <a:spLocks/>
            </p:cNvSpPr>
            <p:nvPr/>
          </p:nvSpPr>
          <p:spPr bwMode="auto">
            <a:xfrm>
              <a:off x="2304" y="3203"/>
              <a:ext cx="1084" cy="698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0" y="1783"/>
                </a:cxn>
                <a:cxn ang="0">
                  <a:pos x="3034" y="1783"/>
                </a:cxn>
                <a:cxn ang="0">
                  <a:pos x="3032" y="1732"/>
                </a:cxn>
                <a:cxn ang="0">
                  <a:pos x="2485" y="1432"/>
                </a:cxn>
                <a:cxn ang="0">
                  <a:pos x="2021" y="1352"/>
                </a:cxn>
                <a:cxn ang="0">
                  <a:pos x="1853" y="1509"/>
                </a:cxn>
                <a:cxn ang="0">
                  <a:pos x="369" y="1474"/>
                </a:cxn>
                <a:cxn ang="0">
                  <a:pos x="385" y="651"/>
                </a:cxn>
                <a:cxn ang="0">
                  <a:pos x="1539" y="1280"/>
                </a:cxn>
                <a:cxn ang="0">
                  <a:pos x="1546" y="1274"/>
                </a:cxn>
                <a:cxn ang="0">
                  <a:pos x="1555" y="1265"/>
                </a:cxn>
                <a:cxn ang="0">
                  <a:pos x="1564" y="1258"/>
                </a:cxn>
                <a:cxn ang="0">
                  <a:pos x="1575" y="1252"/>
                </a:cxn>
                <a:cxn ang="0">
                  <a:pos x="1584" y="1243"/>
                </a:cxn>
                <a:cxn ang="0">
                  <a:pos x="1593" y="1236"/>
                </a:cxn>
                <a:cxn ang="0">
                  <a:pos x="1602" y="1227"/>
                </a:cxn>
                <a:cxn ang="0">
                  <a:pos x="1613" y="1220"/>
                </a:cxn>
                <a:cxn ang="0">
                  <a:pos x="1622" y="1214"/>
                </a:cxn>
                <a:cxn ang="0">
                  <a:pos x="1630" y="1205"/>
                </a:cxn>
                <a:cxn ang="0">
                  <a:pos x="1639" y="1198"/>
                </a:cxn>
                <a:cxn ang="0">
                  <a:pos x="1650" y="1192"/>
                </a:cxn>
                <a:cxn ang="0">
                  <a:pos x="1659" y="1183"/>
                </a:cxn>
                <a:cxn ang="0">
                  <a:pos x="1668" y="1176"/>
                </a:cxn>
                <a:cxn ang="0">
                  <a:pos x="1679" y="1169"/>
                </a:cxn>
                <a:cxn ang="0">
                  <a:pos x="1688" y="1163"/>
                </a:cxn>
                <a:cxn ang="0">
                  <a:pos x="1697" y="1154"/>
                </a:cxn>
                <a:cxn ang="0">
                  <a:pos x="1708" y="1147"/>
                </a:cxn>
                <a:cxn ang="0">
                  <a:pos x="1717" y="1138"/>
                </a:cxn>
                <a:cxn ang="0">
                  <a:pos x="1728" y="1132"/>
                </a:cxn>
                <a:cxn ang="0">
                  <a:pos x="1737" y="1125"/>
                </a:cxn>
                <a:cxn ang="0">
                  <a:pos x="1748" y="1118"/>
                </a:cxn>
                <a:cxn ang="0">
                  <a:pos x="1757" y="1109"/>
                </a:cxn>
                <a:cxn ang="0">
                  <a:pos x="1768" y="1103"/>
                </a:cxn>
                <a:cxn ang="0">
                  <a:pos x="1777" y="1096"/>
                </a:cxn>
                <a:cxn ang="0">
                  <a:pos x="1786" y="1087"/>
                </a:cxn>
                <a:cxn ang="0">
                  <a:pos x="1797" y="1080"/>
                </a:cxn>
                <a:cxn ang="0">
                  <a:pos x="1806" y="1074"/>
                </a:cxn>
                <a:cxn ang="0">
                  <a:pos x="1817" y="1067"/>
                </a:cxn>
                <a:cxn ang="0">
                  <a:pos x="1826" y="1058"/>
                </a:cxn>
                <a:cxn ang="0">
                  <a:pos x="1837" y="1052"/>
                </a:cxn>
                <a:cxn ang="0">
                  <a:pos x="1846" y="1045"/>
                </a:cxn>
                <a:cxn ang="0">
                  <a:pos x="56" y="0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3034" h="1783">
                  <a:moveTo>
                    <a:pt x="0" y="13"/>
                  </a:moveTo>
                  <a:lnTo>
                    <a:pt x="0" y="1783"/>
                  </a:lnTo>
                  <a:lnTo>
                    <a:pt x="3034" y="1783"/>
                  </a:lnTo>
                  <a:lnTo>
                    <a:pt x="3032" y="1732"/>
                  </a:lnTo>
                  <a:lnTo>
                    <a:pt x="2485" y="1432"/>
                  </a:lnTo>
                  <a:lnTo>
                    <a:pt x="2021" y="1352"/>
                  </a:lnTo>
                  <a:lnTo>
                    <a:pt x="1853" y="1509"/>
                  </a:lnTo>
                  <a:lnTo>
                    <a:pt x="369" y="1474"/>
                  </a:lnTo>
                  <a:lnTo>
                    <a:pt x="385" y="651"/>
                  </a:lnTo>
                  <a:lnTo>
                    <a:pt x="1539" y="1280"/>
                  </a:lnTo>
                  <a:lnTo>
                    <a:pt x="1546" y="1274"/>
                  </a:lnTo>
                  <a:lnTo>
                    <a:pt x="1555" y="1265"/>
                  </a:lnTo>
                  <a:lnTo>
                    <a:pt x="1564" y="1258"/>
                  </a:lnTo>
                  <a:lnTo>
                    <a:pt x="1575" y="1252"/>
                  </a:lnTo>
                  <a:lnTo>
                    <a:pt x="1584" y="1243"/>
                  </a:lnTo>
                  <a:lnTo>
                    <a:pt x="1593" y="1236"/>
                  </a:lnTo>
                  <a:lnTo>
                    <a:pt x="1602" y="1227"/>
                  </a:lnTo>
                  <a:lnTo>
                    <a:pt x="1613" y="1220"/>
                  </a:lnTo>
                  <a:lnTo>
                    <a:pt x="1622" y="1214"/>
                  </a:lnTo>
                  <a:lnTo>
                    <a:pt x="1630" y="1205"/>
                  </a:lnTo>
                  <a:lnTo>
                    <a:pt x="1639" y="1198"/>
                  </a:lnTo>
                  <a:lnTo>
                    <a:pt x="1650" y="1192"/>
                  </a:lnTo>
                  <a:lnTo>
                    <a:pt x="1659" y="1183"/>
                  </a:lnTo>
                  <a:lnTo>
                    <a:pt x="1668" y="1176"/>
                  </a:lnTo>
                  <a:lnTo>
                    <a:pt x="1679" y="1169"/>
                  </a:lnTo>
                  <a:lnTo>
                    <a:pt x="1688" y="1163"/>
                  </a:lnTo>
                  <a:lnTo>
                    <a:pt x="1697" y="1154"/>
                  </a:lnTo>
                  <a:lnTo>
                    <a:pt x="1708" y="1147"/>
                  </a:lnTo>
                  <a:lnTo>
                    <a:pt x="1717" y="1138"/>
                  </a:lnTo>
                  <a:lnTo>
                    <a:pt x="1728" y="1132"/>
                  </a:lnTo>
                  <a:lnTo>
                    <a:pt x="1737" y="1125"/>
                  </a:lnTo>
                  <a:lnTo>
                    <a:pt x="1748" y="1118"/>
                  </a:lnTo>
                  <a:lnTo>
                    <a:pt x="1757" y="1109"/>
                  </a:lnTo>
                  <a:lnTo>
                    <a:pt x="1768" y="1103"/>
                  </a:lnTo>
                  <a:lnTo>
                    <a:pt x="1777" y="1096"/>
                  </a:lnTo>
                  <a:lnTo>
                    <a:pt x="1786" y="1087"/>
                  </a:lnTo>
                  <a:lnTo>
                    <a:pt x="1797" y="1080"/>
                  </a:lnTo>
                  <a:lnTo>
                    <a:pt x="1806" y="1074"/>
                  </a:lnTo>
                  <a:lnTo>
                    <a:pt x="1817" y="1067"/>
                  </a:lnTo>
                  <a:lnTo>
                    <a:pt x="1826" y="1058"/>
                  </a:lnTo>
                  <a:lnTo>
                    <a:pt x="1837" y="1052"/>
                  </a:lnTo>
                  <a:lnTo>
                    <a:pt x="1846" y="1045"/>
                  </a:lnTo>
                  <a:lnTo>
                    <a:pt x="56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blipFill dpi="0" rotWithShape="1">
              <a:blip r:embed="rId2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1" name="Freeform 45"/>
            <p:cNvSpPr>
              <a:spLocks/>
            </p:cNvSpPr>
            <p:nvPr/>
          </p:nvSpPr>
          <p:spPr bwMode="auto">
            <a:xfrm>
              <a:off x="2297" y="3182"/>
              <a:ext cx="1111" cy="74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1816"/>
                </a:cxn>
                <a:cxn ang="0">
                  <a:pos x="3123" y="1818"/>
                </a:cxn>
                <a:cxn ang="0">
                  <a:pos x="3116" y="1736"/>
                </a:cxn>
                <a:cxn ang="0">
                  <a:pos x="82" y="1729"/>
                </a:cxn>
                <a:cxn ang="0">
                  <a:pos x="80" y="0"/>
                </a:cxn>
                <a:cxn ang="0">
                  <a:pos x="0" y="44"/>
                </a:cxn>
                <a:cxn ang="0">
                  <a:pos x="0" y="44"/>
                </a:cxn>
              </a:cxnLst>
              <a:rect l="0" t="0" r="r" b="b"/>
              <a:pathLst>
                <a:path w="3123" h="1818">
                  <a:moveTo>
                    <a:pt x="0" y="44"/>
                  </a:moveTo>
                  <a:lnTo>
                    <a:pt x="0" y="1816"/>
                  </a:lnTo>
                  <a:lnTo>
                    <a:pt x="3123" y="1818"/>
                  </a:lnTo>
                  <a:lnTo>
                    <a:pt x="3116" y="1736"/>
                  </a:lnTo>
                  <a:lnTo>
                    <a:pt x="82" y="1729"/>
                  </a:lnTo>
                  <a:lnTo>
                    <a:pt x="80" y="0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2" name="Freeform 46"/>
            <p:cNvSpPr>
              <a:spLocks/>
            </p:cNvSpPr>
            <p:nvPr/>
          </p:nvSpPr>
          <p:spPr bwMode="auto">
            <a:xfrm>
              <a:off x="2311" y="3185"/>
              <a:ext cx="1111" cy="732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112" y="1816"/>
                </a:cxn>
                <a:cxn ang="0">
                  <a:pos x="3058" y="1870"/>
                </a:cxn>
                <a:cxn ang="0">
                  <a:pos x="0" y="96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112" h="1870">
                  <a:moveTo>
                    <a:pt x="20" y="0"/>
                  </a:moveTo>
                  <a:lnTo>
                    <a:pt x="3112" y="1816"/>
                  </a:lnTo>
                  <a:lnTo>
                    <a:pt x="3058" y="1870"/>
                  </a:lnTo>
                  <a:lnTo>
                    <a:pt x="0" y="96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3" name="Freeform 47"/>
            <p:cNvSpPr>
              <a:spLocks/>
            </p:cNvSpPr>
            <p:nvPr/>
          </p:nvSpPr>
          <p:spPr bwMode="auto">
            <a:xfrm>
              <a:off x="2428" y="3440"/>
              <a:ext cx="628" cy="3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07"/>
                </a:cxn>
                <a:cxn ang="0">
                  <a:pos x="1757" y="944"/>
                </a:cxn>
                <a:cxn ang="0">
                  <a:pos x="1594" y="864"/>
                </a:cxn>
                <a:cxn ang="0">
                  <a:pos x="80" y="822"/>
                </a:cxn>
                <a:cxn ang="0">
                  <a:pos x="82" y="5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57" h="944">
                  <a:moveTo>
                    <a:pt x="0" y="0"/>
                  </a:moveTo>
                  <a:lnTo>
                    <a:pt x="0" y="907"/>
                  </a:lnTo>
                  <a:lnTo>
                    <a:pt x="1757" y="944"/>
                  </a:lnTo>
                  <a:lnTo>
                    <a:pt x="1594" y="864"/>
                  </a:lnTo>
                  <a:lnTo>
                    <a:pt x="80" y="822"/>
                  </a:lnTo>
                  <a:lnTo>
                    <a:pt x="82" y="5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4" name="Freeform 48"/>
            <p:cNvSpPr>
              <a:spLocks/>
            </p:cNvSpPr>
            <p:nvPr/>
          </p:nvSpPr>
          <p:spPr bwMode="auto">
            <a:xfrm>
              <a:off x="2428" y="3440"/>
              <a:ext cx="621" cy="368"/>
            </a:xfrm>
            <a:custGeom>
              <a:avLst/>
              <a:gdLst/>
              <a:ahLst/>
              <a:cxnLst>
                <a:cxn ang="0">
                  <a:pos x="11" y="109"/>
                </a:cxn>
                <a:cxn ang="0">
                  <a:pos x="1532" y="920"/>
                </a:cxn>
                <a:cxn ang="0">
                  <a:pos x="1737" y="940"/>
                </a:cxn>
                <a:cxn ang="0">
                  <a:pos x="0" y="0"/>
                </a:cxn>
                <a:cxn ang="0">
                  <a:pos x="11" y="109"/>
                </a:cxn>
                <a:cxn ang="0">
                  <a:pos x="11" y="109"/>
                </a:cxn>
              </a:cxnLst>
              <a:rect l="0" t="0" r="r" b="b"/>
              <a:pathLst>
                <a:path w="1737" h="940">
                  <a:moveTo>
                    <a:pt x="11" y="109"/>
                  </a:moveTo>
                  <a:lnTo>
                    <a:pt x="1532" y="920"/>
                  </a:lnTo>
                  <a:lnTo>
                    <a:pt x="1737" y="940"/>
                  </a:lnTo>
                  <a:lnTo>
                    <a:pt x="0" y="0"/>
                  </a:lnTo>
                  <a:lnTo>
                    <a:pt x="11" y="109"/>
                  </a:lnTo>
                  <a:lnTo>
                    <a:pt x="11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5" name="Freeform 49"/>
            <p:cNvSpPr>
              <a:spLocks/>
            </p:cNvSpPr>
            <p:nvPr/>
          </p:nvSpPr>
          <p:spPr bwMode="auto">
            <a:xfrm>
              <a:off x="2381" y="3847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6" name="Freeform 50"/>
            <p:cNvSpPr>
              <a:spLocks/>
            </p:cNvSpPr>
            <p:nvPr/>
          </p:nvSpPr>
          <p:spPr bwMode="auto">
            <a:xfrm>
              <a:off x="2481" y="3847"/>
              <a:ext cx="30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7" name="Freeform 51"/>
            <p:cNvSpPr>
              <a:spLocks/>
            </p:cNvSpPr>
            <p:nvPr/>
          </p:nvSpPr>
          <p:spPr bwMode="auto">
            <a:xfrm>
              <a:off x="2581" y="3847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79" y="155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79" h="155">
                  <a:moveTo>
                    <a:pt x="0" y="155"/>
                  </a:moveTo>
                  <a:lnTo>
                    <a:pt x="79" y="155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8" name="Freeform 52"/>
            <p:cNvSpPr>
              <a:spLocks/>
            </p:cNvSpPr>
            <p:nvPr/>
          </p:nvSpPr>
          <p:spPr bwMode="auto">
            <a:xfrm>
              <a:off x="2681" y="3847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9" name="Freeform 53"/>
            <p:cNvSpPr>
              <a:spLocks/>
            </p:cNvSpPr>
            <p:nvPr/>
          </p:nvSpPr>
          <p:spPr bwMode="auto">
            <a:xfrm>
              <a:off x="2777" y="3847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10" name="Freeform 54"/>
            <p:cNvSpPr>
              <a:spLocks/>
            </p:cNvSpPr>
            <p:nvPr/>
          </p:nvSpPr>
          <p:spPr bwMode="auto">
            <a:xfrm>
              <a:off x="2878" y="3847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11" name="Freeform 55"/>
            <p:cNvSpPr>
              <a:spLocks/>
            </p:cNvSpPr>
            <p:nvPr/>
          </p:nvSpPr>
          <p:spPr bwMode="auto">
            <a:xfrm>
              <a:off x="2977" y="3847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12" name="Freeform 56"/>
            <p:cNvSpPr>
              <a:spLocks/>
            </p:cNvSpPr>
            <p:nvPr/>
          </p:nvSpPr>
          <p:spPr bwMode="auto">
            <a:xfrm>
              <a:off x="3078" y="3847"/>
              <a:ext cx="28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13" name="Freeform 57"/>
            <p:cNvSpPr>
              <a:spLocks/>
            </p:cNvSpPr>
            <p:nvPr/>
          </p:nvSpPr>
          <p:spPr bwMode="auto">
            <a:xfrm>
              <a:off x="3179" y="3847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" name="Прямоугольник 57"/>
          <p:cNvSpPr/>
          <p:nvPr/>
        </p:nvSpPr>
        <p:spPr>
          <a:xfrm>
            <a:off x="0" y="2819400"/>
            <a:ext cx="609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</a:rPr>
              <a:t>Виды   </a:t>
            </a:r>
          </a:p>
          <a:p>
            <a:pPr algn="ctr"/>
            <a:endParaRPr lang="ru-RU" sz="4000" b="1" i="1" dirty="0" smtClean="0">
              <a:solidFill>
                <a:srgbClr val="FF0000"/>
              </a:solidFill>
            </a:endParaRPr>
          </a:p>
          <a:p>
            <a:pPr algn="ctr"/>
            <a:r>
              <a:rPr lang="ru-RU" sz="4000" b="1" i="1" dirty="0" smtClean="0">
                <a:solidFill>
                  <a:srgbClr val="FF0000"/>
                </a:solidFill>
              </a:rPr>
              <a:t>   углов</a:t>
            </a:r>
            <a:endParaRPr lang="ru-RU" sz="4000" b="1" i="1" dirty="0">
              <a:solidFill>
                <a:srgbClr val="FF0000"/>
              </a:solidFill>
            </a:endParaRPr>
          </a:p>
        </p:txBody>
      </p:sp>
      <p:sp>
        <p:nvSpPr>
          <p:cNvPr id="65" name="Rectangle 12"/>
          <p:cNvSpPr txBox="1">
            <a:spLocks noChangeArrowheads="1"/>
          </p:cNvSpPr>
          <p:nvPr/>
        </p:nvSpPr>
        <p:spPr>
          <a:xfrm>
            <a:off x="762000" y="304800"/>
            <a:ext cx="7945438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                   Прямой угол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FC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4FC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 rot="5400000">
            <a:off x="1366800" y="3586200"/>
            <a:ext cx="2448000" cy="1588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590800" y="4800600"/>
            <a:ext cx="25146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-0.45834 0.38889 " pathEditMode="relative" ptsTypes="AA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838200" y="381000"/>
            <a:ext cx="7924800" cy="2895600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800" b="1" i="1"/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838200" y="3657600"/>
            <a:ext cx="7848600" cy="2895600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800" b="1" i="1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876800" y="4648200"/>
            <a:ext cx="2971800" cy="1447800"/>
            <a:chOff x="1104" y="890"/>
            <a:chExt cx="2502" cy="1678"/>
          </a:xfrm>
        </p:grpSpPr>
        <p:sp>
          <p:nvSpPr>
            <p:cNvPr id="19461" name="Arc 5"/>
            <p:cNvSpPr>
              <a:spLocks/>
            </p:cNvSpPr>
            <p:nvPr/>
          </p:nvSpPr>
          <p:spPr bwMode="auto">
            <a:xfrm>
              <a:off x="1632" y="2016"/>
              <a:ext cx="664" cy="523"/>
            </a:xfrm>
            <a:custGeom>
              <a:avLst/>
              <a:gdLst>
                <a:gd name="G0" fmla="+- 7152 0 0"/>
                <a:gd name="G1" fmla="+- 21600 0 0"/>
                <a:gd name="G2" fmla="+- 21600 0 0"/>
                <a:gd name="T0" fmla="*/ 0 w 28752"/>
                <a:gd name="T1" fmla="*/ 1218 h 23195"/>
                <a:gd name="T2" fmla="*/ 28693 w 28752"/>
                <a:gd name="T3" fmla="*/ 23195 h 23195"/>
                <a:gd name="T4" fmla="*/ 7152 w 28752"/>
                <a:gd name="T5" fmla="*/ 21600 h 23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752" h="23195" fill="none" extrusionOk="0">
                  <a:moveTo>
                    <a:pt x="0" y="1218"/>
                  </a:moveTo>
                  <a:cubicBezTo>
                    <a:pt x="2298" y="411"/>
                    <a:pt x="4716" y="-1"/>
                    <a:pt x="7152" y="0"/>
                  </a:cubicBezTo>
                  <a:cubicBezTo>
                    <a:pt x="19081" y="0"/>
                    <a:pt x="28752" y="9670"/>
                    <a:pt x="28752" y="21600"/>
                  </a:cubicBezTo>
                  <a:cubicBezTo>
                    <a:pt x="28752" y="22132"/>
                    <a:pt x="28732" y="22664"/>
                    <a:pt x="28693" y="23195"/>
                  </a:cubicBezTo>
                </a:path>
                <a:path w="28752" h="23195" stroke="0" extrusionOk="0">
                  <a:moveTo>
                    <a:pt x="0" y="1218"/>
                  </a:moveTo>
                  <a:cubicBezTo>
                    <a:pt x="2298" y="411"/>
                    <a:pt x="4716" y="-1"/>
                    <a:pt x="7152" y="0"/>
                  </a:cubicBezTo>
                  <a:cubicBezTo>
                    <a:pt x="19081" y="0"/>
                    <a:pt x="28752" y="9670"/>
                    <a:pt x="28752" y="21600"/>
                  </a:cubicBezTo>
                  <a:cubicBezTo>
                    <a:pt x="28752" y="22132"/>
                    <a:pt x="28732" y="22664"/>
                    <a:pt x="28693" y="23195"/>
                  </a:cubicBezTo>
                  <a:lnTo>
                    <a:pt x="7152" y="21600"/>
                  </a:lnTo>
                  <a:close/>
                </a:path>
              </a:pathLst>
            </a:cu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62" name="Line 6"/>
            <p:cNvSpPr>
              <a:spLocks noChangeShapeType="1"/>
            </p:cNvSpPr>
            <p:nvPr/>
          </p:nvSpPr>
          <p:spPr bwMode="auto">
            <a:xfrm flipH="1">
              <a:off x="1927" y="890"/>
              <a:ext cx="0" cy="15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>
              <a:off x="1968" y="2496"/>
              <a:ext cx="1633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 flipH="1" flipV="1">
              <a:off x="1104" y="1056"/>
              <a:ext cx="771" cy="14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>
              <a:off x="1927" y="2523"/>
              <a:ext cx="167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66" name="Oval 10"/>
            <p:cNvSpPr>
              <a:spLocks noChangeArrowheads="1"/>
            </p:cNvSpPr>
            <p:nvPr/>
          </p:nvSpPr>
          <p:spPr bwMode="auto">
            <a:xfrm>
              <a:off x="1837" y="2448"/>
              <a:ext cx="131" cy="12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>
              <a:off x="1920" y="2256"/>
              <a:ext cx="182" cy="227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9468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762000" y="304800"/>
            <a:ext cx="7945438" cy="1143000"/>
          </a:xfrm>
        </p:spPr>
        <p:txBody>
          <a:bodyPr/>
          <a:lstStyle/>
          <a:p>
            <a:pPr>
              <a:buFontTx/>
              <a:buNone/>
            </a:pPr>
            <a:r>
              <a:rPr lang="ru-RU" b="1" dirty="0">
                <a:solidFill>
                  <a:srgbClr val="FF0000"/>
                </a:solidFill>
              </a:rPr>
              <a:t>		Острый угол</a:t>
            </a:r>
            <a:r>
              <a:rPr lang="ru-RU" dirty="0"/>
              <a:t> </a:t>
            </a:r>
            <a:r>
              <a:rPr lang="ru-RU" dirty="0">
                <a:solidFill>
                  <a:srgbClr val="004FC4"/>
                </a:solidFill>
              </a:rPr>
              <a:t>– это угол, который меньше прямого.</a:t>
            </a: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838200" y="3581400"/>
            <a:ext cx="7848600" cy="1066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200" b="1" dirty="0">
                <a:solidFill>
                  <a:srgbClr val="FF0000"/>
                </a:solidFill>
              </a:rPr>
              <a:t>		Тупой угол</a:t>
            </a:r>
            <a:r>
              <a:rPr lang="ru-RU" sz="3200" dirty="0"/>
              <a:t> </a:t>
            </a:r>
            <a:r>
              <a:rPr lang="ru-RU" sz="3200" dirty="0">
                <a:solidFill>
                  <a:srgbClr val="004FC4"/>
                </a:solidFill>
              </a:rPr>
              <a:t>– это угол, который больше прямого.</a:t>
            </a: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 flipH="1">
            <a:off x="5638800" y="1371600"/>
            <a:ext cx="1905000" cy="1600200"/>
            <a:chOff x="1968" y="912"/>
            <a:chExt cx="1680" cy="1536"/>
          </a:xfrm>
        </p:grpSpPr>
        <p:sp>
          <p:nvSpPr>
            <p:cNvPr id="19471" name="Line 15"/>
            <p:cNvSpPr>
              <a:spLocks noChangeShapeType="1"/>
            </p:cNvSpPr>
            <p:nvPr/>
          </p:nvSpPr>
          <p:spPr bwMode="auto">
            <a:xfrm>
              <a:off x="1968" y="2400"/>
              <a:ext cx="163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2" name="Line 16"/>
            <p:cNvSpPr>
              <a:spLocks noChangeShapeType="1"/>
            </p:cNvSpPr>
            <p:nvPr/>
          </p:nvSpPr>
          <p:spPr bwMode="auto">
            <a:xfrm flipV="1">
              <a:off x="3600" y="912"/>
              <a:ext cx="0" cy="149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3" name="Line 17"/>
            <p:cNvSpPr>
              <a:spLocks noChangeShapeType="1"/>
            </p:cNvSpPr>
            <p:nvPr/>
          </p:nvSpPr>
          <p:spPr bwMode="auto">
            <a:xfrm>
              <a:off x="1973" y="2432"/>
              <a:ext cx="163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4" name="Line 18"/>
            <p:cNvSpPr>
              <a:spLocks noChangeShapeType="1"/>
            </p:cNvSpPr>
            <p:nvPr/>
          </p:nvSpPr>
          <p:spPr bwMode="auto">
            <a:xfrm flipH="1" flipV="1">
              <a:off x="2336" y="1434"/>
              <a:ext cx="1270" cy="9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5" name="Arc 19"/>
            <p:cNvSpPr>
              <a:spLocks/>
            </p:cNvSpPr>
            <p:nvPr/>
          </p:nvSpPr>
          <p:spPr bwMode="auto">
            <a:xfrm flipH="1">
              <a:off x="3168" y="2208"/>
              <a:ext cx="96" cy="19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76" name="Oval 20"/>
            <p:cNvSpPr>
              <a:spLocks noChangeArrowheads="1"/>
            </p:cNvSpPr>
            <p:nvPr/>
          </p:nvSpPr>
          <p:spPr bwMode="auto">
            <a:xfrm>
              <a:off x="3515" y="2341"/>
              <a:ext cx="133" cy="10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77" name="Rectangle 21"/>
            <p:cNvSpPr>
              <a:spLocks noChangeArrowheads="1"/>
            </p:cNvSpPr>
            <p:nvPr/>
          </p:nvSpPr>
          <p:spPr bwMode="auto">
            <a:xfrm>
              <a:off x="3360" y="2160"/>
              <a:ext cx="228" cy="227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19478" name="Picture 22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1524000"/>
            <a:ext cx="2838450" cy="1747838"/>
          </a:xfrm>
          <a:prstGeom prst="rect">
            <a:avLst/>
          </a:prstGeom>
          <a:noFill/>
        </p:spPr>
      </p:pic>
      <p:pic>
        <p:nvPicPr>
          <p:cNvPr id="19479" name="Picture 23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4724400"/>
            <a:ext cx="3543300" cy="1581150"/>
          </a:xfrm>
          <a:prstGeom prst="rect">
            <a:avLst/>
          </a:prstGeom>
          <a:noFill/>
        </p:spPr>
      </p:pic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339975" y="4941888"/>
            <a:ext cx="1905000" cy="1295400"/>
            <a:chOff x="2256" y="3168"/>
            <a:chExt cx="1200" cy="816"/>
          </a:xfrm>
        </p:grpSpPr>
        <p:sp>
          <p:nvSpPr>
            <p:cNvPr id="19481" name="AutoShape 25"/>
            <p:cNvSpPr>
              <a:spLocks noChangeAspect="1" noChangeArrowheads="1" noTextEdit="1"/>
            </p:cNvSpPr>
            <p:nvPr/>
          </p:nvSpPr>
          <p:spPr bwMode="auto">
            <a:xfrm>
              <a:off x="2256" y="3168"/>
              <a:ext cx="1200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2" name="Freeform 26"/>
            <p:cNvSpPr>
              <a:spLocks/>
            </p:cNvSpPr>
            <p:nvPr/>
          </p:nvSpPr>
          <p:spPr bwMode="auto">
            <a:xfrm>
              <a:off x="2822" y="3587"/>
              <a:ext cx="391" cy="206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544" y="525"/>
                </a:cxn>
                <a:cxn ang="0">
                  <a:pos x="1095" y="449"/>
                </a:cxn>
                <a:cxn ang="0">
                  <a:pos x="309" y="0"/>
                </a:cxn>
                <a:cxn ang="0">
                  <a:pos x="0" y="213"/>
                </a:cxn>
                <a:cxn ang="0">
                  <a:pos x="0" y="213"/>
                </a:cxn>
              </a:cxnLst>
              <a:rect l="0" t="0" r="r" b="b"/>
              <a:pathLst>
                <a:path w="1095" h="525">
                  <a:moveTo>
                    <a:pt x="0" y="213"/>
                  </a:moveTo>
                  <a:lnTo>
                    <a:pt x="544" y="525"/>
                  </a:lnTo>
                  <a:lnTo>
                    <a:pt x="1095" y="449"/>
                  </a:lnTo>
                  <a:lnTo>
                    <a:pt x="309" y="0"/>
                  </a:lnTo>
                  <a:lnTo>
                    <a:pt x="0" y="213"/>
                  </a:lnTo>
                  <a:lnTo>
                    <a:pt x="0" y="213"/>
                  </a:lnTo>
                  <a:close/>
                </a:path>
              </a:pathLst>
            </a:custGeom>
            <a:blipFill dpi="0" rotWithShape="1">
              <a:blip r:embed="rId4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3" name="Freeform 27"/>
            <p:cNvSpPr>
              <a:spLocks/>
            </p:cNvSpPr>
            <p:nvPr/>
          </p:nvSpPr>
          <p:spPr bwMode="auto">
            <a:xfrm>
              <a:off x="2304" y="3203"/>
              <a:ext cx="1084" cy="698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0" y="1783"/>
                </a:cxn>
                <a:cxn ang="0">
                  <a:pos x="3034" y="1783"/>
                </a:cxn>
                <a:cxn ang="0">
                  <a:pos x="3032" y="1732"/>
                </a:cxn>
                <a:cxn ang="0">
                  <a:pos x="2485" y="1432"/>
                </a:cxn>
                <a:cxn ang="0">
                  <a:pos x="2021" y="1352"/>
                </a:cxn>
                <a:cxn ang="0">
                  <a:pos x="1853" y="1509"/>
                </a:cxn>
                <a:cxn ang="0">
                  <a:pos x="369" y="1474"/>
                </a:cxn>
                <a:cxn ang="0">
                  <a:pos x="385" y="651"/>
                </a:cxn>
                <a:cxn ang="0">
                  <a:pos x="1539" y="1280"/>
                </a:cxn>
                <a:cxn ang="0">
                  <a:pos x="1546" y="1274"/>
                </a:cxn>
                <a:cxn ang="0">
                  <a:pos x="1555" y="1265"/>
                </a:cxn>
                <a:cxn ang="0">
                  <a:pos x="1564" y="1258"/>
                </a:cxn>
                <a:cxn ang="0">
                  <a:pos x="1575" y="1252"/>
                </a:cxn>
                <a:cxn ang="0">
                  <a:pos x="1584" y="1243"/>
                </a:cxn>
                <a:cxn ang="0">
                  <a:pos x="1593" y="1236"/>
                </a:cxn>
                <a:cxn ang="0">
                  <a:pos x="1602" y="1227"/>
                </a:cxn>
                <a:cxn ang="0">
                  <a:pos x="1613" y="1220"/>
                </a:cxn>
                <a:cxn ang="0">
                  <a:pos x="1622" y="1214"/>
                </a:cxn>
                <a:cxn ang="0">
                  <a:pos x="1630" y="1205"/>
                </a:cxn>
                <a:cxn ang="0">
                  <a:pos x="1639" y="1198"/>
                </a:cxn>
                <a:cxn ang="0">
                  <a:pos x="1650" y="1192"/>
                </a:cxn>
                <a:cxn ang="0">
                  <a:pos x="1659" y="1183"/>
                </a:cxn>
                <a:cxn ang="0">
                  <a:pos x="1668" y="1176"/>
                </a:cxn>
                <a:cxn ang="0">
                  <a:pos x="1679" y="1169"/>
                </a:cxn>
                <a:cxn ang="0">
                  <a:pos x="1688" y="1163"/>
                </a:cxn>
                <a:cxn ang="0">
                  <a:pos x="1697" y="1154"/>
                </a:cxn>
                <a:cxn ang="0">
                  <a:pos x="1708" y="1147"/>
                </a:cxn>
                <a:cxn ang="0">
                  <a:pos x="1717" y="1138"/>
                </a:cxn>
                <a:cxn ang="0">
                  <a:pos x="1728" y="1132"/>
                </a:cxn>
                <a:cxn ang="0">
                  <a:pos x="1737" y="1125"/>
                </a:cxn>
                <a:cxn ang="0">
                  <a:pos x="1748" y="1118"/>
                </a:cxn>
                <a:cxn ang="0">
                  <a:pos x="1757" y="1109"/>
                </a:cxn>
                <a:cxn ang="0">
                  <a:pos x="1768" y="1103"/>
                </a:cxn>
                <a:cxn ang="0">
                  <a:pos x="1777" y="1096"/>
                </a:cxn>
                <a:cxn ang="0">
                  <a:pos x="1786" y="1087"/>
                </a:cxn>
                <a:cxn ang="0">
                  <a:pos x="1797" y="1080"/>
                </a:cxn>
                <a:cxn ang="0">
                  <a:pos x="1806" y="1074"/>
                </a:cxn>
                <a:cxn ang="0">
                  <a:pos x="1817" y="1067"/>
                </a:cxn>
                <a:cxn ang="0">
                  <a:pos x="1826" y="1058"/>
                </a:cxn>
                <a:cxn ang="0">
                  <a:pos x="1837" y="1052"/>
                </a:cxn>
                <a:cxn ang="0">
                  <a:pos x="1846" y="1045"/>
                </a:cxn>
                <a:cxn ang="0">
                  <a:pos x="56" y="0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3034" h="1783">
                  <a:moveTo>
                    <a:pt x="0" y="13"/>
                  </a:moveTo>
                  <a:lnTo>
                    <a:pt x="0" y="1783"/>
                  </a:lnTo>
                  <a:lnTo>
                    <a:pt x="3034" y="1783"/>
                  </a:lnTo>
                  <a:lnTo>
                    <a:pt x="3032" y="1732"/>
                  </a:lnTo>
                  <a:lnTo>
                    <a:pt x="2485" y="1432"/>
                  </a:lnTo>
                  <a:lnTo>
                    <a:pt x="2021" y="1352"/>
                  </a:lnTo>
                  <a:lnTo>
                    <a:pt x="1853" y="1509"/>
                  </a:lnTo>
                  <a:lnTo>
                    <a:pt x="369" y="1474"/>
                  </a:lnTo>
                  <a:lnTo>
                    <a:pt x="385" y="651"/>
                  </a:lnTo>
                  <a:lnTo>
                    <a:pt x="1539" y="1280"/>
                  </a:lnTo>
                  <a:lnTo>
                    <a:pt x="1546" y="1274"/>
                  </a:lnTo>
                  <a:lnTo>
                    <a:pt x="1555" y="1265"/>
                  </a:lnTo>
                  <a:lnTo>
                    <a:pt x="1564" y="1258"/>
                  </a:lnTo>
                  <a:lnTo>
                    <a:pt x="1575" y="1252"/>
                  </a:lnTo>
                  <a:lnTo>
                    <a:pt x="1584" y="1243"/>
                  </a:lnTo>
                  <a:lnTo>
                    <a:pt x="1593" y="1236"/>
                  </a:lnTo>
                  <a:lnTo>
                    <a:pt x="1602" y="1227"/>
                  </a:lnTo>
                  <a:lnTo>
                    <a:pt x="1613" y="1220"/>
                  </a:lnTo>
                  <a:lnTo>
                    <a:pt x="1622" y="1214"/>
                  </a:lnTo>
                  <a:lnTo>
                    <a:pt x="1630" y="1205"/>
                  </a:lnTo>
                  <a:lnTo>
                    <a:pt x="1639" y="1198"/>
                  </a:lnTo>
                  <a:lnTo>
                    <a:pt x="1650" y="1192"/>
                  </a:lnTo>
                  <a:lnTo>
                    <a:pt x="1659" y="1183"/>
                  </a:lnTo>
                  <a:lnTo>
                    <a:pt x="1668" y="1176"/>
                  </a:lnTo>
                  <a:lnTo>
                    <a:pt x="1679" y="1169"/>
                  </a:lnTo>
                  <a:lnTo>
                    <a:pt x="1688" y="1163"/>
                  </a:lnTo>
                  <a:lnTo>
                    <a:pt x="1697" y="1154"/>
                  </a:lnTo>
                  <a:lnTo>
                    <a:pt x="1708" y="1147"/>
                  </a:lnTo>
                  <a:lnTo>
                    <a:pt x="1717" y="1138"/>
                  </a:lnTo>
                  <a:lnTo>
                    <a:pt x="1728" y="1132"/>
                  </a:lnTo>
                  <a:lnTo>
                    <a:pt x="1737" y="1125"/>
                  </a:lnTo>
                  <a:lnTo>
                    <a:pt x="1748" y="1118"/>
                  </a:lnTo>
                  <a:lnTo>
                    <a:pt x="1757" y="1109"/>
                  </a:lnTo>
                  <a:lnTo>
                    <a:pt x="1768" y="1103"/>
                  </a:lnTo>
                  <a:lnTo>
                    <a:pt x="1777" y="1096"/>
                  </a:lnTo>
                  <a:lnTo>
                    <a:pt x="1786" y="1087"/>
                  </a:lnTo>
                  <a:lnTo>
                    <a:pt x="1797" y="1080"/>
                  </a:lnTo>
                  <a:lnTo>
                    <a:pt x="1806" y="1074"/>
                  </a:lnTo>
                  <a:lnTo>
                    <a:pt x="1817" y="1067"/>
                  </a:lnTo>
                  <a:lnTo>
                    <a:pt x="1826" y="1058"/>
                  </a:lnTo>
                  <a:lnTo>
                    <a:pt x="1837" y="1052"/>
                  </a:lnTo>
                  <a:lnTo>
                    <a:pt x="1846" y="1045"/>
                  </a:lnTo>
                  <a:lnTo>
                    <a:pt x="56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blipFill dpi="0" rotWithShape="1">
              <a:blip r:embed="rId4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4" name="Freeform 28"/>
            <p:cNvSpPr>
              <a:spLocks/>
            </p:cNvSpPr>
            <p:nvPr/>
          </p:nvSpPr>
          <p:spPr bwMode="auto">
            <a:xfrm>
              <a:off x="2297" y="3182"/>
              <a:ext cx="1111" cy="74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1816"/>
                </a:cxn>
                <a:cxn ang="0">
                  <a:pos x="3123" y="1818"/>
                </a:cxn>
                <a:cxn ang="0">
                  <a:pos x="3116" y="1736"/>
                </a:cxn>
                <a:cxn ang="0">
                  <a:pos x="82" y="1729"/>
                </a:cxn>
                <a:cxn ang="0">
                  <a:pos x="80" y="0"/>
                </a:cxn>
                <a:cxn ang="0">
                  <a:pos x="0" y="44"/>
                </a:cxn>
                <a:cxn ang="0">
                  <a:pos x="0" y="44"/>
                </a:cxn>
              </a:cxnLst>
              <a:rect l="0" t="0" r="r" b="b"/>
              <a:pathLst>
                <a:path w="3123" h="1818">
                  <a:moveTo>
                    <a:pt x="0" y="44"/>
                  </a:moveTo>
                  <a:lnTo>
                    <a:pt x="0" y="1816"/>
                  </a:lnTo>
                  <a:lnTo>
                    <a:pt x="3123" y="1818"/>
                  </a:lnTo>
                  <a:lnTo>
                    <a:pt x="3116" y="1736"/>
                  </a:lnTo>
                  <a:lnTo>
                    <a:pt x="82" y="1729"/>
                  </a:lnTo>
                  <a:lnTo>
                    <a:pt x="80" y="0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5" name="Freeform 29"/>
            <p:cNvSpPr>
              <a:spLocks/>
            </p:cNvSpPr>
            <p:nvPr/>
          </p:nvSpPr>
          <p:spPr bwMode="auto">
            <a:xfrm>
              <a:off x="2311" y="3185"/>
              <a:ext cx="1111" cy="732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112" y="1816"/>
                </a:cxn>
                <a:cxn ang="0">
                  <a:pos x="3058" y="1870"/>
                </a:cxn>
                <a:cxn ang="0">
                  <a:pos x="0" y="96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112" h="1870">
                  <a:moveTo>
                    <a:pt x="20" y="0"/>
                  </a:moveTo>
                  <a:lnTo>
                    <a:pt x="3112" y="1816"/>
                  </a:lnTo>
                  <a:lnTo>
                    <a:pt x="3058" y="1870"/>
                  </a:lnTo>
                  <a:lnTo>
                    <a:pt x="0" y="96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6" name="Freeform 30"/>
            <p:cNvSpPr>
              <a:spLocks/>
            </p:cNvSpPr>
            <p:nvPr/>
          </p:nvSpPr>
          <p:spPr bwMode="auto">
            <a:xfrm>
              <a:off x="2428" y="3440"/>
              <a:ext cx="628" cy="3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07"/>
                </a:cxn>
                <a:cxn ang="0">
                  <a:pos x="1757" y="944"/>
                </a:cxn>
                <a:cxn ang="0">
                  <a:pos x="1594" y="864"/>
                </a:cxn>
                <a:cxn ang="0">
                  <a:pos x="80" y="822"/>
                </a:cxn>
                <a:cxn ang="0">
                  <a:pos x="82" y="5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57" h="944">
                  <a:moveTo>
                    <a:pt x="0" y="0"/>
                  </a:moveTo>
                  <a:lnTo>
                    <a:pt x="0" y="907"/>
                  </a:lnTo>
                  <a:lnTo>
                    <a:pt x="1757" y="944"/>
                  </a:lnTo>
                  <a:lnTo>
                    <a:pt x="1594" y="864"/>
                  </a:lnTo>
                  <a:lnTo>
                    <a:pt x="80" y="822"/>
                  </a:lnTo>
                  <a:lnTo>
                    <a:pt x="82" y="5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7" name="Freeform 31"/>
            <p:cNvSpPr>
              <a:spLocks/>
            </p:cNvSpPr>
            <p:nvPr/>
          </p:nvSpPr>
          <p:spPr bwMode="auto">
            <a:xfrm>
              <a:off x="2428" y="3440"/>
              <a:ext cx="621" cy="368"/>
            </a:xfrm>
            <a:custGeom>
              <a:avLst/>
              <a:gdLst/>
              <a:ahLst/>
              <a:cxnLst>
                <a:cxn ang="0">
                  <a:pos x="11" y="109"/>
                </a:cxn>
                <a:cxn ang="0">
                  <a:pos x="1532" y="920"/>
                </a:cxn>
                <a:cxn ang="0">
                  <a:pos x="1737" y="940"/>
                </a:cxn>
                <a:cxn ang="0">
                  <a:pos x="0" y="0"/>
                </a:cxn>
                <a:cxn ang="0">
                  <a:pos x="11" y="109"/>
                </a:cxn>
                <a:cxn ang="0">
                  <a:pos x="11" y="109"/>
                </a:cxn>
              </a:cxnLst>
              <a:rect l="0" t="0" r="r" b="b"/>
              <a:pathLst>
                <a:path w="1737" h="940">
                  <a:moveTo>
                    <a:pt x="11" y="109"/>
                  </a:moveTo>
                  <a:lnTo>
                    <a:pt x="1532" y="920"/>
                  </a:lnTo>
                  <a:lnTo>
                    <a:pt x="1737" y="940"/>
                  </a:lnTo>
                  <a:lnTo>
                    <a:pt x="0" y="0"/>
                  </a:lnTo>
                  <a:lnTo>
                    <a:pt x="11" y="109"/>
                  </a:lnTo>
                  <a:lnTo>
                    <a:pt x="11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8" name="Freeform 32"/>
            <p:cNvSpPr>
              <a:spLocks/>
            </p:cNvSpPr>
            <p:nvPr/>
          </p:nvSpPr>
          <p:spPr bwMode="auto">
            <a:xfrm>
              <a:off x="2381" y="3847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9" name="Freeform 33"/>
            <p:cNvSpPr>
              <a:spLocks/>
            </p:cNvSpPr>
            <p:nvPr/>
          </p:nvSpPr>
          <p:spPr bwMode="auto">
            <a:xfrm>
              <a:off x="2481" y="3847"/>
              <a:ext cx="30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90" name="Freeform 34"/>
            <p:cNvSpPr>
              <a:spLocks/>
            </p:cNvSpPr>
            <p:nvPr/>
          </p:nvSpPr>
          <p:spPr bwMode="auto">
            <a:xfrm>
              <a:off x="2581" y="3847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79" y="155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79" h="155">
                  <a:moveTo>
                    <a:pt x="0" y="155"/>
                  </a:moveTo>
                  <a:lnTo>
                    <a:pt x="79" y="155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91" name="Freeform 35"/>
            <p:cNvSpPr>
              <a:spLocks/>
            </p:cNvSpPr>
            <p:nvPr/>
          </p:nvSpPr>
          <p:spPr bwMode="auto">
            <a:xfrm>
              <a:off x="2681" y="3847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92" name="Freeform 36"/>
            <p:cNvSpPr>
              <a:spLocks/>
            </p:cNvSpPr>
            <p:nvPr/>
          </p:nvSpPr>
          <p:spPr bwMode="auto">
            <a:xfrm>
              <a:off x="2777" y="3847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93" name="Freeform 37"/>
            <p:cNvSpPr>
              <a:spLocks/>
            </p:cNvSpPr>
            <p:nvPr/>
          </p:nvSpPr>
          <p:spPr bwMode="auto">
            <a:xfrm>
              <a:off x="2878" y="3847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94" name="Freeform 38"/>
            <p:cNvSpPr>
              <a:spLocks/>
            </p:cNvSpPr>
            <p:nvPr/>
          </p:nvSpPr>
          <p:spPr bwMode="auto">
            <a:xfrm>
              <a:off x="2977" y="3847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95" name="Freeform 39"/>
            <p:cNvSpPr>
              <a:spLocks/>
            </p:cNvSpPr>
            <p:nvPr/>
          </p:nvSpPr>
          <p:spPr bwMode="auto">
            <a:xfrm>
              <a:off x="3078" y="3847"/>
              <a:ext cx="28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96" name="Freeform 40"/>
            <p:cNvSpPr>
              <a:spLocks/>
            </p:cNvSpPr>
            <p:nvPr/>
          </p:nvSpPr>
          <p:spPr bwMode="auto">
            <a:xfrm>
              <a:off x="3179" y="3847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1476375" y="1844675"/>
            <a:ext cx="1905000" cy="1295400"/>
            <a:chOff x="2256" y="3168"/>
            <a:chExt cx="1200" cy="816"/>
          </a:xfrm>
        </p:grpSpPr>
        <p:sp>
          <p:nvSpPr>
            <p:cNvPr id="19498" name="AutoShape 42"/>
            <p:cNvSpPr>
              <a:spLocks noChangeAspect="1" noChangeArrowheads="1" noTextEdit="1"/>
            </p:cNvSpPr>
            <p:nvPr/>
          </p:nvSpPr>
          <p:spPr bwMode="auto">
            <a:xfrm>
              <a:off x="2256" y="3168"/>
              <a:ext cx="1200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99" name="Freeform 43"/>
            <p:cNvSpPr>
              <a:spLocks/>
            </p:cNvSpPr>
            <p:nvPr/>
          </p:nvSpPr>
          <p:spPr bwMode="auto">
            <a:xfrm>
              <a:off x="2822" y="3587"/>
              <a:ext cx="391" cy="206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544" y="525"/>
                </a:cxn>
                <a:cxn ang="0">
                  <a:pos x="1095" y="449"/>
                </a:cxn>
                <a:cxn ang="0">
                  <a:pos x="309" y="0"/>
                </a:cxn>
                <a:cxn ang="0">
                  <a:pos x="0" y="213"/>
                </a:cxn>
                <a:cxn ang="0">
                  <a:pos x="0" y="213"/>
                </a:cxn>
              </a:cxnLst>
              <a:rect l="0" t="0" r="r" b="b"/>
              <a:pathLst>
                <a:path w="1095" h="525">
                  <a:moveTo>
                    <a:pt x="0" y="213"/>
                  </a:moveTo>
                  <a:lnTo>
                    <a:pt x="544" y="525"/>
                  </a:lnTo>
                  <a:lnTo>
                    <a:pt x="1095" y="449"/>
                  </a:lnTo>
                  <a:lnTo>
                    <a:pt x="309" y="0"/>
                  </a:lnTo>
                  <a:lnTo>
                    <a:pt x="0" y="213"/>
                  </a:lnTo>
                  <a:lnTo>
                    <a:pt x="0" y="213"/>
                  </a:lnTo>
                  <a:close/>
                </a:path>
              </a:pathLst>
            </a:custGeom>
            <a:blipFill dpi="0" rotWithShape="1">
              <a:blip r:embed="rId4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0" name="Freeform 44"/>
            <p:cNvSpPr>
              <a:spLocks/>
            </p:cNvSpPr>
            <p:nvPr/>
          </p:nvSpPr>
          <p:spPr bwMode="auto">
            <a:xfrm>
              <a:off x="2304" y="3203"/>
              <a:ext cx="1084" cy="698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0" y="1783"/>
                </a:cxn>
                <a:cxn ang="0">
                  <a:pos x="3034" y="1783"/>
                </a:cxn>
                <a:cxn ang="0">
                  <a:pos x="3032" y="1732"/>
                </a:cxn>
                <a:cxn ang="0">
                  <a:pos x="2485" y="1432"/>
                </a:cxn>
                <a:cxn ang="0">
                  <a:pos x="2021" y="1352"/>
                </a:cxn>
                <a:cxn ang="0">
                  <a:pos x="1853" y="1509"/>
                </a:cxn>
                <a:cxn ang="0">
                  <a:pos x="369" y="1474"/>
                </a:cxn>
                <a:cxn ang="0">
                  <a:pos x="385" y="651"/>
                </a:cxn>
                <a:cxn ang="0">
                  <a:pos x="1539" y="1280"/>
                </a:cxn>
                <a:cxn ang="0">
                  <a:pos x="1546" y="1274"/>
                </a:cxn>
                <a:cxn ang="0">
                  <a:pos x="1555" y="1265"/>
                </a:cxn>
                <a:cxn ang="0">
                  <a:pos x="1564" y="1258"/>
                </a:cxn>
                <a:cxn ang="0">
                  <a:pos x="1575" y="1252"/>
                </a:cxn>
                <a:cxn ang="0">
                  <a:pos x="1584" y="1243"/>
                </a:cxn>
                <a:cxn ang="0">
                  <a:pos x="1593" y="1236"/>
                </a:cxn>
                <a:cxn ang="0">
                  <a:pos x="1602" y="1227"/>
                </a:cxn>
                <a:cxn ang="0">
                  <a:pos x="1613" y="1220"/>
                </a:cxn>
                <a:cxn ang="0">
                  <a:pos x="1622" y="1214"/>
                </a:cxn>
                <a:cxn ang="0">
                  <a:pos x="1630" y="1205"/>
                </a:cxn>
                <a:cxn ang="0">
                  <a:pos x="1639" y="1198"/>
                </a:cxn>
                <a:cxn ang="0">
                  <a:pos x="1650" y="1192"/>
                </a:cxn>
                <a:cxn ang="0">
                  <a:pos x="1659" y="1183"/>
                </a:cxn>
                <a:cxn ang="0">
                  <a:pos x="1668" y="1176"/>
                </a:cxn>
                <a:cxn ang="0">
                  <a:pos x="1679" y="1169"/>
                </a:cxn>
                <a:cxn ang="0">
                  <a:pos x="1688" y="1163"/>
                </a:cxn>
                <a:cxn ang="0">
                  <a:pos x="1697" y="1154"/>
                </a:cxn>
                <a:cxn ang="0">
                  <a:pos x="1708" y="1147"/>
                </a:cxn>
                <a:cxn ang="0">
                  <a:pos x="1717" y="1138"/>
                </a:cxn>
                <a:cxn ang="0">
                  <a:pos x="1728" y="1132"/>
                </a:cxn>
                <a:cxn ang="0">
                  <a:pos x="1737" y="1125"/>
                </a:cxn>
                <a:cxn ang="0">
                  <a:pos x="1748" y="1118"/>
                </a:cxn>
                <a:cxn ang="0">
                  <a:pos x="1757" y="1109"/>
                </a:cxn>
                <a:cxn ang="0">
                  <a:pos x="1768" y="1103"/>
                </a:cxn>
                <a:cxn ang="0">
                  <a:pos x="1777" y="1096"/>
                </a:cxn>
                <a:cxn ang="0">
                  <a:pos x="1786" y="1087"/>
                </a:cxn>
                <a:cxn ang="0">
                  <a:pos x="1797" y="1080"/>
                </a:cxn>
                <a:cxn ang="0">
                  <a:pos x="1806" y="1074"/>
                </a:cxn>
                <a:cxn ang="0">
                  <a:pos x="1817" y="1067"/>
                </a:cxn>
                <a:cxn ang="0">
                  <a:pos x="1826" y="1058"/>
                </a:cxn>
                <a:cxn ang="0">
                  <a:pos x="1837" y="1052"/>
                </a:cxn>
                <a:cxn ang="0">
                  <a:pos x="1846" y="1045"/>
                </a:cxn>
                <a:cxn ang="0">
                  <a:pos x="56" y="0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3034" h="1783">
                  <a:moveTo>
                    <a:pt x="0" y="13"/>
                  </a:moveTo>
                  <a:lnTo>
                    <a:pt x="0" y="1783"/>
                  </a:lnTo>
                  <a:lnTo>
                    <a:pt x="3034" y="1783"/>
                  </a:lnTo>
                  <a:lnTo>
                    <a:pt x="3032" y="1732"/>
                  </a:lnTo>
                  <a:lnTo>
                    <a:pt x="2485" y="1432"/>
                  </a:lnTo>
                  <a:lnTo>
                    <a:pt x="2021" y="1352"/>
                  </a:lnTo>
                  <a:lnTo>
                    <a:pt x="1853" y="1509"/>
                  </a:lnTo>
                  <a:lnTo>
                    <a:pt x="369" y="1474"/>
                  </a:lnTo>
                  <a:lnTo>
                    <a:pt x="385" y="651"/>
                  </a:lnTo>
                  <a:lnTo>
                    <a:pt x="1539" y="1280"/>
                  </a:lnTo>
                  <a:lnTo>
                    <a:pt x="1546" y="1274"/>
                  </a:lnTo>
                  <a:lnTo>
                    <a:pt x="1555" y="1265"/>
                  </a:lnTo>
                  <a:lnTo>
                    <a:pt x="1564" y="1258"/>
                  </a:lnTo>
                  <a:lnTo>
                    <a:pt x="1575" y="1252"/>
                  </a:lnTo>
                  <a:lnTo>
                    <a:pt x="1584" y="1243"/>
                  </a:lnTo>
                  <a:lnTo>
                    <a:pt x="1593" y="1236"/>
                  </a:lnTo>
                  <a:lnTo>
                    <a:pt x="1602" y="1227"/>
                  </a:lnTo>
                  <a:lnTo>
                    <a:pt x="1613" y="1220"/>
                  </a:lnTo>
                  <a:lnTo>
                    <a:pt x="1622" y="1214"/>
                  </a:lnTo>
                  <a:lnTo>
                    <a:pt x="1630" y="1205"/>
                  </a:lnTo>
                  <a:lnTo>
                    <a:pt x="1639" y="1198"/>
                  </a:lnTo>
                  <a:lnTo>
                    <a:pt x="1650" y="1192"/>
                  </a:lnTo>
                  <a:lnTo>
                    <a:pt x="1659" y="1183"/>
                  </a:lnTo>
                  <a:lnTo>
                    <a:pt x="1668" y="1176"/>
                  </a:lnTo>
                  <a:lnTo>
                    <a:pt x="1679" y="1169"/>
                  </a:lnTo>
                  <a:lnTo>
                    <a:pt x="1688" y="1163"/>
                  </a:lnTo>
                  <a:lnTo>
                    <a:pt x="1697" y="1154"/>
                  </a:lnTo>
                  <a:lnTo>
                    <a:pt x="1708" y="1147"/>
                  </a:lnTo>
                  <a:lnTo>
                    <a:pt x="1717" y="1138"/>
                  </a:lnTo>
                  <a:lnTo>
                    <a:pt x="1728" y="1132"/>
                  </a:lnTo>
                  <a:lnTo>
                    <a:pt x="1737" y="1125"/>
                  </a:lnTo>
                  <a:lnTo>
                    <a:pt x="1748" y="1118"/>
                  </a:lnTo>
                  <a:lnTo>
                    <a:pt x="1757" y="1109"/>
                  </a:lnTo>
                  <a:lnTo>
                    <a:pt x="1768" y="1103"/>
                  </a:lnTo>
                  <a:lnTo>
                    <a:pt x="1777" y="1096"/>
                  </a:lnTo>
                  <a:lnTo>
                    <a:pt x="1786" y="1087"/>
                  </a:lnTo>
                  <a:lnTo>
                    <a:pt x="1797" y="1080"/>
                  </a:lnTo>
                  <a:lnTo>
                    <a:pt x="1806" y="1074"/>
                  </a:lnTo>
                  <a:lnTo>
                    <a:pt x="1817" y="1067"/>
                  </a:lnTo>
                  <a:lnTo>
                    <a:pt x="1826" y="1058"/>
                  </a:lnTo>
                  <a:lnTo>
                    <a:pt x="1837" y="1052"/>
                  </a:lnTo>
                  <a:lnTo>
                    <a:pt x="1846" y="1045"/>
                  </a:lnTo>
                  <a:lnTo>
                    <a:pt x="56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blipFill dpi="0" rotWithShape="1">
              <a:blip r:embed="rId4" cstate="email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1" name="Freeform 45"/>
            <p:cNvSpPr>
              <a:spLocks/>
            </p:cNvSpPr>
            <p:nvPr/>
          </p:nvSpPr>
          <p:spPr bwMode="auto">
            <a:xfrm>
              <a:off x="2297" y="3182"/>
              <a:ext cx="1111" cy="74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1816"/>
                </a:cxn>
                <a:cxn ang="0">
                  <a:pos x="3123" y="1818"/>
                </a:cxn>
                <a:cxn ang="0">
                  <a:pos x="3116" y="1736"/>
                </a:cxn>
                <a:cxn ang="0">
                  <a:pos x="82" y="1729"/>
                </a:cxn>
                <a:cxn ang="0">
                  <a:pos x="80" y="0"/>
                </a:cxn>
                <a:cxn ang="0">
                  <a:pos x="0" y="44"/>
                </a:cxn>
                <a:cxn ang="0">
                  <a:pos x="0" y="44"/>
                </a:cxn>
              </a:cxnLst>
              <a:rect l="0" t="0" r="r" b="b"/>
              <a:pathLst>
                <a:path w="3123" h="1818">
                  <a:moveTo>
                    <a:pt x="0" y="44"/>
                  </a:moveTo>
                  <a:lnTo>
                    <a:pt x="0" y="1816"/>
                  </a:lnTo>
                  <a:lnTo>
                    <a:pt x="3123" y="1818"/>
                  </a:lnTo>
                  <a:lnTo>
                    <a:pt x="3116" y="1736"/>
                  </a:lnTo>
                  <a:lnTo>
                    <a:pt x="82" y="1729"/>
                  </a:lnTo>
                  <a:lnTo>
                    <a:pt x="80" y="0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2" name="Freeform 46"/>
            <p:cNvSpPr>
              <a:spLocks/>
            </p:cNvSpPr>
            <p:nvPr/>
          </p:nvSpPr>
          <p:spPr bwMode="auto">
            <a:xfrm>
              <a:off x="2311" y="3185"/>
              <a:ext cx="1111" cy="732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112" y="1816"/>
                </a:cxn>
                <a:cxn ang="0">
                  <a:pos x="3058" y="1870"/>
                </a:cxn>
                <a:cxn ang="0">
                  <a:pos x="0" y="96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112" h="1870">
                  <a:moveTo>
                    <a:pt x="20" y="0"/>
                  </a:moveTo>
                  <a:lnTo>
                    <a:pt x="3112" y="1816"/>
                  </a:lnTo>
                  <a:lnTo>
                    <a:pt x="3058" y="1870"/>
                  </a:lnTo>
                  <a:lnTo>
                    <a:pt x="0" y="96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3" name="Freeform 47"/>
            <p:cNvSpPr>
              <a:spLocks/>
            </p:cNvSpPr>
            <p:nvPr/>
          </p:nvSpPr>
          <p:spPr bwMode="auto">
            <a:xfrm>
              <a:off x="2428" y="3440"/>
              <a:ext cx="628" cy="3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07"/>
                </a:cxn>
                <a:cxn ang="0">
                  <a:pos x="1757" y="944"/>
                </a:cxn>
                <a:cxn ang="0">
                  <a:pos x="1594" y="864"/>
                </a:cxn>
                <a:cxn ang="0">
                  <a:pos x="80" y="822"/>
                </a:cxn>
                <a:cxn ang="0">
                  <a:pos x="82" y="5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57" h="944">
                  <a:moveTo>
                    <a:pt x="0" y="0"/>
                  </a:moveTo>
                  <a:lnTo>
                    <a:pt x="0" y="907"/>
                  </a:lnTo>
                  <a:lnTo>
                    <a:pt x="1757" y="944"/>
                  </a:lnTo>
                  <a:lnTo>
                    <a:pt x="1594" y="864"/>
                  </a:lnTo>
                  <a:lnTo>
                    <a:pt x="80" y="822"/>
                  </a:lnTo>
                  <a:lnTo>
                    <a:pt x="82" y="5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4" name="Freeform 48"/>
            <p:cNvSpPr>
              <a:spLocks/>
            </p:cNvSpPr>
            <p:nvPr/>
          </p:nvSpPr>
          <p:spPr bwMode="auto">
            <a:xfrm>
              <a:off x="2428" y="3440"/>
              <a:ext cx="621" cy="368"/>
            </a:xfrm>
            <a:custGeom>
              <a:avLst/>
              <a:gdLst/>
              <a:ahLst/>
              <a:cxnLst>
                <a:cxn ang="0">
                  <a:pos x="11" y="109"/>
                </a:cxn>
                <a:cxn ang="0">
                  <a:pos x="1532" y="920"/>
                </a:cxn>
                <a:cxn ang="0">
                  <a:pos x="1737" y="940"/>
                </a:cxn>
                <a:cxn ang="0">
                  <a:pos x="0" y="0"/>
                </a:cxn>
                <a:cxn ang="0">
                  <a:pos x="11" y="109"/>
                </a:cxn>
                <a:cxn ang="0">
                  <a:pos x="11" y="109"/>
                </a:cxn>
              </a:cxnLst>
              <a:rect l="0" t="0" r="r" b="b"/>
              <a:pathLst>
                <a:path w="1737" h="940">
                  <a:moveTo>
                    <a:pt x="11" y="109"/>
                  </a:moveTo>
                  <a:lnTo>
                    <a:pt x="1532" y="920"/>
                  </a:lnTo>
                  <a:lnTo>
                    <a:pt x="1737" y="940"/>
                  </a:lnTo>
                  <a:lnTo>
                    <a:pt x="0" y="0"/>
                  </a:lnTo>
                  <a:lnTo>
                    <a:pt x="11" y="109"/>
                  </a:lnTo>
                  <a:lnTo>
                    <a:pt x="11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5" name="Freeform 49"/>
            <p:cNvSpPr>
              <a:spLocks/>
            </p:cNvSpPr>
            <p:nvPr/>
          </p:nvSpPr>
          <p:spPr bwMode="auto">
            <a:xfrm>
              <a:off x="2381" y="3847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6" name="Freeform 50"/>
            <p:cNvSpPr>
              <a:spLocks/>
            </p:cNvSpPr>
            <p:nvPr/>
          </p:nvSpPr>
          <p:spPr bwMode="auto">
            <a:xfrm>
              <a:off x="2481" y="3847"/>
              <a:ext cx="30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7" name="Freeform 51"/>
            <p:cNvSpPr>
              <a:spLocks/>
            </p:cNvSpPr>
            <p:nvPr/>
          </p:nvSpPr>
          <p:spPr bwMode="auto">
            <a:xfrm>
              <a:off x="2581" y="3847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79" y="155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79" h="155">
                  <a:moveTo>
                    <a:pt x="0" y="155"/>
                  </a:moveTo>
                  <a:lnTo>
                    <a:pt x="79" y="155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8" name="Freeform 52"/>
            <p:cNvSpPr>
              <a:spLocks/>
            </p:cNvSpPr>
            <p:nvPr/>
          </p:nvSpPr>
          <p:spPr bwMode="auto">
            <a:xfrm>
              <a:off x="2681" y="3847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9" name="Freeform 53"/>
            <p:cNvSpPr>
              <a:spLocks/>
            </p:cNvSpPr>
            <p:nvPr/>
          </p:nvSpPr>
          <p:spPr bwMode="auto">
            <a:xfrm>
              <a:off x="2777" y="3847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10" name="Freeform 54"/>
            <p:cNvSpPr>
              <a:spLocks/>
            </p:cNvSpPr>
            <p:nvPr/>
          </p:nvSpPr>
          <p:spPr bwMode="auto">
            <a:xfrm>
              <a:off x="2878" y="3847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11" name="Freeform 55"/>
            <p:cNvSpPr>
              <a:spLocks/>
            </p:cNvSpPr>
            <p:nvPr/>
          </p:nvSpPr>
          <p:spPr bwMode="auto">
            <a:xfrm>
              <a:off x="2977" y="3847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12" name="Freeform 56"/>
            <p:cNvSpPr>
              <a:spLocks/>
            </p:cNvSpPr>
            <p:nvPr/>
          </p:nvSpPr>
          <p:spPr bwMode="auto">
            <a:xfrm>
              <a:off x="3078" y="3847"/>
              <a:ext cx="28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13" name="Freeform 57"/>
            <p:cNvSpPr>
              <a:spLocks/>
            </p:cNvSpPr>
            <p:nvPr/>
          </p:nvSpPr>
          <p:spPr bwMode="auto">
            <a:xfrm>
              <a:off x="3179" y="3847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" name="Прямоугольник 57"/>
          <p:cNvSpPr/>
          <p:nvPr/>
        </p:nvSpPr>
        <p:spPr>
          <a:xfrm>
            <a:off x="0" y="2819400"/>
            <a:ext cx="609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</a:rPr>
              <a:t>Виды   </a:t>
            </a:r>
          </a:p>
          <a:p>
            <a:pPr algn="ctr"/>
            <a:endParaRPr lang="ru-RU" sz="4000" b="1" i="1" dirty="0" smtClean="0">
              <a:solidFill>
                <a:srgbClr val="FF0000"/>
              </a:solidFill>
            </a:endParaRPr>
          </a:p>
          <a:p>
            <a:pPr algn="ctr"/>
            <a:r>
              <a:rPr lang="ru-RU" sz="4000" b="1" i="1" dirty="0" smtClean="0">
                <a:solidFill>
                  <a:srgbClr val="FF0000"/>
                </a:solidFill>
              </a:rPr>
              <a:t>   углов</a:t>
            </a:r>
            <a:endParaRPr lang="ru-RU" sz="4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 build="p"/>
      <p:bldP spid="1946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</TotalTime>
  <Words>199</Words>
  <Application>Microsoft Office PowerPoint</Application>
  <PresentationFormat>Экран (4:3)</PresentationFormat>
  <Paragraphs>78</Paragraphs>
  <Slides>15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Домашнее   задание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63</cp:revision>
  <dcterms:modified xsi:type="dcterms:W3CDTF">2013-03-03T13:23:45Z</dcterms:modified>
</cp:coreProperties>
</file>