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3" r:id="rId11"/>
    <p:sldId id="274" r:id="rId12"/>
    <p:sldId id="275" r:id="rId13"/>
    <p:sldId id="276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  <a:srgbClr val="A7FFA7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50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40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68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39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72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17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59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98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18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87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16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chemeClr val="bg1"/>
            </a:gs>
            <a:gs pos="100000">
              <a:srgbClr val="A7FFA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202E-7735-4EE1-8C1C-A33CD18C74C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FD12-E6FF-42EA-AC7F-FF05BAC19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5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764704"/>
            <a:ext cx="8064896" cy="5184576"/>
          </a:xfrm>
          <a:prstGeom prst="roundRect">
            <a:avLst/>
          </a:prstGeom>
          <a:solidFill>
            <a:srgbClr val="FFFFCC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227687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ЧЛЕНИСТОНОГИЕ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63796"/>
            <a:ext cx="28083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908720"/>
            <a:ext cx="489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Всеядные, ночные животные</a:t>
            </a:r>
          </a:p>
        </p:txBody>
      </p:sp>
      <p:pic>
        <p:nvPicPr>
          <p:cNvPr id="4098" name="Picture 2" descr="F:\Ире_ребусы\таракан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1633"/>
            <a:ext cx="7056784" cy="30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831469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Тараканы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3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260648"/>
            <a:ext cx="186262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0490" y="961564"/>
            <a:ext cx="5199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«Строительный материал» паука</a:t>
            </a:r>
          </a:p>
        </p:txBody>
      </p:sp>
      <p:pic>
        <p:nvPicPr>
          <p:cNvPr id="2" name="Picture 2" descr="F:\Ире_ребусы\паути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24427"/>
            <a:ext cx="6696744" cy="287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5" y="4869160"/>
            <a:ext cx="463459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Паутина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1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1590" y="980728"/>
            <a:ext cx="3518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Порхающий лепесток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60648"/>
            <a:ext cx="186262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pic>
        <p:nvPicPr>
          <p:cNvPr id="4" name="Picture 2" descr="F:\Ире_ребусы\бабоч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0410"/>
            <a:ext cx="7128792" cy="305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119877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0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260648"/>
            <a:ext cx="186262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917469"/>
            <a:ext cx="3400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Пазловское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зрение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5164589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Мозаичное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Ире_ребусы\мозаично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648" y="1532738"/>
            <a:ext cx="7359768" cy="315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57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126" y="2132856"/>
            <a:ext cx="2381250" cy="2243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2381786" cy="1739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4462" y="4149080"/>
            <a:ext cx="2477668" cy="1928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522297" y="344850"/>
            <a:ext cx="50045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Исключите лишнее</a:t>
            </a:r>
          </a:p>
        </p:txBody>
      </p:sp>
    </p:spTree>
    <p:extLst>
      <p:ext uri="{BB962C8B-B14F-4D97-AF65-F5344CB8AC3E}">
        <p14:creationId xmlns:p14="http://schemas.microsoft.com/office/powerpoint/2010/main" xmlns="" val="215470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297" y="344850"/>
            <a:ext cx="50045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Исключите лишнее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9208"/>
            <a:ext cx="3168353" cy="2151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27929"/>
            <a:ext cx="2916324" cy="2073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80393"/>
            <a:ext cx="3030591" cy="2272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691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2999758" cy="2136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41716">
            <a:off x="2840670" y="3951917"/>
            <a:ext cx="1995900" cy="2668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2735"/>
            <a:ext cx="2790679" cy="1938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522297" y="344850"/>
            <a:ext cx="50045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Исключите лишнее</a:t>
            </a:r>
          </a:p>
        </p:txBody>
      </p:sp>
    </p:spTree>
    <p:extLst>
      <p:ext uri="{BB962C8B-B14F-4D97-AF65-F5344CB8AC3E}">
        <p14:creationId xmlns:p14="http://schemas.microsoft.com/office/powerpoint/2010/main" xmlns="" val="16965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057" y="1800177"/>
            <a:ext cx="3119903" cy="2132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543400"/>
            <a:ext cx="2880320" cy="210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511" y="4293096"/>
            <a:ext cx="2333834" cy="1967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522297" y="344850"/>
            <a:ext cx="50045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Исключите лишнее</a:t>
            </a:r>
          </a:p>
        </p:txBody>
      </p:sp>
    </p:spTree>
    <p:extLst>
      <p:ext uri="{BB962C8B-B14F-4D97-AF65-F5344CB8AC3E}">
        <p14:creationId xmlns:p14="http://schemas.microsoft.com/office/powerpoint/2010/main" xmlns="" val="24707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235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Биологические задачи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6853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1. На муравейник опустился дрозд, вытянул крылья в стороны, посидел некоторое время, для чего?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9732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dirty="0" smtClean="0">
                <a:ln>
                  <a:prstDash val="solid"/>
                </a:ln>
                <a:solidFill>
                  <a:srgbClr val="00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Ответ: Принимает «Муравьиную ванну» , чтобы освободиться от паразитов</a:t>
            </a:r>
            <a:endParaRPr lang="ru-RU" sz="2400" b="1" dirty="0">
              <a:ln>
                <a:prstDash val="solid"/>
              </a:ln>
              <a:solidFill>
                <a:srgbClr val="0066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115" y="292494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2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В 1877 году этот небольшой жук был завезён из Америки в Германию , постепенно он распространился по всей Европе. Личинки и жуки питаются листьями паслёновых растений. Они страшно прожорливы и стали подлинным несчастьем наших огородов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15196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dirty="0" smtClean="0">
                <a:ln>
                  <a:prstDash val="solid"/>
                </a:ln>
                <a:solidFill>
                  <a:srgbClr val="00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Ответ: Колорадский жук</a:t>
            </a:r>
            <a:endParaRPr lang="ru-RU" sz="2400" b="1" dirty="0">
              <a:ln>
                <a:prstDash val="solid"/>
              </a:ln>
              <a:solidFill>
                <a:srgbClr val="0066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1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Биологические задачи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19675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3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Представьте себя врачом- анестезиологом (дающим пациенту наркоз). Вам необходимо усыпить пчелу, как вы это сделаете, если у вас есть вата и медицинский эфир?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59526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dirty="0" smtClean="0">
                <a:ln>
                  <a:prstDash val="solid"/>
                </a:ln>
                <a:solidFill>
                  <a:srgbClr val="00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ea typeface="Times New Roman"/>
              </a:rPr>
              <a:t>Ответ: так как у насекомых трахейное дыхание, то, смоченную в эфире вату, нужно подносить не ко рту, а обмотать ей брюшко насекомого</a:t>
            </a:r>
            <a:endParaRPr lang="ru-RU" sz="2400" b="1" dirty="0">
              <a:ln>
                <a:prstDash val="solid"/>
              </a:ln>
              <a:solidFill>
                <a:srgbClr val="0066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169494"/>
            <a:ext cx="7560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4. Прогуливаясь в лесу, вы обнаружили, что на ноге находится присосавшийся клещ. Какими будут последовательность ваших действий? Какие меры предосторожности вы предпримите во время следующей прогулки?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2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159" y="1103348"/>
            <a:ext cx="3276365" cy="248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115" y="938044"/>
            <a:ext cx="3968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Все мои друзья – на суше,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Ну а я – живу в пруду.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Когда надо, дом воздушный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Под водою возведу.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26130" y="4061922"/>
            <a:ext cx="4148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Муравьев тепло встречая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 Под высоким сосняком,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 Мы всегда их угощаем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 Очень вкусным молочком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15" y="3501008"/>
            <a:ext cx="4110953" cy="273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7126" y="25561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Паук серебрянка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6130" y="5631582"/>
            <a:ext cx="979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Тля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3010" y="1886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о Членистоногих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6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64" y="17440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896526"/>
            <a:ext cx="648072" cy="5882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6300" y="896526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64372" y="896526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12444" y="896526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60516" y="896526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67944" y="1472590"/>
            <a:ext cx="648072" cy="5882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16016" y="1472590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64088" y="1472590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12160" y="1472590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60232" y="1472590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19872" y="1472590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19872" y="2048654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71800" y="2048654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67944" y="2048654"/>
            <a:ext cx="648072" cy="5882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16016" y="2060848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64088" y="2048654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71800" y="2624718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419872" y="2624718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67944" y="2624718"/>
            <a:ext cx="648072" cy="5882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16016" y="2624718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364088" y="2624718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012160" y="2624718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660232" y="2624718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304" y="2624718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67944" y="3200782"/>
            <a:ext cx="648072" cy="5882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716016" y="3200782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364088" y="3200782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067944" y="3789040"/>
            <a:ext cx="648072" cy="5882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419872" y="3776846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16584" y="3776846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067944" y="4352910"/>
            <a:ext cx="648072" cy="5882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716016" y="4352910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64088" y="4352910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067944" y="4928974"/>
            <a:ext cx="648072" cy="5882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716016" y="4928974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364088" y="4928974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012160" y="4928974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660232" y="4928974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012160" y="5517232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364088" y="5517232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716016" y="5517232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067944" y="5510184"/>
            <a:ext cx="648072" cy="5882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419872" y="5520221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798336" y="5517232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143070" y="5517232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494998" y="5517232"/>
            <a:ext cx="648072" cy="588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3908" y="692696"/>
            <a:ext cx="540060" cy="4979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3151263" y="1193004"/>
            <a:ext cx="540060" cy="4979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2501770" y="1766719"/>
            <a:ext cx="540060" cy="4979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2441842" y="2669867"/>
            <a:ext cx="540060" cy="4979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3554420" y="3167826"/>
            <a:ext cx="540060" cy="4979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3070924" y="3616388"/>
            <a:ext cx="540060" cy="4979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3635747" y="4365104"/>
            <a:ext cx="540060" cy="4979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3610984" y="4991281"/>
            <a:ext cx="540060" cy="4979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1278974" y="5223103"/>
            <a:ext cx="540060" cy="4979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1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000"/>
                            </p:stCondLst>
                            <p:childTnLst>
                              <p:par>
                                <p:cTn id="1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000"/>
                            </p:stCondLst>
                            <p:childTnLst>
                              <p:par>
                                <p:cTn id="2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000"/>
                            </p:stCondLst>
                            <p:childTnLst>
                              <p:par>
                                <p:cTn id="2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00"/>
                            </p:stCondLst>
                            <p:childTnLst>
                              <p:par>
                                <p:cTn id="3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000"/>
                            </p:stCondLst>
                            <p:childTnLst>
                              <p:par>
                                <p:cTn id="3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4000"/>
                            </p:stCondLst>
                            <p:childTnLst>
                              <p:par>
                                <p:cTn id="3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6000"/>
                            </p:stCondLst>
                            <p:childTnLst>
                              <p:par>
                                <p:cTn id="3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5" y="81498"/>
            <a:ext cx="302493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84213" y="1341438"/>
            <a:ext cx="7775575" cy="4895850"/>
            <a:chOff x="431" y="845"/>
            <a:chExt cx="4898" cy="3084"/>
          </a:xfrm>
        </p:grpSpPr>
        <p:pic>
          <p:nvPicPr>
            <p:cNvPr id="4" name="Picture 4" descr="b_113_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45"/>
              <a:ext cx="4898" cy="2981"/>
            </a:xfrm>
            <a:prstGeom prst="rect">
              <a:avLst/>
            </a:prstGeom>
            <a:noFill/>
            <a:ln w="28575">
              <a:solidFill>
                <a:srgbClr val="33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6" y="3654"/>
              <a:ext cx="817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/>
                <a:t>7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82" y="3657"/>
              <a:ext cx="817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/>
                <a:t>6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67" y="3657"/>
              <a:ext cx="817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/>
                <a:t>5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457" y="3650"/>
              <a:ext cx="817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/>
                <a:t>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422" y="2024"/>
              <a:ext cx="817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/>
                <a:t>4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152" y="2024"/>
              <a:ext cx="817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/>
                <a:t>3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82" y="2024"/>
              <a:ext cx="817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/>
                <a:t>2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49" y="2024"/>
              <a:ext cx="817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72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122" y="885581"/>
            <a:ext cx="391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 своем паучьем свете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Неумейка, так сказать.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Не вязал ни разу сети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И не думаю вязать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214422"/>
            <a:ext cx="3402960" cy="288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6996" y="4149080"/>
            <a:ext cx="3810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Солнце светлое приметив,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 поле выбрались с утра.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Только мы на белом свете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Опыляем клевера.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58158"/>
            <a:ext cx="4086990" cy="277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3362" y="2607295"/>
            <a:ext cx="207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Паук -волк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7187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Шмели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3010" y="1886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о Членистоногих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2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95473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Круглый панцирь сбит добротно,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 глазках  - злобные огни,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По бокам прижались плотно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Две тяжелые клешни.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611" y="946302"/>
            <a:ext cx="3707904" cy="266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7" y="4653136"/>
            <a:ext cx="4107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Над цветком на миг замрет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Быстрокрылый вертолет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 былинке посидит –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Вдруг вспорхнет и улетит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27265"/>
            <a:ext cx="4094661" cy="3501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363987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Краб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5656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Стрекоза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3010" y="87587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о Членистоногих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4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80728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Не зверь, не птица,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А нос, как спица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Летит – кричит, сидит – молчит.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Кто его убьет –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Свою кровь прольет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03696"/>
            <a:ext cx="3521968" cy="2641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788024" y="458112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Не брожу в полях и рощах,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Не топчу земных дорог,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Хоть имею, между прочим,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Тридцать восемь цепких ног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63" y="3212976"/>
            <a:ext cx="4048125" cy="3209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884368" y="37451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771" y="3353089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Рак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3010" y="1886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о Членистоногих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30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385" y="112474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Неприметный в чаще леса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Я – малыш, но в нужный час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Больше собственного веса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Поднял груз в сто девять раз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398" y="1285155"/>
            <a:ext cx="2898952" cy="1959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220072" y="3710722"/>
            <a:ext cx="3419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Черен, да не ворон,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Рогат, да не бык,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Шесть ног без копыт,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Летит – воет,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Падает – землю рое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20" y="3044062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797908" y="3220069"/>
            <a:ext cx="191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Муравей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4808" y="577229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Жук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3010" y="1886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о Членистоногих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20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83415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67" y="1076083"/>
            <a:ext cx="492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Вставьте пропущенные слова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574" y="1772816"/>
            <a:ext cx="82809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Times New Roman"/>
              </a:rPr>
              <a:t> Первая группа "Ракообразные".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i="1" dirty="0" smtClean="0">
                <a:effectLst/>
                <a:latin typeface="Times New Roman"/>
                <a:ea typeface="Times New Roman"/>
              </a:rPr>
              <a:t>Тело ракообразных разделено на </a:t>
            </a:r>
            <a:r>
              <a:rPr lang="ru-RU" sz="2800" i="1" dirty="0" smtClean="0">
                <a:latin typeface="Times New Roman"/>
                <a:ea typeface="Times New Roman"/>
              </a:rPr>
              <a:t>____________</a:t>
            </a:r>
            <a:r>
              <a:rPr lang="ru-RU" sz="2800" i="1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</a:rPr>
              <a:t>и _________. </a:t>
            </a:r>
          </a:p>
          <a:p>
            <a:pPr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</a:rPr>
              <a:t>2) На голове расположены сложные ________и две пары__________. </a:t>
            </a:r>
          </a:p>
          <a:p>
            <a:pPr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</a:rPr>
              <a:t>3) Ракообразные имеют _______ходильных ног. </a:t>
            </a:r>
          </a:p>
          <a:p>
            <a:pPr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</a:rPr>
              <a:t>4) Дыхание ракообразных обеспечивают _________.</a:t>
            </a:r>
          </a:p>
          <a:p>
            <a:pPr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</a:rPr>
              <a:t>5) Растут ракообразные только в период __________. </a:t>
            </a:r>
          </a:p>
          <a:p>
            <a:pPr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</a:rPr>
              <a:t>6) Развитие у раков_________________.</a:t>
            </a:r>
          </a:p>
          <a:p>
            <a:pPr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93407" y="2245142"/>
            <a:ext cx="231850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головогрудь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701" y="2626041"/>
            <a:ext cx="16201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брюшко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3408" y="3111220"/>
            <a:ext cx="16201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глаза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514593"/>
            <a:ext cx="16201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усиков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695" y="3982420"/>
            <a:ext cx="108538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пар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91337" y="4437112"/>
            <a:ext cx="15205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жабры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3517" y="5301208"/>
            <a:ext cx="16201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линек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56612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ез превращения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1810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Вторая группа "Паукообразные".</a:t>
            </a:r>
            <a:r>
              <a:rPr lang="ru-RU" sz="2800" b="1" dirty="0">
                <a:latin typeface="Times New Roman"/>
                <a:ea typeface="Times New Roman"/>
              </a:rPr>
              <a:t> </a:t>
            </a: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dirty="0" smtClean="0">
                <a:latin typeface="Times New Roman"/>
                <a:ea typeface="Times New Roman"/>
              </a:rPr>
              <a:t>Тело </a:t>
            </a:r>
            <a:r>
              <a:rPr lang="ru-RU" sz="2800" dirty="0">
                <a:latin typeface="Times New Roman"/>
                <a:ea typeface="Times New Roman"/>
              </a:rPr>
              <a:t>пауков разделено на </a:t>
            </a:r>
            <a:r>
              <a:rPr lang="ru-RU" sz="2800" dirty="0" smtClean="0">
                <a:latin typeface="Times New Roman"/>
                <a:ea typeface="Times New Roman"/>
              </a:rPr>
              <a:t>_____________и _______. </a:t>
            </a: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dirty="0" smtClean="0">
                <a:latin typeface="Times New Roman"/>
                <a:ea typeface="Times New Roman"/>
              </a:rPr>
              <a:t>На </a:t>
            </a:r>
            <a:r>
              <a:rPr lang="ru-RU" sz="2800" dirty="0">
                <a:latin typeface="Times New Roman"/>
                <a:ea typeface="Times New Roman"/>
              </a:rPr>
              <a:t>голове </a:t>
            </a:r>
            <a:r>
              <a:rPr lang="ru-RU" sz="2800" dirty="0" smtClean="0">
                <a:latin typeface="Times New Roman"/>
                <a:ea typeface="Times New Roman"/>
              </a:rPr>
              <a:t>расположены _________ глаза</a:t>
            </a:r>
            <a:r>
              <a:rPr lang="ru-RU" sz="2800" dirty="0">
                <a:latin typeface="Times New Roman"/>
                <a:ea typeface="Times New Roman"/>
              </a:rPr>
              <a:t>.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dirty="0" smtClean="0">
                <a:latin typeface="Times New Roman"/>
                <a:ea typeface="Times New Roman"/>
              </a:rPr>
              <a:t>Все </a:t>
            </a:r>
            <a:r>
              <a:rPr lang="ru-RU" sz="2800" dirty="0">
                <a:latin typeface="Times New Roman"/>
                <a:ea typeface="Times New Roman"/>
              </a:rPr>
              <a:t>пауки </a:t>
            </a:r>
            <a:r>
              <a:rPr lang="ru-RU" sz="2800" dirty="0" smtClean="0">
                <a:latin typeface="Times New Roman"/>
                <a:ea typeface="Times New Roman"/>
              </a:rPr>
              <a:t>имеют____________________. </a:t>
            </a: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dirty="0" smtClean="0">
                <a:latin typeface="Times New Roman"/>
                <a:ea typeface="Times New Roman"/>
              </a:rPr>
              <a:t>Паутина </a:t>
            </a:r>
            <a:r>
              <a:rPr lang="ru-RU" sz="2800" dirty="0">
                <a:latin typeface="Times New Roman"/>
                <a:ea typeface="Times New Roman"/>
              </a:rPr>
              <a:t>используется для </a:t>
            </a:r>
            <a:r>
              <a:rPr lang="ru-RU" sz="2800" dirty="0" smtClean="0">
                <a:latin typeface="Times New Roman"/>
                <a:ea typeface="Times New Roman"/>
              </a:rPr>
              <a:t>строительства _____________. </a:t>
            </a: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dirty="0" smtClean="0">
                <a:latin typeface="Times New Roman"/>
                <a:ea typeface="Times New Roman"/>
              </a:rPr>
              <a:t>Пищеварение </a:t>
            </a:r>
            <a:r>
              <a:rPr lang="ru-RU" sz="2800" dirty="0">
                <a:latin typeface="Times New Roman"/>
                <a:ea typeface="Times New Roman"/>
              </a:rPr>
              <a:t>у пауков </a:t>
            </a:r>
            <a:r>
              <a:rPr lang="ru-RU" sz="2800" dirty="0" smtClean="0">
                <a:latin typeface="Times New Roman"/>
                <a:ea typeface="Times New Roman"/>
              </a:rPr>
              <a:t>____________. </a:t>
            </a: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dirty="0" smtClean="0">
                <a:latin typeface="Times New Roman"/>
                <a:ea typeface="Times New Roman"/>
              </a:rPr>
              <a:t>Дыхание </a:t>
            </a:r>
            <a:r>
              <a:rPr lang="ru-RU" sz="2800" dirty="0">
                <a:latin typeface="Times New Roman"/>
                <a:ea typeface="Times New Roman"/>
              </a:rPr>
              <a:t>пауков </a:t>
            </a:r>
            <a:r>
              <a:rPr lang="ru-RU" sz="2800" dirty="0" smtClean="0">
                <a:latin typeface="Times New Roman"/>
                <a:ea typeface="Times New Roman"/>
              </a:rPr>
              <a:t>обеспечивают ________________________. </a:t>
            </a: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dirty="0" smtClean="0">
                <a:latin typeface="Times New Roman"/>
                <a:ea typeface="Times New Roman"/>
              </a:rPr>
              <a:t>У </a:t>
            </a:r>
            <a:r>
              <a:rPr lang="ru-RU" sz="2800" dirty="0">
                <a:latin typeface="Times New Roman"/>
                <a:ea typeface="Times New Roman"/>
              </a:rPr>
              <a:t>пауков _______пары ног.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dirty="0" smtClean="0">
                <a:latin typeface="Times New Roman"/>
                <a:ea typeface="Times New Roman"/>
              </a:rPr>
              <a:t>Развитие_________________.</a:t>
            </a:r>
            <a:endParaRPr lang="ru-RU" sz="2800" dirty="0"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83415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27" y="845250"/>
            <a:ext cx="492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Вставьте пропущенные слова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751962"/>
            <a:ext cx="233747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головогрудь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950" y="2185877"/>
            <a:ext cx="16201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брюшко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673853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сложные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382" y="3089053"/>
            <a:ext cx="34563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аутинные железы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4" y="3949591"/>
            <a:ext cx="252028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овчих сетей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970" y="4325504"/>
            <a:ext cx="21602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наружное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797" y="5162238"/>
            <a:ext cx="45365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егочные мешки и трахеи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5661248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6041021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ез превращения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7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Третья группа "Насекомые".</a:t>
            </a:r>
            <a:endParaRPr lang="ru-RU" sz="2400" b="1" dirty="0">
              <a:latin typeface="Times New Roman"/>
              <a:ea typeface="Times New Roman"/>
            </a:endParaRP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400" dirty="0" smtClean="0">
                <a:latin typeface="Times New Roman"/>
                <a:ea typeface="Times New Roman"/>
              </a:rPr>
              <a:t>Тело </a:t>
            </a:r>
            <a:r>
              <a:rPr lang="ru-RU" sz="2400" dirty="0">
                <a:latin typeface="Times New Roman"/>
                <a:ea typeface="Times New Roman"/>
              </a:rPr>
              <a:t>насекомых разделено на _________, </a:t>
            </a:r>
            <a:r>
              <a:rPr lang="ru-RU" sz="2400" dirty="0" smtClean="0">
                <a:latin typeface="Times New Roman"/>
                <a:ea typeface="Times New Roman"/>
              </a:rPr>
              <a:t>________  и </a:t>
            </a:r>
            <a:r>
              <a:rPr lang="ru-RU" sz="2400" dirty="0">
                <a:latin typeface="Times New Roman"/>
                <a:ea typeface="Times New Roman"/>
              </a:rPr>
              <a:t>___________.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400" dirty="0" smtClean="0">
                <a:latin typeface="Times New Roman"/>
                <a:ea typeface="Times New Roman"/>
              </a:rPr>
              <a:t>На </a:t>
            </a:r>
            <a:r>
              <a:rPr lang="ru-RU" sz="2400" dirty="0">
                <a:latin typeface="Times New Roman"/>
                <a:ea typeface="Times New Roman"/>
              </a:rPr>
              <a:t>голове у насекомых </a:t>
            </a:r>
            <a:r>
              <a:rPr lang="ru-RU" sz="2400" dirty="0" smtClean="0">
                <a:latin typeface="Times New Roman"/>
                <a:ea typeface="Times New Roman"/>
              </a:rPr>
              <a:t>расположены ___________ глаза </a:t>
            </a:r>
            <a:r>
              <a:rPr lang="ru-RU" sz="2400" dirty="0">
                <a:latin typeface="Times New Roman"/>
                <a:ea typeface="Times New Roman"/>
              </a:rPr>
              <a:t>и </a:t>
            </a:r>
            <a:r>
              <a:rPr lang="ru-RU" sz="2400" dirty="0" smtClean="0">
                <a:latin typeface="Times New Roman"/>
                <a:ea typeface="Times New Roman"/>
              </a:rPr>
              <a:t>____________усиков.</a:t>
            </a: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400" dirty="0" smtClean="0">
                <a:latin typeface="Times New Roman"/>
                <a:ea typeface="Times New Roman"/>
              </a:rPr>
              <a:t>Насекомые имеют _____пары </a:t>
            </a:r>
            <a:r>
              <a:rPr lang="ru-RU" sz="2400" dirty="0">
                <a:latin typeface="Times New Roman"/>
                <a:ea typeface="Times New Roman"/>
              </a:rPr>
              <a:t>крыльев и </a:t>
            </a:r>
            <a:r>
              <a:rPr lang="ru-RU" sz="2400" dirty="0" smtClean="0">
                <a:latin typeface="Times New Roman"/>
                <a:ea typeface="Times New Roman"/>
              </a:rPr>
              <a:t>__________ног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400" dirty="0" smtClean="0">
                <a:latin typeface="Times New Roman"/>
                <a:ea typeface="Times New Roman"/>
              </a:rPr>
              <a:t>В </a:t>
            </a:r>
            <a:r>
              <a:rPr lang="ru-RU" sz="2400" dirty="0">
                <a:latin typeface="Times New Roman"/>
                <a:ea typeface="Times New Roman"/>
              </a:rPr>
              <a:t>зависимости от характера пищи насекомые имеют ротовые органы:_________.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400" dirty="0" smtClean="0">
                <a:latin typeface="Times New Roman"/>
                <a:ea typeface="Times New Roman"/>
              </a:rPr>
              <a:t>Функцию </a:t>
            </a:r>
            <a:r>
              <a:rPr lang="ru-RU" sz="2400" dirty="0">
                <a:latin typeface="Times New Roman"/>
                <a:ea typeface="Times New Roman"/>
              </a:rPr>
              <a:t>дыхания у насекомых осуществляют </a:t>
            </a:r>
            <a:r>
              <a:rPr lang="ru-RU" sz="2400" dirty="0" smtClean="0">
                <a:latin typeface="Times New Roman"/>
                <a:ea typeface="Times New Roman"/>
              </a:rPr>
              <a:t>__________. </a:t>
            </a: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400" dirty="0" smtClean="0">
                <a:latin typeface="Times New Roman"/>
                <a:ea typeface="Times New Roman"/>
              </a:rPr>
              <a:t>Развитие </a:t>
            </a:r>
            <a:r>
              <a:rPr lang="ru-RU" sz="2400" dirty="0">
                <a:latin typeface="Times New Roman"/>
                <a:ea typeface="Times New Roman"/>
              </a:rPr>
              <a:t>у насекомых 2х типов </a:t>
            </a:r>
            <a:r>
              <a:rPr lang="ru-RU" sz="2400" dirty="0" smtClean="0">
                <a:latin typeface="Times New Roman"/>
                <a:ea typeface="Times New Roman"/>
              </a:rPr>
              <a:t>с __________ и </a:t>
            </a:r>
            <a:r>
              <a:rPr lang="ru-RU" sz="2400" dirty="0">
                <a:latin typeface="Times New Roman"/>
                <a:ea typeface="Times New Roman"/>
              </a:rPr>
              <a:t>с </a:t>
            </a:r>
            <a:r>
              <a:rPr lang="ru-RU" sz="2400" dirty="0" smtClean="0">
                <a:latin typeface="Times New Roman"/>
                <a:ea typeface="Times New Roman"/>
              </a:rPr>
              <a:t> _____________ </a:t>
            </a:r>
            <a:r>
              <a:rPr lang="ru-RU" sz="2400" dirty="0">
                <a:latin typeface="Times New Roman"/>
                <a:ea typeface="Times New Roman"/>
              </a:rPr>
              <a:t>превращением.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83415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167" y="1076083"/>
            <a:ext cx="492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Вставьте пропущенные слова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961220"/>
            <a:ext cx="12961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голову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1961220"/>
            <a:ext cx="12961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грудь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321260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брюшко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681300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сложные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4532" y="3041340"/>
            <a:ext cx="14041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пара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3418836"/>
            <a:ext cx="84360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16217" y="3401380"/>
            <a:ext cx="144015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пары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00442" y="4149080"/>
            <a:ext cx="527601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рызущие, сосущие, лижущие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99" y="4882416"/>
            <a:ext cx="171451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трахеи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2100" y="5256692"/>
            <a:ext cx="16201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полным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598" y="5629008"/>
            <a:ext cx="223224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полным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678</Words>
  <Application>Microsoft Office PowerPoint</Application>
  <PresentationFormat>Экран (4:3)</PresentationFormat>
  <Paragraphs>211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revaz</cp:lastModifiedBy>
  <cp:revision>58</cp:revision>
  <dcterms:created xsi:type="dcterms:W3CDTF">2012-12-19T11:09:57Z</dcterms:created>
  <dcterms:modified xsi:type="dcterms:W3CDTF">2013-03-03T16:43:39Z</dcterms:modified>
</cp:coreProperties>
</file>