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sldIdLst>
    <p:sldId id="276" r:id="rId2"/>
    <p:sldId id="312" r:id="rId3"/>
    <p:sldId id="314" r:id="rId4"/>
    <p:sldId id="305" r:id="rId5"/>
    <p:sldId id="321" r:id="rId6"/>
    <p:sldId id="316" r:id="rId7"/>
    <p:sldId id="310" r:id="rId8"/>
    <p:sldId id="322" r:id="rId9"/>
    <p:sldId id="284" r:id="rId10"/>
    <p:sldId id="285" r:id="rId11"/>
    <p:sldId id="286" r:id="rId12"/>
    <p:sldId id="290" r:id="rId13"/>
    <p:sldId id="289" r:id="rId14"/>
    <p:sldId id="291" r:id="rId15"/>
    <p:sldId id="292" r:id="rId16"/>
    <p:sldId id="294" r:id="rId17"/>
    <p:sldId id="295" r:id="rId18"/>
    <p:sldId id="313" r:id="rId19"/>
    <p:sldId id="296" r:id="rId20"/>
    <p:sldId id="278" r:id="rId21"/>
    <p:sldId id="311" r:id="rId22"/>
    <p:sldId id="297" r:id="rId23"/>
    <p:sldId id="298" r:id="rId24"/>
    <p:sldId id="306" r:id="rId25"/>
    <p:sldId id="317" r:id="rId26"/>
    <p:sldId id="318" r:id="rId27"/>
    <p:sldId id="319" r:id="rId28"/>
    <p:sldId id="301" r:id="rId29"/>
    <p:sldId id="308" r:id="rId30"/>
    <p:sldId id="309" r:id="rId31"/>
    <p:sldId id="320" r:id="rId32"/>
    <p:sldId id="303" r:id="rId33"/>
    <p:sldId id="307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C7EE"/>
    <a:srgbClr val="000099"/>
    <a:srgbClr val="D0ECFC"/>
    <a:srgbClr val="086396"/>
    <a:srgbClr val="FED2F0"/>
    <a:srgbClr val="FD6FD1"/>
    <a:srgbClr val="FF00FF"/>
    <a:srgbClr val="D6102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4660"/>
  </p:normalViewPr>
  <p:slideViewPr>
    <p:cSldViewPr>
      <p:cViewPr varScale="1">
        <p:scale>
          <a:sx n="64" d="100"/>
          <a:sy n="64" d="100"/>
        </p:scale>
        <p:origin x="-8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6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37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45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50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46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lang="ru-RU" sz="2400"/>
                </a:p>
              </p:txBody>
            </p:sp>
            <p:sp>
              <p:nvSpPr>
                <p:cNvPr id="48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lang="ru-RU" sz="2400"/>
                </a:p>
              </p:txBody>
            </p:sp>
            <p:sp>
              <p:nvSpPr>
                <p:cNvPr id="49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lang="ru-RU" sz="2400"/>
                </a:p>
              </p:txBody>
            </p:sp>
          </p:grpSp>
          <p:grpSp>
            <p:nvGrpSpPr>
              <p:cNvPr id="38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39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/>
                  <a:ahLst/>
                  <a:cxnLst>
                    <a:cxn ang="0">
                      <a:pos x="212" y="204"/>
                    </a:cxn>
                    <a:cxn ang="0">
                      <a:pos x="194" y="158"/>
                    </a:cxn>
                    <a:cxn ang="0">
                      <a:pos x="188" y="111"/>
                    </a:cxn>
                    <a:cxn ang="0">
                      <a:pos x="183" y="72"/>
                    </a:cxn>
                    <a:cxn ang="0">
                      <a:pos x="178" y="52"/>
                    </a:cxn>
                    <a:cxn ang="0">
                      <a:pos x="169" y="37"/>
                    </a:cxn>
                    <a:cxn ang="0">
                      <a:pos x="157" y="24"/>
                    </a:cxn>
                    <a:cxn ang="0">
                      <a:pos x="143" y="13"/>
                    </a:cxn>
                    <a:cxn ang="0">
                      <a:pos x="124" y="5"/>
                    </a:cxn>
                    <a:cxn ang="0">
                      <a:pos x="100" y="0"/>
                    </a:cxn>
                    <a:cxn ang="0">
                      <a:pos x="76" y="0"/>
                    </a:cxn>
                    <a:cxn ang="0">
                      <a:pos x="54" y="7"/>
                    </a:cxn>
                    <a:cxn ang="0">
                      <a:pos x="35" y="16"/>
                    </a:cxn>
                    <a:cxn ang="0">
                      <a:pos x="18" y="31"/>
                    </a:cxn>
                    <a:cxn ang="0">
                      <a:pos x="5" y="51"/>
                    </a:cxn>
                    <a:cxn ang="0">
                      <a:pos x="0" y="73"/>
                    </a:cxn>
                    <a:cxn ang="0">
                      <a:pos x="3" y="72"/>
                    </a:cxn>
                    <a:cxn ang="0">
                      <a:pos x="15" y="64"/>
                    </a:cxn>
                    <a:cxn ang="0">
                      <a:pos x="35" y="58"/>
                    </a:cxn>
                    <a:cxn ang="0">
                      <a:pos x="56" y="57"/>
                    </a:cxn>
                    <a:cxn ang="0">
                      <a:pos x="74" y="63"/>
                    </a:cxn>
                    <a:cxn ang="0">
                      <a:pos x="87" y="73"/>
                    </a:cxn>
                    <a:cxn ang="0">
                      <a:pos x="93" y="85"/>
                    </a:cxn>
                    <a:cxn ang="0">
                      <a:pos x="96" y="102"/>
                    </a:cxn>
                    <a:cxn ang="0">
                      <a:pos x="100" y="124"/>
                    </a:cxn>
                    <a:cxn ang="0">
                      <a:pos x="106" y="147"/>
                    </a:cxn>
                    <a:cxn ang="0">
                      <a:pos x="116" y="168"/>
                    </a:cxn>
                    <a:cxn ang="0">
                      <a:pos x="131" y="190"/>
                    </a:cxn>
                    <a:cxn ang="0">
                      <a:pos x="150" y="207"/>
                    </a:cxn>
                    <a:cxn ang="0">
                      <a:pos x="172" y="219"/>
                    </a:cxn>
                    <a:cxn ang="0">
                      <a:pos x="194" y="226"/>
                    </a:cxn>
                    <a:cxn ang="0">
                      <a:pos x="220" y="229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3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/>
                  <a:ahLst/>
                  <a:cxnLst>
                    <a:cxn ang="0">
                      <a:pos x="7" y="204"/>
                    </a:cxn>
                    <a:cxn ang="0">
                      <a:pos x="25" y="158"/>
                    </a:cxn>
                    <a:cxn ang="0">
                      <a:pos x="31" y="111"/>
                    </a:cxn>
                    <a:cxn ang="0">
                      <a:pos x="36" y="72"/>
                    </a:cxn>
                    <a:cxn ang="0">
                      <a:pos x="41" y="52"/>
                    </a:cxn>
                    <a:cxn ang="0">
                      <a:pos x="50" y="37"/>
                    </a:cxn>
                    <a:cxn ang="0">
                      <a:pos x="62" y="24"/>
                    </a:cxn>
                    <a:cxn ang="0">
                      <a:pos x="77" y="13"/>
                    </a:cxn>
                    <a:cxn ang="0">
                      <a:pos x="96" y="5"/>
                    </a:cxn>
                    <a:cxn ang="0">
                      <a:pos x="120" y="0"/>
                    </a:cxn>
                    <a:cxn ang="0">
                      <a:pos x="143" y="0"/>
                    </a:cxn>
                    <a:cxn ang="0">
                      <a:pos x="165" y="7"/>
                    </a:cxn>
                    <a:cxn ang="0">
                      <a:pos x="184" y="16"/>
                    </a:cxn>
                    <a:cxn ang="0">
                      <a:pos x="201" y="31"/>
                    </a:cxn>
                    <a:cxn ang="0">
                      <a:pos x="215" y="51"/>
                    </a:cxn>
                    <a:cxn ang="0">
                      <a:pos x="221" y="73"/>
                    </a:cxn>
                    <a:cxn ang="0">
                      <a:pos x="217" y="72"/>
                    </a:cxn>
                    <a:cxn ang="0">
                      <a:pos x="205" y="64"/>
                    </a:cxn>
                    <a:cxn ang="0">
                      <a:pos x="184" y="58"/>
                    </a:cxn>
                    <a:cxn ang="0">
                      <a:pos x="164" y="57"/>
                    </a:cxn>
                    <a:cxn ang="0">
                      <a:pos x="145" y="63"/>
                    </a:cxn>
                    <a:cxn ang="0">
                      <a:pos x="132" y="73"/>
                    </a:cxn>
                    <a:cxn ang="0">
                      <a:pos x="127" y="85"/>
                    </a:cxn>
                    <a:cxn ang="0">
                      <a:pos x="123" y="102"/>
                    </a:cxn>
                    <a:cxn ang="0">
                      <a:pos x="120" y="124"/>
                    </a:cxn>
                    <a:cxn ang="0">
                      <a:pos x="113" y="147"/>
                    </a:cxn>
                    <a:cxn ang="0">
                      <a:pos x="104" y="168"/>
                    </a:cxn>
                    <a:cxn ang="0">
                      <a:pos x="89" y="190"/>
                    </a:cxn>
                    <a:cxn ang="0">
                      <a:pos x="69" y="207"/>
                    </a:cxn>
                    <a:cxn ang="0">
                      <a:pos x="47" y="219"/>
                    </a:cxn>
                    <a:cxn ang="0">
                      <a:pos x="25" y="226"/>
                    </a:cxn>
                    <a:cxn ang="0">
                      <a:pos x="0" y="229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lang="ru-RU" sz="2400"/>
                </a:p>
              </p:txBody>
            </p:sp>
          </p:grpSp>
        </p:grpSp>
      </p:grpSp>
      <p:sp>
        <p:nvSpPr>
          <p:cNvPr id="337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" name="Rectangle 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" name="Rectangle 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84CC1D-746F-4273-9B69-06556E104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62AA3-1013-4A8D-80F5-0882FF867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2FF46-D563-42AA-86AB-CC722DB60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47800" y="6324600"/>
            <a:ext cx="1409700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33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39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45A70-DC27-4201-BC65-0DDE33ADA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447800" y="6324600"/>
            <a:ext cx="1409700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733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39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EB428-277F-4BC3-8A7C-F22C1AA51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A0050-B444-421E-8390-EFD2DCEF6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7AC21-A5D5-4DA5-A463-DC57D23AD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53CA9-DA86-42B0-AA02-D1DD0890E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4A8E5-69B2-45DB-96B3-E703DE0FE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011D9-3295-4D95-B184-1FB90696E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63616-2BAE-4B51-A151-380DBACA1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73549-15B4-4012-905C-88D9EF77C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8083F-BB0E-470A-9468-A68A32C51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32771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2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32773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4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32775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6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7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8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9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0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1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2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3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4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32785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6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32787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8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9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0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1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2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3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4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5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6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7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8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9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802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803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804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 smtClean="0"/>
            </a:lvl1pPr>
          </a:lstStyle>
          <a:p>
            <a:pPr>
              <a:defRPr/>
            </a:pPr>
            <a:fld id="{D7077DB0-5A5E-4ADE-9231-E7C0F23E3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ransition spd="med">
    <p:strips dir="r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comp\Desktop\&#1050;&#1086;&#1085;&#1082;&#1091;&#1088;&#1089;%20&#1055;&#1088;&#1077;&#1079;&#1077;&#1085;&#1090;&#1072;&#1094;&#1080;&#1103;%20&#1082;%20&#1091;&#1088;&#1086;&#1082;&#1091;\&#1055;&#1088;&#1077;&#1079;&#1077;&#1085;&#1090;&#1072;&#1094;&#1080;&#1103;.PPT\&#1056;&#1086;&#1084;&#1077;&#1086;%20&#1080;&#1044;&#1078;&#1091;&#1083;&#1100;&#1077;&#1090;&#1072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comp\Desktop\&#1050;&#1086;&#1085;&#1082;&#1091;&#1088;&#1089;%20&#1055;&#1088;&#1077;&#1079;&#1077;&#1085;&#1090;&#1072;&#1094;&#1080;&#1103;%20&#1082;%20&#1091;&#1088;&#1086;&#1082;&#1091;\&#1055;&#1088;&#1077;&#1079;&#1077;&#1085;&#1090;&#1072;&#1094;&#1080;&#1103;.PPT\&#1057;%20&#1074;&#1077;&#1090;&#1088;&#1086;&#1084;.mp3" TargetMode="Externa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vtorgrad.ru/userimg/200902181948351235-19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hyperlink" Target="http://www.indostan.ru/forum/foto-video/7623/146942_2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wide-screen.ru/wallpapers/towns/wallpapers_3760_800x60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hyperlink" Target="http://img-2008-05.photosight.ru/12/267282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Possible_Self-Portrait_of_Leonardo_da_Vinci.jpg" TargetMode="Externa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comp\Desktop\&#1050;&#1086;&#1085;&#1082;&#1091;&#1088;&#1089;%20&#1055;&#1088;&#1077;&#1079;&#1077;&#1085;&#1090;&#1072;&#1094;&#1080;&#1103;%20&#1082;%20&#1091;&#1088;&#1086;&#1082;&#1091;\&#1055;&#1088;&#1077;&#1079;&#1077;&#1085;&#1090;&#1072;&#1094;&#1080;&#1103;.PPT\&#1044;&#1083;&#1103;%20&#1082;&#1072;&#1088;&#1090;&#1080;&#1085;.mp3" TargetMode="External"/><Relationship Id="rId6" Type="http://schemas.openxmlformats.org/officeDocument/2006/relationships/image" Target="../media/image36.jpeg"/><Relationship Id="rId5" Type="http://schemas.openxmlformats.org/officeDocument/2006/relationships/hyperlink" Target="http://ru.wikipedia.org/wiki/%D0%A4%D0%B0%D0%B9%D0%BB:Duerer01.jpg" TargetMode="Externa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comp\Desktop\&#1050;&#1086;&#1085;&#1082;&#1091;&#1088;&#1089;%20&#1055;&#1088;&#1077;&#1079;&#1077;&#1085;&#1090;&#1072;&#1094;&#1080;&#1103;%20&#1082;%20&#1091;&#1088;&#1086;&#1082;&#1091;\&#1055;&#1088;&#1077;&#1079;&#1077;&#1085;&#1090;&#1072;&#1094;&#1080;&#1103;.PPT\&#1082;&#1088;&#1072;&#1089;&#1080;&#1074;&#1072;&#1103;%20&#1088;&#1080;&#1090;&#1084;&#1080;&#1095;&#1085;&#1072;&#1103;%20&#1084;&#1091;&#1079;&#1099;&#1082;&#1072;%20(mp3ostrov.com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6.png"/><Relationship Id="rId4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oleObject" Target="../embeddings/oleObject2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403350" y="188913"/>
            <a:ext cx="5473700" cy="1655762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sz="2800" smtClean="0"/>
              <a:t> </a:t>
            </a:r>
            <a:endParaRPr lang="ru-RU" sz="3600" smtClean="0"/>
          </a:p>
          <a:p>
            <a:pPr marL="609600" indent="-609600">
              <a:buFont typeface="Wingdings" pitchFamily="2" charset="2"/>
              <a:buNone/>
            </a:pPr>
            <a:endParaRPr lang="ru-RU" sz="2800" smtClean="0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971550" y="4652963"/>
            <a:ext cx="6596063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5000"/>
              </a:lnSpc>
              <a:spcBef>
                <a:spcPct val="10000"/>
              </a:spcBef>
            </a:pPr>
            <a:endParaRPr kumimoji="0" lang="ru-RU" sz="2400" i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2195513" y="692150"/>
            <a:ext cx="66960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32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Легко отыскать примеры прекрасного, но как трудно объяснить, почему они прекрасны.</a:t>
            </a:r>
          </a:p>
          <a:p>
            <a:pPr algn="r"/>
            <a:r>
              <a:rPr kumimoji="0" lang="ru-RU" sz="32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Платон</a:t>
            </a:r>
          </a:p>
        </p:txBody>
      </p:sp>
      <p:pic>
        <p:nvPicPr>
          <p:cNvPr id="79878" name="Picture 11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 flipV="1">
            <a:off x="4643438" y="115888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12" descr="und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19250" y="2205038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4" name="Picture 12" descr="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1863" y="3343275"/>
            <a:ext cx="2592387" cy="2579688"/>
          </a:xfrm>
          <a:prstGeom prst="rect">
            <a:avLst/>
          </a:prstGeom>
          <a:noFill/>
        </p:spPr>
      </p:pic>
      <p:pic>
        <p:nvPicPr>
          <p:cNvPr id="79885" name="Picture 13" descr="images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5157788"/>
            <a:ext cx="1350962" cy="1350962"/>
          </a:xfrm>
          <a:prstGeom prst="rect">
            <a:avLst/>
          </a:prstGeom>
          <a:noFill/>
        </p:spPr>
      </p:pic>
      <p:pic>
        <p:nvPicPr>
          <p:cNvPr id="79886" name="Picture 14" descr="chatelene_martina_weber_mandala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47813" y="3357563"/>
            <a:ext cx="2767012" cy="2808287"/>
          </a:xfrm>
          <a:prstGeom prst="rect">
            <a:avLst/>
          </a:prstGeom>
          <a:noFill/>
        </p:spPr>
      </p:pic>
      <p:pic>
        <p:nvPicPr>
          <p:cNvPr id="79889" name="Ромео иДжульет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66135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6067" fill="hold"/>
                                        <p:tgtEl>
                                          <p:spTgt spid="798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88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Фигуры, имеющие более двух осей симметрии</a:t>
            </a:r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1547813" y="2133600"/>
            <a:ext cx="2232025" cy="1800225"/>
          </a:xfrm>
          <a:prstGeom prst="triangle">
            <a:avLst>
              <a:gd name="adj" fmla="val 50000"/>
            </a:avLst>
          </a:prstGeom>
          <a:solidFill>
            <a:schemeClr val="folHlink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grpSp>
        <p:nvGrpSpPr>
          <p:cNvPr id="89092" name="Group 4"/>
          <p:cNvGrpSpPr>
            <a:grpSpLocks/>
          </p:cNvGrpSpPr>
          <p:nvPr/>
        </p:nvGrpSpPr>
        <p:grpSpPr bwMode="auto">
          <a:xfrm>
            <a:off x="1331913" y="1628775"/>
            <a:ext cx="2592387" cy="2592388"/>
            <a:chOff x="839" y="1026"/>
            <a:chExt cx="1633" cy="1633"/>
          </a:xfrm>
        </p:grpSpPr>
        <p:sp>
          <p:nvSpPr>
            <p:cNvPr id="89093" name="Line 5"/>
            <p:cNvSpPr>
              <a:spLocks noChangeShapeType="1"/>
            </p:cNvSpPr>
            <p:nvPr/>
          </p:nvSpPr>
          <p:spPr bwMode="auto">
            <a:xfrm>
              <a:off x="1677" y="1026"/>
              <a:ext cx="0" cy="1633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094" name="Line 6"/>
            <p:cNvSpPr>
              <a:spLocks noChangeShapeType="1"/>
            </p:cNvSpPr>
            <p:nvPr/>
          </p:nvSpPr>
          <p:spPr bwMode="auto">
            <a:xfrm flipV="1">
              <a:off x="839" y="1616"/>
              <a:ext cx="1588" cy="952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095" name="Line 7"/>
            <p:cNvSpPr>
              <a:spLocks noChangeShapeType="1"/>
            </p:cNvSpPr>
            <p:nvPr/>
          </p:nvSpPr>
          <p:spPr bwMode="auto">
            <a:xfrm flipH="1" flipV="1">
              <a:off x="1066" y="1706"/>
              <a:ext cx="1406" cy="817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5724525" y="2060575"/>
            <a:ext cx="2087563" cy="2016125"/>
          </a:xfrm>
          <a:prstGeom prst="rect">
            <a:avLst/>
          </a:prstGeom>
          <a:solidFill>
            <a:srgbClr val="99CCFF"/>
          </a:solidFill>
          <a:ln w="19050">
            <a:solidFill>
              <a:srgbClr val="00C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89097" name="Line 9"/>
          <p:cNvSpPr>
            <a:spLocks noChangeShapeType="1"/>
          </p:cNvSpPr>
          <p:nvPr/>
        </p:nvSpPr>
        <p:spPr bwMode="auto">
          <a:xfrm>
            <a:off x="5076825" y="3068638"/>
            <a:ext cx="3455988" cy="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9098" name="Group 10"/>
          <p:cNvGrpSpPr>
            <a:grpSpLocks/>
          </p:cNvGrpSpPr>
          <p:nvPr/>
        </p:nvGrpSpPr>
        <p:grpSpPr bwMode="auto">
          <a:xfrm>
            <a:off x="5364163" y="1628775"/>
            <a:ext cx="2770187" cy="2952750"/>
            <a:chOff x="3357" y="1026"/>
            <a:chExt cx="1745" cy="1860"/>
          </a:xfrm>
        </p:grpSpPr>
        <p:sp>
          <p:nvSpPr>
            <p:cNvPr id="89099" name="Line 11"/>
            <p:cNvSpPr>
              <a:spLocks noChangeShapeType="1"/>
            </p:cNvSpPr>
            <p:nvPr/>
          </p:nvSpPr>
          <p:spPr bwMode="auto">
            <a:xfrm>
              <a:off x="4241" y="1026"/>
              <a:ext cx="0" cy="1860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0" name="Line 12"/>
            <p:cNvSpPr>
              <a:spLocks noChangeShapeType="1"/>
            </p:cNvSpPr>
            <p:nvPr/>
          </p:nvSpPr>
          <p:spPr bwMode="auto">
            <a:xfrm>
              <a:off x="3357" y="1071"/>
              <a:ext cx="1724" cy="1678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1" name="Line 13"/>
            <p:cNvSpPr>
              <a:spLocks noChangeShapeType="1"/>
            </p:cNvSpPr>
            <p:nvPr/>
          </p:nvSpPr>
          <p:spPr bwMode="auto">
            <a:xfrm flipH="1">
              <a:off x="3424" y="1071"/>
              <a:ext cx="1678" cy="1678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102" name="Oval 14"/>
          <p:cNvSpPr>
            <a:spLocks noChangeArrowheads="1"/>
          </p:cNvSpPr>
          <p:nvPr/>
        </p:nvSpPr>
        <p:spPr bwMode="auto">
          <a:xfrm>
            <a:off x="3309938" y="4437063"/>
            <a:ext cx="1944687" cy="1943100"/>
          </a:xfrm>
          <a:prstGeom prst="ellipse">
            <a:avLst/>
          </a:prstGeom>
          <a:solidFill>
            <a:srgbClr val="CCFFFF"/>
          </a:solidFill>
          <a:ln w="19050">
            <a:solidFill>
              <a:srgbClr val="33CC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0" lang="ru-RU" sz="2400">
              <a:latin typeface="Verdana" pitchFamily="34" charset="0"/>
            </a:endParaRPr>
          </a:p>
        </p:txBody>
      </p:sp>
      <p:sp>
        <p:nvSpPr>
          <p:cNvPr id="89103" name="Line 15"/>
          <p:cNvSpPr>
            <a:spLocks noChangeShapeType="1"/>
          </p:cNvSpPr>
          <p:nvPr/>
        </p:nvSpPr>
        <p:spPr bwMode="auto">
          <a:xfrm>
            <a:off x="3059113" y="5445125"/>
            <a:ext cx="2665412" cy="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9104" name="Group 16"/>
          <p:cNvGrpSpPr>
            <a:grpSpLocks/>
          </p:cNvGrpSpPr>
          <p:nvPr/>
        </p:nvGrpSpPr>
        <p:grpSpPr bwMode="auto">
          <a:xfrm>
            <a:off x="3203575" y="4076700"/>
            <a:ext cx="2160588" cy="2592388"/>
            <a:chOff x="2018" y="2568"/>
            <a:chExt cx="1361" cy="1633"/>
          </a:xfrm>
        </p:grpSpPr>
        <p:sp>
          <p:nvSpPr>
            <p:cNvPr id="89105" name="Line 17"/>
            <p:cNvSpPr>
              <a:spLocks noChangeShapeType="1"/>
            </p:cNvSpPr>
            <p:nvPr/>
          </p:nvSpPr>
          <p:spPr bwMode="auto">
            <a:xfrm>
              <a:off x="2699" y="2568"/>
              <a:ext cx="0" cy="1633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6" name="Line 18"/>
            <p:cNvSpPr>
              <a:spLocks noChangeShapeType="1"/>
            </p:cNvSpPr>
            <p:nvPr/>
          </p:nvSpPr>
          <p:spPr bwMode="auto">
            <a:xfrm flipV="1">
              <a:off x="2064" y="2750"/>
              <a:ext cx="1315" cy="1315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7" name="Line 19"/>
            <p:cNvSpPr>
              <a:spLocks noChangeShapeType="1"/>
            </p:cNvSpPr>
            <p:nvPr/>
          </p:nvSpPr>
          <p:spPr bwMode="auto">
            <a:xfrm>
              <a:off x="2018" y="2750"/>
              <a:ext cx="1361" cy="1360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108" name="Text Box 21"/>
          <p:cNvSpPr txBox="1">
            <a:spLocks noChangeArrowheads="1"/>
          </p:cNvSpPr>
          <p:nvPr/>
        </p:nvSpPr>
        <p:spPr bwMode="auto">
          <a:xfrm>
            <a:off x="179388" y="1916113"/>
            <a:ext cx="22320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Равносторонний треугольник</a:t>
            </a:r>
          </a:p>
        </p:txBody>
      </p:sp>
      <p:sp>
        <p:nvSpPr>
          <p:cNvPr id="89109" name="Text Box 22"/>
          <p:cNvSpPr txBox="1">
            <a:spLocks noChangeArrowheads="1"/>
          </p:cNvSpPr>
          <p:nvPr/>
        </p:nvSpPr>
        <p:spPr bwMode="auto">
          <a:xfrm>
            <a:off x="7596188" y="1484313"/>
            <a:ext cx="15478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Квадрат</a:t>
            </a:r>
          </a:p>
        </p:txBody>
      </p:sp>
      <p:sp>
        <p:nvSpPr>
          <p:cNvPr id="89110" name="Text Box 23"/>
          <p:cNvSpPr txBox="1">
            <a:spLocks noChangeArrowheads="1"/>
          </p:cNvSpPr>
          <p:nvPr/>
        </p:nvSpPr>
        <p:spPr bwMode="auto">
          <a:xfrm>
            <a:off x="4932363" y="5876925"/>
            <a:ext cx="19446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Круг</a:t>
            </a:r>
          </a:p>
        </p:txBody>
      </p:sp>
      <p:grpSp>
        <p:nvGrpSpPr>
          <p:cNvPr id="89113" name="Group 16"/>
          <p:cNvGrpSpPr>
            <a:grpSpLocks/>
          </p:cNvGrpSpPr>
          <p:nvPr/>
        </p:nvGrpSpPr>
        <p:grpSpPr bwMode="auto">
          <a:xfrm rot="1432564">
            <a:off x="3203575" y="4076700"/>
            <a:ext cx="2160588" cy="2592388"/>
            <a:chOff x="2018" y="2568"/>
            <a:chExt cx="1361" cy="1633"/>
          </a:xfrm>
        </p:grpSpPr>
        <p:sp>
          <p:nvSpPr>
            <p:cNvPr id="89114" name="Line 17"/>
            <p:cNvSpPr>
              <a:spLocks noChangeShapeType="1"/>
            </p:cNvSpPr>
            <p:nvPr/>
          </p:nvSpPr>
          <p:spPr bwMode="auto">
            <a:xfrm>
              <a:off x="2699" y="2568"/>
              <a:ext cx="0" cy="1633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5" name="Line 18"/>
            <p:cNvSpPr>
              <a:spLocks noChangeShapeType="1"/>
            </p:cNvSpPr>
            <p:nvPr/>
          </p:nvSpPr>
          <p:spPr bwMode="auto">
            <a:xfrm flipV="1">
              <a:off x="2064" y="2750"/>
              <a:ext cx="1315" cy="1315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6" name="Line 19"/>
            <p:cNvSpPr>
              <a:spLocks noChangeShapeType="1"/>
            </p:cNvSpPr>
            <p:nvPr/>
          </p:nvSpPr>
          <p:spPr bwMode="auto">
            <a:xfrm>
              <a:off x="2018" y="2750"/>
              <a:ext cx="1361" cy="1360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9117" name="Group 16"/>
          <p:cNvGrpSpPr>
            <a:grpSpLocks/>
          </p:cNvGrpSpPr>
          <p:nvPr/>
        </p:nvGrpSpPr>
        <p:grpSpPr bwMode="auto">
          <a:xfrm rot="1432564">
            <a:off x="3203575" y="4076700"/>
            <a:ext cx="2160588" cy="2592388"/>
            <a:chOff x="2018" y="2568"/>
            <a:chExt cx="1361" cy="1633"/>
          </a:xfrm>
        </p:grpSpPr>
        <p:sp>
          <p:nvSpPr>
            <p:cNvPr id="89118" name="Line 17"/>
            <p:cNvSpPr>
              <a:spLocks noChangeShapeType="1"/>
            </p:cNvSpPr>
            <p:nvPr/>
          </p:nvSpPr>
          <p:spPr bwMode="auto">
            <a:xfrm>
              <a:off x="2699" y="2568"/>
              <a:ext cx="0" cy="1633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9" name="Line 18"/>
            <p:cNvSpPr>
              <a:spLocks noChangeShapeType="1"/>
            </p:cNvSpPr>
            <p:nvPr/>
          </p:nvSpPr>
          <p:spPr bwMode="auto">
            <a:xfrm flipV="1">
              <a:off x="2064" y="2750"/>
              <a:ext cx="1315" cy="1315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20" name="Line 19"/>
            <p:cNvSpPr>
              <a:spLocks noChangeShapeType="1"/>
            </p:cNvSpPr>
            <p:nvPr/>
          </p:nvSpPr>
          <p:spPr bwMode="auto">
            <a:xfrm>
              <a:off x="2018" y="2750"/>
              <a:ext cx="1361" cy="1360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133" name="Line 45"/>
          <p:cNvSpPr>
            <a:spLocks noChangeShapeType="1"/>
          </p:cNvSpPr>
          <p:nvPr/>
        </p:nvSpPr>
        <p:spPr bwMode="auto">
          <a:xfrm>
            <a:off x="2987675" y="4868863"/>
            <a:ext cx="2592388" cy="1152525"/>
          </a:xfrm>
          <a:prstGeom prst="line">
            <a:avLst/>
          </a:prstGeom>
          <a:noFill/>
          <a:ln w="19050">
            <a:solidFill>
              <a:srgbClr val="FD6FD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Фигуры, не обладающие осевой симметрией</a:t>
            </a:r>
          </a:p>
        </p:txBody>
      </p:sp>
      <p:sp>
        <p:nvSpPr>
          <p:cNvPr id="90115" name="AutoShape 3"/>
          <p:cNvSpPr>
            <a:spLocks noChangeArrowheads="1"/>
          </p:cNvSpPr>
          <p:nvPr/>
        </p:nvSpPr>
        <p:spPr bwMode="auto">
          <a:xfrm>
            <a:off x="5148263" y="2276475"/>
            <a:ext cx="3168650" cy="1296988"/>
          </a:xfrm>
          <a:prstGeom prst="parallelogram">
            <a:avLst>
              <a:gd name="adj" fmla="val 61077"/>
            </a:avLst>
          </a:prstGeom>
          <a:solidFill>
            <a:schemeClr val="folHlink"/>
          </a:solidFill>
          <a:ln w="254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90116" name="Line 4"/>
          <p:cNvSpPr>
            <a:spLocks noChangeShapeType="1"/>
          </p:cNvSpPr>
          <p:nvPr/>
        </p:nvSpPr>
        <p:spPr bwMode="auto">
          <a:xfrm flipV="1">
            <a:off x="3419475" y="4221163"/>
            <a:ext cx="1368425" cy="360362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7" name="Line 5"/>
          <p:cNvSpPr>
            <a:spLocks noChangeShapeType="1"/>
          </p:cNvSpPr>
          <p:nvPr/>
        </p:nvSpPr>
        <p:spPr bwMode="auto">
          <a:xfrm>
            <a:off x="4716463" y="4221163"/>
            <a:ext cx="1008062" cy="503237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8" name="Line 6"/>
          <p:cNvSpPr>
            <a:spLocks noChangeShapeType="1"/>
          </p:cNvSpPr>
          <p:nvPr/>
        </p:nvSpPr>
        <p:spPr bwMode="auto">
          <a:xfrm>
            <a:off x="3419475" y="4581525"/>
            <a:ext cx="360363" cy="1511300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9" name="Line 7"/>
          <p:cNvSpPr>
            <a:spLocks noChangeShapeType="1"/>
          </p:cNvSpPr>
          <p:nvPr/>
        </p:nvSpPr>
        <p:spPr bwMode="auto">
          <a:xfrm flipV="1">
            <a:off x="3779838" y="5876925"/>
            <a:ext cx="1584325" cy="215900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20" name="Line 8"/>
          <p:cNvSpPr>
            <a:spLocks noChangeShapeType="1"/>
          </p:cNvSpPr>
          <p:nvPr/>
        </p:nvSpPr>
        <p:spPr bwMode="auto">
          <a:xfrm flipV="1">
            <a:off x="5364163" y="4724400"/>
            <a:ext cx="360362" cy="1152525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21" name="AutoShape 9"/>
          <p:cNvSpPr>
            <a:spLocks noChangeArrowheads="1"/>
          </p:cNvSpPr>
          <p:nvPr/>
        </p:nvSpPr>
        <p:spPr bwMode="auto">
          <a:xfrm>
            <a:off x="1258888" y="1844675"/>
            <a:ext cx="2881312" cy="1728788"/>
          </a:xfrm>
          <a:prstGeom prst="rtTriangle">
            <a:avLst/>
          </a:prstGeom>
          <a:solidFill>
            <a:srgbClr val="99CCFF"/>
          </a:solidFill>
          <a:ln w="254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90122" name="Text Box 11"/>
          <p:cNvSpPr txBox="1">
            <a:spLocks noChangeArrowheads="1"/>
          </p:cNvSpPr>
          <p:nvPr/>
        </p:nvSpPr>
        <p:spPr bwMode="auto">
          <a:xfrm>
            <a:off x="611188" y="3789363"/>
            <a:ext cx="29527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Произвольный треугольник</a:t>
            </a:r>
          </a:p>
        </p:txBody>
      </p:sp>
      <p:sp>
        <p:nvSpPr>
          <p:cNvPr id="90123" name="Text Box 12"/>
          <p:cNvSpPr txBox="1">
            <a:spLocks noChangeArrowheads="1"/>
          </p:cNvSpPr>
          <p:nvPr/>
        </p:nvSpPr>
        <p:spPr bwMode="auto">
          <a:xfrm>
            <a:off x="6011863" y="3789363"/>
            <a:ext cx="28813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Параллелограмм</a:t>
            </a:r>
          </a:p>
        </p:txBody>
      </p:sp>
      <p:sp>
        <p:nvSpPr>
          <p:cNvPr id="90124" name="Text Box 13"/>
          <p:cNvSpPr txBox="1">
            <a:spLocks noChangeArrowheads="1"/>
          </p:cNvSpPr>
          <p:nvPr/>
        </p:nvSpPr>
        <p:spPr bwMode="auto">
          <a:xfrm>
            <a:off x="5076825" y="5949950"/>
            <a:ext cx="22320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Неправильный многоугольник</a:t>
            </a:r>
          </a:p>
        </p:txBody>
      </p:sp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E3FCB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5148263" y="304800"/>
            <a:ext cx="3671887" cy="1447800"/>
          </a:xfrm>
        </p:spPr>
        <p:txBody>
          <a:bodyPr lIns="91440" tIns="45720" rIns="91440" bIns="45720"/>
          <a:lstStyle/>
          <a:p>
            <a:pPr algn="ctr"/>
            <a:r>
              <a:rPr lang="ru-RU" sz="4000" b="1" smtClean="0">
                <a:solidFill>
                  <a:srgbClr val="009900"/>
                </a:solidFill>
              </a:rPr>
              <a:t>Симметрия</a:t>
            </a:r>
            <a:r>
              <a:rPr lang="ru-RU" sz="40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b="1" smtClean="0">
                <a:solidFill>
                  <a:srgbClr val="009900"/>
                </a:solidFill>
              </a:rPr>
              <a:t>в природе</a:t>
            </a:r>
          </a:p>
        </p:txBody>
      </p:sp>
      <p:sp>
        <p:nvSpPr>
          <p:cNvPr id="94211" name="Прямоугольник 8"/>
          <p:cNvSpPr>
            <a:spLocks noChangeArrowheads="1"/>
          </p:cNvSpPr>
          <p:nvPr/>
        </p:nvSpPr>
        <p:spPr bwMode="auto">
          <a:xfrm>
            <a:off x="5292725" y="2060575"/>
            <a:ext cx="35560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ru-RU" sz="3200">
                <a:latin typeface="Book Antiqua" pitchFamily="18" charset="0"/>
                <a:cs typeface="Arial" charset="0"/>
              </a:rPr>
              <a:t>Внимательное наблюдение показывает, что основу красоты многих форм, созданных природой, составляет симметрия. </a:t>
            </a:r>
          </a:p>
          <a:p>
            <a:r>
              <a:rPr kumimoji="0" lang="ru-RU" sz="3200">
                <a:latin typeface="Comic Sans MS" pitchFamily="66" charset="0"/>
                <a:cs typeface="Arial" charset="0"/>
              </a:rPr>
              <a:t> </a:t>
            </a:r>
          </a:p>
          <a:p>
            <a:endParaRPr kumimoji="0" lang="ru-RU" sz="3200">
              <a:latin typeface="Comic Sans MS" pitchFamily="66" charset="0"/>
              <a:cs typeface="Arial" charset="0"/>
            </a:endParaRPr>
          </a:p>
        </p:txBody>
      </p:sp>
      <p:pic>
        <p:nvPicPr>
          <p:cNvPr id="94212" name="Содержимое 12" descr="S2021565-1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107950" y="0"/>
            <a:ext cx="4999038" cy="6858000"/>
          </a:xfrm>
        </p:spPr>
      </p:pic>
      <p:pic>
        <p:nvPicPr>
          <p:cNvPr id="94214" name="С ветром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65246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94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1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0ECFC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photo_preview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268413"/>
            <a:ext cx="4319588" cy="5589587"/>
          </a:xfrm>
          <a:prstGeom prst="rect">
            <a:avLst/>
          </a:prstGeom>
          <a:noFill/>
        </p:spPr>
      </p:pic>
      <p:pic>
        <p:nvPicPr>
          <p:cNvPr id="93187" name="Picture 3" descr="mountai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7900" y="1268413"/>
            <a:ext cx="419417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8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188913"/>
            <a:ext cx="7561262" cy="936625"/>
          </a:xfrm>
        </p:spPr>
        <p:txBody>
          <a:bodyPr/>
          <a:lstStyle/>
          <a:p>
            <a:pPr algn="ctr"/>
            <a:r>
              <a:rPr lang="ru-RU" sz="4800" b="1" smtClean="0">
                <a:solidFill>
                  <a:srgbClr val="C53907"/>
                </a:solidFill>
                <a:latin typeface="Rockwell" pitchFamily="18" charset="0"/>
              </a:rPr>
              <a:t>Зеркальная симметрия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3FCB6"/>
            </a:gs>
            <a:gs pos="100000">
              <a:srgbClr val="FED2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096000" y="765175"/>
            <a:ext cx="3048000" cy="5140325"/>
          </a:xfrm>
        </p:spPr>
        <p:txBody>
          <a:bodyPr lIns="91440" tIns="45720" rIns="91440" bIns="45720"/>
          <a:lstStyle/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ru-RU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 </a:t>
            </a: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Ярко выраженной симметрией обладают листья, ветви, цветы, плоды.</a:t>
            </a:r>
          </a:p>
        </p:txBody>
      </p:sp>
      <p:pic>
        <p:nvPicPr>
          <p:cNvPr id="95235" name="Содержимое 8" descr="4C6912CF-0215-49FC-AC7A-33DF222AF162-1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2743200" cy="3911600"/>
          </a:xfrm>
        </p:spPr>
      </p:pic>
      <p:pic>
        <p:nvPicPr>
          <p:cNvPr id="95236" name="Содержимое 3"/>
          <p:cNvPicPr preferRelativeResize="0">
            <a:picLocks noGrp="1" noChangeAspect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200400" y="4495800"/>
            <a:ext cx="2971800" cy="2362200"/>
          </a:xfrm>
        </p:spPr>
      </p:pic>
      <p:pic>
        <p:nvPicPr>
          <p:cNvPr id="9523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43200" y="0"/>
            <a:ext cx="34305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Копия Цветок в насекомым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3657600"/>
            <a:ext cx="3200400" cy="3200400"/>
          </a:xfrm>
          <a:noFill/>
          <a:ln w="0">
            <a:solidFill>
              <a:schemeClr val="accent2"/>
            </a:solidFill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sz="quarter" idx="4294967295"/>
          </p:nvPr>
        </p:nvSpPr>
        <p:spPr/>
        <p:txBody>
          <a:bodyPr lIns="91440" tIns="45720" rIns="91440" bIns="45720"/>
          <a:lstStyle/>
          <a:p>
            <a:r>
              <a:rPr lang="ru-RU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  <a:r>
              <a:rPr lang="ru-RU" sz="3600" b="1" i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Симметрия в животном мире.</a:t>
            </a:r>
            <a:r>
              <a:rPr lang="ru-RU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  <a:endParaRPr lang="ru-RU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96259" name="Содержимое 12" descr="bd266528a25d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867400" y="1268413"/>
            <a:ext cx="3619500" cy="3116262"/>
          </a:xfrm>
        </p:spPr>
      </p:pic>
      <p:pic>
        <p:nvPicPr>
          <p:cNvPr id="96260" name="Содержимое 14" descr="5xsinty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4343400"/>
            <a:ext cx="3352800" cy="2514600"/>
          </a:xfrm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0" y="2605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ru-RU">
              <a:latin typeface="Tahoma" pitchFamily="34" charset="0"/>
            </a:endParaRPr>
          </a:p>
        </p:txBody>
      </p:sp>
      <p:pic>
        <p:nvPicPr>
          <p:cNvPr id="96262" name="Содержимое 8" descr="66750506_funnyanim38_768x51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196975"/>
            <a:ext cx="217805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3" name="Содержимое 7" descr="408190_39154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89600" y="4343400"/>
            <a:ext cx="3454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4" name="Содержимое 13" descr="56376152_462872376_animalelephant00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67000" y="4343400"/>
            <a:ext cx="342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5" name="Содержимое 11" descr="86a08870b868.jpg"/>
          <p:cNvPicPr>
            <a:picLocks noGrp="1" noChangeAspect="1"/>
          </p:cNvPicPr>
          <p:nvPr>
            <p:ph sz="quarter" idx="4294967295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2124075" y="1196975"/>
            <a:ext cx="4170363" cy="3152775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476250"/>
            <a:ext cx="6840538" cy="1371600"/>
          </a:xfrm>
        </p:spPr>
        <p:txBody>
          <a:bodyPr/>
          <a:lstStyle/>
          <a:p>
            <a:pPr algn="ctr"/>
            <a:r>
              <a:rPr lang="ru-RU" sz="3600" b="1" i="1" smtClean="0">
                <a:solidFill>
                  <a:schemeClr val="tx1"/>
                </a:solidFill>
              </a:rPr>
              <a:t>В узорах знаменитых павловопосадских платков сочетание повторяющихся элементов.</a:t>
            </a:r>
          </a:p>
        </p:txBody>
      </p:sp>
      <p:pic>
        <p:nvPicPr>
          <p:cNvPr id="98307" name="i-main-pic" descr="Картинка 37 из 223">
            <a:hlinkClick r:id="rId2"/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8313" y="2420938"/>
            <a:ext cx="3902075" cy="4010025"/>
          </a:xfrm>
          <a:noFill/>
          <a:ln/>
        </p:spPr>
      </p:pic>
      <p:pic>
        <p:nvPicPr>
          <p:cNvPr id="98308" name="i-main-pic" descr="Картинка 214 из 225">
            <a:hlinkClick r:id="rId4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872038" y="2349500"/>
            <a:ext cx="3900487" cy="4032250"/>
          </a:xfrm>
          <a:noFill/>
          <a:ln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1" name="Picture 3" descr="Рисунок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3850" y="-49213"/>
            <a:ext cx="10007600" cy="6907213"/>
          </a:xfrm>
          <a:prstGeom prst="rect">
            <a:avLst/>
          </a:prstGeom>
          <a:noFill/>
        </p:spPr>
      </p:pic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250825" y="274638"/>
            <a:ext cx="39608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lnSpc>
                <a:spcPct val="150000"/>
              </a:lnSpc>
            </a:pPr>
            <a:r>
              <a:rPr kumimoji="0" lang="ru-RU" sz="4400" b="1">
                <a:solidFill>
                  <a:srgbClr val="FF9900"/>
                </a:solidFill>
              </a:rPr>
              <a:t>Симметрия в архитектуре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8313" y="0"/>
            <a:ext cx="8229600" cy="703263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kumimoji="0" lang="ru-RU" sz="400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Финляндия. Православный храм</a:t>
            </a:r>
            <a:endParaRPr kumimoji="0" lang="ru-RU" sz="4000" dirty="0">
              <a:solidFill>
                <a:srgbClr val="572314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863600"/>
            <a:ext cx="9207500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D7F9"/>
            </a:gs>
            <a:gs pos="50000">
              <a:srgbClr val="D0ECFC"/>
            </a:gs>
            <a:gs pos="100000">
              <a:srgbClr val="99D7F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smtClean="0">
                <a:solidFill>
                  <a:schemeClr val="tx1"/>
                </a:solidFill>
              </a:rPr>
              <a:t>Симметрия в древней и современной архитектуре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/>
              <a:t>                  </a:t>
            </a:r>
            <a:r>
              <a:rPr lang="ru-RU" sz="2800" smtClean="0">
                <a:solidFill>
                  <a:srgbClr val="1905AB"/>
                </a:solidFill>
              </a:rPr>
              <a:t>Храм Артемиды</a:t>
            </a:r>
            <a:r>
              <a:rPr lang="ru-RU" smtClean="0">
                <a:solidFill>
                  <a:srgbClr val="1905AB"/>
                </a:solidFill>
              </a:rPr>
              <a:t> </a:t>
            </a:r>
            <a:r>
              <a:rPr lang="en-US" smtClean="0">
                <a:solidFill>
                  <a:srgbClr val="1905AB"/>
                </a:solidFill>
              </a:rPr>
              <a:t> </a:t>
            </a:r>
            <a:r>
              <a:rPr lang="ru-RU" smtClean="0">
                <a:solidFill>
                  <a:srgbClr val="1905AB"/>
                </a:solidFill>
              </a:rPr>
              <a:t>                  МГУ</a:t>
            </a:r>
            <a:endParaRPr lang="en-US" smtClean="0">
              <a:solidFill>
                <a:srgbClr val="1905AB"/>
              </a:solidFill>
            </a:endParaRPr>
          </a:p>
          <a:p>
            <a:pPr>
              <a:lnSpc>
                <a:spcPct val="80000"/>
              </a:lnSpc>
            </a:pPr>
            <a:endParaRPr lang="en-US" smtClean="0">
              <a:solidFill>
                <a:srgbClr val="1905AB"/>
              </a:solidFill>
            </a:endParaRPr>
          </a:p>
          <a:p>
            <a:pPr>
              <a:lnSpc>
                <a:spcPct val="80000"/>
              </a:lnSpc>
            </a:pPr>
            <a:endParaRPr lang="en-US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ru-RU" sz="800" smtClean="0"/>
          </a:p>
        </p:txBody>
      </p:sp>
      <p:pic>
        <p:nvPicPr>
          <p:cNvPr id="100356" name="i-main-pic" descr="Картинка 497 из 1422">
            <a:hlinkClick r:id="rId2"/>
          </p:cNvPr>
          <p:cNvPicPr>
            <a:picLocks noChangeAspect="1" noChangeArrowheads="1"/>
          </p:cNvPicPr>
          <p:nvPr>
            <p:ph sz="half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1916113"/>
            <a:ext cx="4572000" cy="3568700"/>
          </a:xfrm>
          <a:noFill/>
          <a:ln/>
        </p:spPr>
      </p:pic>
      <p:pic>
        <p:nvPicPr>
          <p:cNvPr id="100357" name="i-main-pic" descr="Картинка 11 из 1514">
            <a:hlinkClick r:id="rId4"/>
          </p:cNvPr>
          <p:cNvPicPr>
            <a:picLocks noChangeAspect="1" noChangeArrowheads="1"/>
          </p:cNvPicPr>
          <p:nvPr>
            <p:ph sz="half" idx="4294967295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572000" y="1916113"/>
            <a:ext cx="4572000" cy="3529012"/>
          </a:xfrm>
          <a:noFill/>
          <a:ln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035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96838"/>
            <a:ext cx="4968875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249488"/>
            <a:ext cx="32670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4" name="Line 7"/>
          <p:cNvSpPr>
            <a:spLocks noChangeShapeType="1"/>
          </p:cNvSpPr>
          <p:nvPr/>
        </p:nvSpPr>
        <p:spPr bwMode="auto">
          <a:xfrm flipH="1">
            <a:off x="3924300" y="333375"/>
            <a:ext cx="1150938" cy="40322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7765" name="Picture 5" descr="x_38e0cb24q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3236913"/>
            <a:ext cx="3708400" cy="362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6" name="Line 4"/>
          <p:cNvSpPr>
            <a:spLocks noChangeShapeType="1"/>
          </p:cNvSpPr>
          <p:nvPr/>
        </p:nvSpPr>
        <p:spPr bwMode="auto">
          <a:xfrm flipH="1">
            <a:off x="1116013" y="2133600"/>
            <a:ext cx="792162" cy="60483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767" name="Line 5"/>
          <p:cNvSpPr>
            <a:spLocks noChangeShapeType="1"/>
          </p:cNvSpPr>
          <p:nvPr/>
        </p:nvSpPr>
        <p:spPr bwMode="auto">
          <a:xfrm>
            <a:off x="7308850" y="1889125"/>
            <a:ext cx="0" cy="49688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 animBg="1"/>
      <p:bldP spid="117766" grpId="0" animBg="1"/>
      <p:bldP spid="1177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971800" y="762000"/>
            <a:ext cx="5715000" cy="5181600"/>
          </a:xfrm>
        </p:spPr>
        <p:txBody>
          <a:bodyPr lIns="91440" tIns="45720" rIns="91440" bIns="45720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Леонардо да Винчи</a:t>
            </a: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считал, что главную роль в картине играют пропорциональность и гармония, которые тесно связаны симметрией.</a:t>
            </a:r>
          </a:p>
          <a:p>
            <a:pPr>
              <a:lnSpc>
                <a:spcPct val="90000"/>
              </a:lnSpc>
            </a:pPr>
            <a:endParaRPr lang="ru-RU" sz="2800" b="0" smtClean="0"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Альбрехт Дюрер</a:t>
            </a:r>
            <a:r>
              <a:rPr lang="ru-RU" sz="25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утверждал, что каждый художник должен знать способы построения правильных симметричных фигур. </a:t>
            </a:r>
          </a:p>
        </p:txBody>
      </p:sp>
      <p:pic>
        <p:nvPicPr>
          <p:cNvPr id="81923" name="Picture 7" descr="Предположительный автопортрет Леонардо да Винчи">
            <a:hlinkClick r:id="rId3" tooltip="Предположительный автопортрет Леонардо да Винчи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" y="152400"/>
            <a:ext cx="20193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8" descr="Автопортрет, 1500, Старая Пинакотека, Мюнхен">
            <a:hlinkClick r:id="rId5" tooltip="Автопортрет, 1500, Старая Пинакотека, Мюнхен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1000" y="3352800"/>
            <a:ext cx="22098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Для карти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66135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19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25"/>
                </p:tgtEl>
              </p:cMediaNode>
            </p:audio>
          </p:childTnLst>
        </p:cTn>
      </p:par>
    </p:tnLst>
    <p:bldLst>
      <p:bldP spid="13517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8" name="Picture 6" descr="300px-MarriageVirgi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0" y="1268413"/>
            <a:ext cx="3162300" cy="4679950"/>
          </a:xfrm>
          <a:prstGeom prst="rect">
            <a:avLst/>
          </a:prstGeom>
          <a:noFill/>
        </p:spPr>
      </p:pic>
      <p:pic>
        <p:nvPicPr>
          <p:cNvPr id="115719" name="Picture 7" descr="pressa_3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924175"/>
            <a:ext cx="5940425" cy="3878263"/>
          </a:xfrm>
          <a:prstGeom prst="rect">
            <a:avLst/>
          </a:prstGeom>
          <a:noFill/>
        </p:spPr>
      </p:pic>
      <p:pic>
        <p:nvPicPr>
          <p:cNvPr id="115720" name="Picture 8" descr="taynayave4ery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5969000" cy="2997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/>
          </p:cNvSpPr>
          <p:nvPr/>
        </p:nvSpPr>
        <p:spPr bwMode="auto">
          <a:xfrm>
            <a:off x="5940425" y="260350"/>
            <a:ext cx="3671888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5000"/>
              </a:lnSpc>
            </a:pP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Леонардо да Винчи</a:t>
            </a:r>
            <a:b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Тайная вечеря , 1494-1498 г.</a:t>
            </a:r>
          </a:p>
        </p:txBody>
      </p:sp>
      <p:sp>
        <p:nvSpPr>
          <p:cNvPr id="3" name="Заголовок 1"/>
          <p:cNvSpPr>
            <a:spLocks/>
          </p:cNvSpPr>
          <p:nvPr/>
        </p:nvSpPr>
        <p:spPr bwMode="auto">
          <a:xfrm>
            <a:off x="0" y="6021388"/>
            <a:ext cx="586740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Виктор Васнецов</a:t>
            </a:r>
            <a:b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Богатыри, 1881-1898 г.</a:t>
            </a: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5724525" y="6021388"/>
            <a:ext cx="3419475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Рафаэль Санти. </a:t>
            </a:r>
            <a:b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Обручение Марии,</a:t>
            </a:r>
            <a:b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1504 г.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0" name="Picture 4" descr="Рисунок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229600" cy="850900"/>
          </a:xfrm>
        </p:spPr>
        <p:txBody>
          <a:bodyPr/>
          <a:lstStyle/>
          <a:p>
            <a:r>
              <a:rPr lang="ru-RU" sz="3200" smtClean="0">
                <a:solidFill>
                  <a:schemeClr val="bg1"/>
                </a:solidFill>
              </a:rPr>
              <a:t>Буквы русского языка тоже можно рассмотреть с точки зрения симметрии. </a:t>
            </a:r>
            <a:endParaRPr lang="ru-RU" sz="3200" smtClean="0">
              <a:solidFill>
                <a:srgbClr val="CC00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6588" y="5373688"/>
            <a:ext cx="8507412" cy="655161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smtClean="0">
                <a:latin typeface="Times New Roman" pitchFamily="18" charset="0"/>
              </a:rPr>
              <a:t>Б; Г; И; Й; Р; У; Ц; Ч; Щ; Я.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3600" smtClean="0">
              <a:latin typeface="Times New Roman" pitchFamily="18" charset="0"/>
            </a:endParaRP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468313" y="1700213"/>
            <a:ext cx="5543550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600" b="1"/>
              <a:t>А; Д; </a:t>
            </a:r>
            <a:r>
              <a:rPr kumimoji="0" lang="ru-RU" sz="3600" b="1">
                <a:latin typeface="Bookman Old Style" pitchFamily="18" charset="0"/>
              </a:rPr>
              <a:t>Л</a:t>
            </a:r>
            <a:r>
              <a:rPr kumimoji="0" lang="ru-RU" sz="3600" b="1"/>
              <a:t>; М; П; Т; Ф; Ш.</a:t>
            </a:r>
            <a:endParaRPr kumimoji="0" lang="ru-RU" sz="3600" b="1">
              <a:latin typeface="Arial" charset="0"/>
            </a:endParaRP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684213" y="2852738"/>
            <a:ext cx="4235450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600" b="1"/>
              <a:t>В; Е; З; К; С; Э; Ю.</a:t>
            </a:r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3059113" y="4076700"/>
            <a:ext cx="259238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600" b="1"/>
              <a:t>Ж; Н; О; Х.</a:t>
            </a:r>
          </a:p>
        </p:txBody>
      </p:sp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611188" y="1196975"/>
            <a:ext cx="5133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ru-RU" sz="2800" b="1" i="1">
                <a:solidFill>
                  <a:srgbClr val="CC0000"/>
                </a:solidFill>
              </a:rPr>
              <a:t>Вертикальная ось симметрии:</a:t>
            </a:r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539750" y="2205038"/>
            <a:ext cx="62214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ru-RU" sz="3200" b="1" i="1">
                <a:solidFill>
                  <a:srgbClr val="CC0000"/>
                </a:solidFill>
              </a:rPr>
              <a:t>Горизонтальная ось симметрии:</a:t>
            </a:r>
          </a:p>
        </p:txBody>
      </p:sp>
      <p:sp>
        <p:nvSpPr>
          <p:cNvPr id="101387" name="Rectangle 11"/>
          <p:cNvSpPr>
            <a:spLocks noChangeArrowheads="1"/>
          </p:cNvSpPr>
          <p:nvPr/>
        </p:nvSpPr>
        <p:spPr bwMode="auto">
          <a:xfrm>
            <a:off x="539750" y="3357563"/>
            <a:ext cx="8280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3200" b="1" i="1">
                <a:solidFill>
                  <a:srgbClr val="CC0000"/>
                </a:solidFill>
              </a:rPr>
              <a:t>И вертикальные и горизонтальные оси симметрии:</a:t>
            </a:r>
          </a:p>
        </p:txBody>
      </p:sp>
      <p:sp>
        <p:nvSpPr>
          <p:cNvPr id="101388" name="Rectangle 12"/>
          <p:cNvSpPr>
            <a:spLocks noChangeArrowheads="1"/>
          </p:cNvSpPr>
          <p:nvPr/>
        </p:nvSpPr>
        <p:spPr bwMode="auto">
          <a:xfrm>
            <a:off x="250825" y="4797425"/>
            <a:ext cx="875347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200" b="1" i="1">
                <a:solidFill>
                  <a:srgbClr val="CC0000"/>
                </a:solidFill>
              </a:rPr>
              <a:t>Нет ни вертикальной, ни горизонтальной оси: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1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3" name="Picture 3" descr="Рисунок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6992938"/>
          </a:xfrm>
          <a:prstGeom prst="rect">
            <a:avLst/>
          </a:prstGeom>
          <a:noFill/>
        </p:spPr>
      </p:pic>
      <p:sp>
        <p:nvSpPr>
          <p:cNvPr id="1024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260350"/>
            <a:ext cx="8748712" cy="65976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В русском языке есть «симметричные» слова –</a:t>
            </a:r>
            <a:r>
              <a:rPr lang="ru-RU" sz="2800" smtClean="0">
                <a:solidFill>
                  <a:srgbClr val="FF0000"/>
                </a:solidFill>
              </a:rPr>
              <a:t> </a:t>
            </a:r>
            <a:r>
              <a:rPr lang="ru-RU" sz="2800" i="1" smtClean="0">
                <a:solidFill>
                  <a:schemeClr val="bg1"/>
                </a:solidFill>
              </a:rPr>
              <a:t>палиндромы</a:t>
            </a:r>
            <a:r>
              <a:rPr lang="ru-RU" sz="2800" i="1" smtClean="0"/>
              <a:t>,</a:t>
            </a:r>
            <a:r>
              <a:rPr lang="ru-RU" sz="2800" smtClean="0"/>
              <a:t> которые можно читать одинаково в двух направлениях:</a:t>
            </a:r>
            <a:endParaRPr lang="ru-RU" sz="2800" i="1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0" i="1" smtClean="0">
              <a:solidFill>
                <a:srgbClr val="FF99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>
                <a:solidFill>
                  <a:srgbClr val="FF9900"/>
                </a:solidFill>
              </a:rPr>
              <a:t>шалаш, казак, радар,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>
                <a:solidFill>
                  <a:srgbClr val="FF9900"/>
                </a:solidFill>
              </a:rPr>
              <a:t>Алла, Анна, кок, поп.</a:t>
            </a:r>
            <a:endParaRPr lang="ru-RU" sz="2800" b="0" smtClean="0">
              <a:solidFill>
                <a:srgbClr val="FF99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smtClean="0"/>
              <a:t>Могут быть</a:t>
            </a:r>
            <a:r>
              <a:rPr lang="ru-RU" sz="2800" b="0" i="1" smtClean="0"/>
              <a:t>  палиндромическими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/>
              <a:t> </a:t>
            </a:r>
            <a:r>
              <a:rPr lang="ru-RU" sz="2800" b="0" smtClean="0"/>
              <a:t>и предложения.</a:t>
            </a:r>
            <a:r>
              <a:rPr lang="ru-RU" sz="2800" smtClean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Написаны тысячи таких предложений.</a:t>
            </a:r>
            <a:endParaRPr lang="ru-RU" sz="2800" i="1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>
                <a:solidFill>
                  <a:srgbClr val="FF9900"/>
                </a:solidFill>
              </a:rPr>
              <a:t>А роза упала на лапу Азора.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>
                <a:solidFill>
                  <a:srgbClr val="FF9900"/>
                </a:solidFill>
              </a:rPr>
              <a:t>Я иду с мечем судия.</a:t>
            </a:r>
            <a:r>
              <a:rPr lang="ru-RU" sz="2800" i="1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i="1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i="1" smtClean="0"/>
              <a:t>(Г. Р. Державин.)</a:t>
            </a:r>
            <a:r>
              <a:rPr lang="ru-RU" sz="2800" smtClean="0">
                <a:solidFill>
                  <a:srgbClr val="CC0000"/>
                </a:solidFill>
              </a:rPr>
              <a:t>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95513" y="188913"/>
            <a:ext cx="5618162" cy="636587"/>
          </a:xfrm>
        </p:spPr>
        <p:txBody>
          <a:bodyPr lIns="91440" tIns="45720" rIns="91440" bIns="45720"/>
          <a:lstStyle/>
          <a:p>
            <a:pPr algn="ctr" eaLnBrk="1" hangingPunct="1">
              <a:spcBef>
                <a:spcPct val="50000"/>
              </a:spcBef>
            </a:pPr>
            <a:r>
              <a:rPr lang="ru-RU" b="1" i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Симметрия человека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116013" y="4365625"/>
            <a:ext cx="8027987" cy="1944688"/>
          </a:xfrm>
        </p:spPr>
        <p:txBody>
          <a:bodyPr lIns="91440" tIns="45720" rIns="91440" bIns="45720"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Красота человеческого тела обусловлена пропорциональностью и </a:t>
            </a:r>
            <a:r>
              <a:rPr lang="ru-RU" sz="2800" b="0" smtClean="0"/>
              <a:t>симметрией</a:t>
            </a: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Однако человеческая фигура может быть ассиметричной.</a:t>
            </a:r>
          </a:p>
        </p:txBody>
      </p:sp>
      <p:pic>
        <p:nvPicPr>
          <p:cNvPr id="110597" name="Содержимое 4" descr="1271613603_i0042.jpg"/>
          <p:cNvPicPr>
            <a:picLocks noChangeAspect="1"/>
          </p:cNvPicPr>
          <p:nvPr/>
        </p:nvPicPr>
        <p:blipFill>
          <a:blip r:embed="rId2" cstate="email"/>
          <a:srcRect l="-1677" t="-2435"/>
          <a:stretch>
            <a:fillRect/>
          </a:stretch>
        </p:blipFill>
        <p:spPr bwMode="auto">
          <a:xfrm>
            <a:off x="6372225" y="836613"/>
            <a:ext cx="238760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8" name="Picture 6" descr="vertik_simmetriya-lica_5eacba87189c68f271f02655ac0e2e7f_5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713" y="1125538"/>
            <a:ext cx="2779712" cy="28527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11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 flipV="1">
            <a:off x="4500563" y="260350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12" descr="und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150" y="5229225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1042988" y="333375"/>
            <a:ext cx="741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eaLnBrk="0" hangingPunct="0"/>
            <a:r>
              <a:rPr kumimoji="0" lang="ru-RU" sz="6000" b="1" i="1">
                <a:solidFill>
                  <a:srgbClr val="D6102C"/>
                </a:solidFill>
              </a:rPr>
              <a:t>Физкультминутка</a:t>
            </a:r>
          </a:p>
        </p:txBody>
      </p:sp>
      <p:pic>
        <p:nvPicPr>
          <p:cNvPr id="124934" name="Picture 6" descr="Gluk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76375" y="2065338"/>
            <a:ext cx="734377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5" name="красивая ритмичная музыка (mp3ostrov.com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825" y="66135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4685" fill="hold"/>
                                        <p:tgtEl>
                                          <p:spTgt spid="1249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493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AutoShape 3"/>
          <p:cNvSpPr>
            <a:spLocks noChangeArrowheads="1"/>
          </p:cNvSpPr>
          <p:nvPr/>
        </p:nvSpPr>
        <p:spPr bwMode="auto">
          <a:xfrm>
            <a:off x="827088" y="1773238"/>
            <a:ext cx="1225550" cy="1081087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56" name="Line 4"/>
          <p:cNvSpPr>
            <a:spLocks noChangeShapeType="1"/>
          </p:cNvSpPr>
          <p:nvPr/>
        </p:nvSpPr>
        <p:spPr bwMode="auto">
          <a:xfrm>
            <a:off x="2555875" y="1628775"/>
            <a:ext cx="0" cy="15128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57" name="AutoShape 5"/>
          <p:cNvSpPr>
            <a:spLocks noChangeArrowheads="1"/>
          </p:cNvSpPr>
          <p:nvPr/>
        </p:nvSpPr>
        <p:spPr bwMode="auto">
          <a:xfrm>
            <a:off x="2987675" y="1773238"/>
            <a:ext cx="1152525" cy="10795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58" name="AutoShape 6"/>
          <p:cNvSpPr>
            <a:spLocks noChangeArrowheads="1"/>
          </p:cNvSpPr>
          <p:nvPr/>
        </p:nvSpPr>
        <p:spPr bwMode="auto">
          <a:xfrm>
            <a:off x="5219700" y="2349500"/>
            <a:ext cx="1081088" cy="1079500"/>
          </a:xfrm>
          <a:prstGeom prst="flowChartSor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59" name="Line 7"/>
          <p:cNvSpPr>
            <a:spLocks noChangeShapeType="1"/>
          </p:cNvSpPr>
          <p:nvPr/>
        </p:nvSpPr>
        <p:spPr bwMode="auto">
          <a:xfrm>
            <a:off x="6227763" y="1844675"/>
            <a:ext cx="1584325" cy="15843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60" name="AutoShape 8"/>
          <p:cNvSpPr>
            <a:spLocks noChangeArrowheads="1"/>
          </p:cNvSpPr>
          <p:nvPr/>
        </p:nvSpPr>
        <p:spPr bwMode="auto">
          <a:xfrm>
            <a:off x="7885113" y="1989138"/>
            <a:ext cx="1079500" cy="1079500"/>
          </a:xfrm>
          <a:prstGeom prst="flowChartSor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1" name="AutoShape 9"/>
          <p:cNvSpPr>
            <a:spLocks noChangeArrowheads="1"/>
          </p:cNvSpPr>
          <p:nvPr/>
        </p:nvSpPr>
        <p:spPr bwMode="auto">
          <a:xfrm>
            <a:off x="5076825" y="5013325"/>
            <a:ext cx="1152525" cy="1079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2" name="Line 10"/>
          <p:cNvSpPr>
            <a:spLocks noChangeShapeType="1"/>
          </p:cNvSpPr>
          <p:nvPr/>
        </p:nvSpPr>
        <p:spPr bwMode="auto">
          <a:xfrm>
            <a:off x="6877050" y="4508500"/>
            <a:ext cx="0" cy="2133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63" name="AutoShape 11"/>
          <p:cNvSpPr>
            <a:spLocks noChangeArrowheads="1"/>
          </p:cNvSpPr>
          <p:nvPr/>
        </p:nvSpPr>
        <p:spPr bwMode="auto">
          <a:xfrm rot="10800000">
            <a:off x="7451725" y="5013325"/>
            <a:ext cx="1152525" cy="1079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4" name="AutoShape 12"/>
          <p:cNvSpPr>
            <a:spLocks noChangeArrowheads="1"/>
          </p:cNvSpPr>
          <p:nvPr/>
        </p:nvSpPr>
        <p:spPr bwMode="auto">
          <a:xfrm>
            <a:off x="611188" y="5013325"/>
            <a:ext cx="647700" cy="1008063"/>
          </a:xfrm>
          <a:prstGeom prst="moon">
            <a:avLst>
              <a:gd name="adj" fmla="val 5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5" name="AutoShape 13"/>
          <p:cNvSpPr>
            <a:spLocks noChangeArrowheads="1"/>
          </p:cNvSpPr>
          <p:nvPr/>
        </p:nvSpPr>
        <p:spPr bwMode="auto">
          <a:xfrm>
            <a:off x="2051050" y="4076700"/>
            <a:ext cx="647700" cy="1008063"/>
          </a:xfrm>
          <a:prstGeom prst="moon">
            <a:avLst>
              <a:gd name="adj" fmla="val 5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6" name="Line 14"/>
          <p:cNvSpPr>
            <a:spLocks noChangeShapeType="1"/>
          </p:cNvSpPr>
          <p:nvPr/>
        </p:nvSpPr>
        <p:spPr bwMode="auto">
          <a:xfrm>
            <a:off x="1116013" y="4365625"/>
            <a:ext cx="1368425" cy="172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67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539750" y="0"/>
            <a:ext cx="8748713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mtClean="0"/>
              <a:t>  </a:t>
            </a:r>
            <a:r>
              <a:rPr lang="ru-RU" smtClean="0"/>
              <a:t>Симметричны ли фигуры                                                                      относительно прямой?     </a:t>
            </a:r>
          </a:p>
          <a:p>
            <a:pPr>
              <a:buFont typeface="Wingdings" pitchFamily="2" charset="2"/>
              <a:buNone/>
            </a:pPr>
            <a:r>
              <a:rPr lang="ru-RU" smtClean="0"/>
              <a:t>       </a:t>
            </a: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  <a:p>
            <a:pPr>
              <a:buFont typeface="Wingdings" pitchFamily="2" charset="2"/>
              <a:buNone/>
            </a:pPr>
            <a:r>
              <a:rPr lang="en-US" sz="2400" smtClean="0"/>
              <a:t>               </a:t>
            </a:r>
            <a:r>
              <a:rPr lang="ru-RU" sz="2400" smtClean="0"/>
              <a:t>      </a:t>
            </a:r>
            <a:r>
              <a:rPr lang="en-US" sz="2400" smtClean="0"/>
              <a:t> </a:t>
            </a:r>
            <a:endParaRPr lang="ru-RU" sz="2400" smtClean="0"/>
          </a:p>
          <a:p>
            <a:pPr>
              <a:buFont typeface="Wingdings" pitchFamily="2" charset="2"/>
              <a:buNone/>
            </a:pPr>
            <a:r>
              <a:rPr lang="ru-RU" sz="2400" smtClean="0"/>
              <a:t>                        </a:t>
            </a:r>
            <a:r>
              <a:rPr lang="ru-RU" sz="2800" smtClean="0"/>
              <a:t>Рис. 1                             Рис.2</a:t>
            </a:r>
            <a:r>
              <a:rPr lang="ru-RU" smtClean="0"/>
              <a:t> 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r>
              <a:rPr lang="ru-RU" smtClean="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2800" smtClean="0"/>
              <a:t>                    Рис. 3</a:t>
            </a:r>
            <a:r>
              <a:rPr lang="ru-RU" smtClean="0"/>
              <a:t>                              </a:t>
            </a:r>
            <a:r>
              <a:rPr lang="ru-RU" sz="2800" smtClean="0"/>
              <a:t>Рис.4</a:t>
            </a:r>
            <a:r>
              <a:rPr lang="ru-RU" sz="2800" smtClean="0">
                <a:solidFill>
                  <a:schemeClr val="bg1"/>
                </a:solidFill>
              </a:rPr>
              <a:t>     </a:t>
            </a:r>
            <a:r>
              <a:rPr lang="ru-RU" smtClean="0">
                <a:solidFill>
                  <a:schemeClr val="bg1"/>
                </a:solidFill>
              </a:rPr>
              <a:t>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5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animBg="1"/>
      <p:bldP spid="125959" grpId="0" animBg="1"/>
      <p:bldP spid="125961" grpId="0" animBg="1"/>
      <p:bldP spid="125962" grpId="0" animBg="1"/>
      <p:bldP spid="125963" grpId="0" animBg="1"/>
      <p:bldP spid="125964" grpId="0" animBg="1"/>
      <p:bldP spid="125965" grpId="0" animBg="1"/>
      <p:bldP spid="12596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0"/>
            <a:ext cx="8158163" cy="6669088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solidFill>
                  <a:schemeClr val="bg1"/>
                </a:solidFill>
              </a:rPr>
              <a:t>   </a:t>
            </a:r>
            <a:r>
              <a:rPr lang="ru-RU" smtClean="0"/>
              <a:t>Является ли прямая осью симметрии данных фигур?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              </a:t>
            </a:r>
            <a:r>
              <a:rPr lang="ru-RU" sz="2800" smtClean="0"/>
              <a:t>Рис. 1                          Рис. 2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              </a:t>
            </a:r>
            <a:r>
              <a:rPr lang="ru-RU" sz="2800" smtClean="0"/>
              <a:t>Рис. 3</a:t>
            </a:r>
            <a:r>
              <a:rPr lang="ru-RU" smtClean="0"/>
              <a:t>                       </a:t>
            </a:r>
            <a:r>
              <a:rPr lang="ru-RU" sz="2800" smtClean="0"/>
              <a:t>Рис. 4</a:t>
            </a:r>
          </a:p>
        </p:txBody>
      </p:sp>
      <p:sp>
        <p:nvSpPr>
          <p:cNvPr id="126980" name="AutoShape 4"/>
          <p:cNvSpPr>
            <a:spLocks noChangeArrowheads="1"/>
          </p:cNvSpPr>
          <p:nvPr/>
        </p:nvSpPr>
        <p:spPr bwMode="auto">
          <a:xfrm>
            <a:off x="2197100" y="1916113"/>
            <a:ext cx="2303463" cy="865187"/>
          </a:xfrm>
          <a:prstGeom prst="parallelogram">
            <a:avLst>
              <a:gd name="adj" fmla="val 6656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1" name="Line 5"/>
          <p:cNvSpPr>
            <a:spLocks noChangeShapeType="1"/>
          </p:cNvSpPr>
          <p:nvPr/>
        </p:nvSpPr>
        <p:spPr bwMode="auto">
          <a:xfrm flipV="1">
            <a:off x="1692275" y="1628775"/>
            <a:ext cx="3600450" cy="136842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6982" name="Oval 6"/>
          <p:cNvSpPr>
            <a:spLocks noChangeArrowheads="1"/>
          </p:cNvSpPr>
          <p:nvPr/>
        </p:nvSpPr>
        <p:spPr bwMode="auto">
          <a:xfrm>
            <a:off x="6084888" y="1628775"/>
            <a:ext cx="1512887" cy="1439863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>
            <a:off x="6011863" y="1484313"/>
            <a:ext cx="1584325" cy="1296987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6984" name="Rectangle 8"/>
          <p:cNvSpPr>
            <a:spLocks noChangeArrowheads="1"/>
          </p:cNvSpPr>
          <p:nvPr/>
        </p:nvSpPr>
        <p:spPr bwMode="auto">
          <a:xfrm>
            <a:off x="5940425" y="4652963"/>
            <a:ext cx="1368425" cy="12239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5" name="Line 9"/>
          <p:cNvSpPr>
            <a:spLocks noChangeShapeType="1"/>
          </p:cNvSpPr>
          <p:nvPr/>
        </p:nvSpPr>
        <p:spPr bwMode="auto">
          <a:xfrm>
            <a:off x="5580063" y="4365625"/>
            <a:ext cx="2087562" cy="1800225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6986" name="AutoShape 10"/>
          <p:cNvSpPr>
            <a:spLocks noChangeArrowheads="1"/>
          </p:cNvSpPr>
          <p:nvPr/>
        </p:nvSpPr>
        <p:spPr bwMode="auto">
          <a:xfrm>
            <a:off x="2051050" y="4652963"/>
            <a:ext cx="1728788" cy="1152525"/>
          </a:xfrm>
          <a:prstGeom prst="flowChartManualOperation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7" name="Line 11"/>
          <p:cNvSpPr>
            <a:spLocks noChangeShapeType="1"/>
          </p:cNvSpPr>
          <p:nvPr/>
        </p:nvSpPr>
        <p:spPr bwMode="auto">
          <a:xfrm>
            <a:off x="2914650" y="4149725"/>
            <a:ext cx="0" cy="2160588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 animBg="1"/>
      <p:bldP spid="126983" grpId="0" animBg="1"/>
      <p:bldP spid="126984" grpId="0" animBg="1"/>
      <p:bldP spid="12698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DAC9C4A7-9FDD-4CAD-A8FC-88CB081C24E9}" type="slidenum">
              <a:rPr kumimoji="0" lang="ru-RU"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pPr algn="r">
                <a:defRPr/>
              </a:pPr>
              <a:t>28</a:t>
            </a:fld>
            <a:endParaRPr kumimoji="0" lang="ru-RU" sz="14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5475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ru-RU" sz="1000">
              <a:latin typeface="Arial" charset="0"/>
            </a:endParaRPr>
          </a:p>
        </p:txBody>
      </p:sp>
      <p:sp>
        <p:nvSpPr>
          <p:cNvPr id="105477" name="Rectangle 17"/>
          <p:cNvSpPr>
            <a:spLocks noChangeArrowheads="1"/>
          </p:cNvSpPr>
          <p:nvPr/>
        </p:nvSpPr>
        <p:spPr bwMode="auto">
          <a:xfrm>
            <a:off x="914400" y="2911475"/>
            <a:ext cx="184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0" lang="ru-RU">
                <a:latin typeface="Arial" charset="0"/>
              </a:rPr>
              <a:t/>
            </a:r>
            <a:br>
              <a:rPr kumimoji="0" lang="ru-RU">
                <a:latin typeface="Arial" charset="0"/>
              </a:rPr>
            </a:br>
            <a:endParaRPr kumimoji="0" lang="ru-RU">
              <a:latin typeface="Arial" charset="0"/>
            </a:endParaRPr>
          </a:p>
          <a:p>
            <a:pPr eaLnBrk="0" hangingPunct="0"/>
            <a:endParaRPr kumimoji="0" lang="ru-RU">
              <a:latin typeface="Arial" charset="0"/>
            </a:endParaRPr>
          </a:p>
        </p:txBody>
      </p:sp>
      <p:sp>
        <p:nvSpPr>
          <p:cNvPr id="105478" name="Rectangle 24"/>
          <p:cNvSpPr>
            <a:spLocks noChangeArrowheads="1"/>
          </p:cNvSpPr>
          <p:nvPr/>
        </p:nvSpPr>
        <p:spPr bwMode="auto">
          <a:xfrm>
            <a:off x="-603250" y="7934325"/>
            <a:ext cx="6127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0" lang="ru-RU" sz="1200">
                <a:latin typeface="Arial" charset="0"/>
                <a:cs typeface="Times New Roman" pitchFamily="18" charset="0"/>
              </a:rPr>
              <a:t>          </a:t>
            </a:r>
            <a:endParaRPr kumimoji="0" lang="ru-RU">
              <a:latin typeface="Arial" charset="0"/>
            </a:endParaRPr>
          </a:p>
        </p:txBody>
      </p:sp>
      <p:sp>
        <p:nvSpPr>
          <p:cNvPr id="105479" name="Rectangle 25"/>
          <p:cNvSpPr>
            <a:spLocks noChangeArrowheads="1"/>
          </p:cNvSpPr>
          <p:nvPr/>
        </p:nvSpPr>
        <p:spPr bwMode="auto">
          <a:xfrm>
            <a:off x="4235450" y="3306763"/>
            <a:ext cx="673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0" lang="ru-RU" sz="1000">
                <a:latin typeface="Arial" charset="0"/>
              </a:rPr>
              <a:t>              </a:t>
            </a:r>
          </a:p>
        </p:txBody>
      </p:sp>
      <p:sp>
        <p:nvSpPr>
          <p:cNvPr id="105480" name="Rectangle 26"/>
          <p:cNvSpPr>
            <a:spLocks noChangeArrowheads="1"/>
          </p:cNvSpPr>
          <p:nvPr/>
        </p:nvSpPr>
        <p:spPr bwMode="auto">
          <a:xfrm>
            <a:off x="4235450" y="3306763"/>
            <a:ext cx="673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0" lang="ru-RU" sz="1000">
                <a:latin typeface="Arial" charset="0"/>
              </a:rPr>
              <a:t>              </a:t>
            </a:r>
          </a:p>
        </p:txBody>
      </p:sp>
      <p:sp>
        <p:nvSpPr>
          <p:cNvPr id="105481" name="Rectangle 27"/>
          <p:cNvSpPr>
            <a:spLocks noChangeArrowheads="1"/>
          </p:cNvSpPr>
          <p:nvPr/>
        </p:nvSpPr>
        <p:spPr bwMode="auto">
          <a:xfrm>
            <a:off x="4235450" y="3306763"/>
            <a:ext cx="673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0" lang="ru-RU" sz="1000">
                <a:latin typeface="Arial" charset="0"/>
              </a:rPr>
              <a:t>              </a:t>
            </a:r>
          </a:p>
        </p:txBody>
      </p:sp>
      <p:sp>
        <p:nvSpPr>
          <p:cNvPr id="105482" name="Rectangle 28"/>
          <p:cNvSpPr>
            <a:spLocks noChangeArrowheads="1"/>
          </p:cNvSpPr>
          <p:nvPr/>
        </p:nvSpPr>
        <p:spPr bwMode="auto">
          <a:xfrm>
            <a:off x="4211638" y="0"/>
            <a:ext cx="21558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0" lang="ru-RU" sz="5400" b="1" i="1">
                <a:solidFill>
                  <a:srgbClr val="A50021"/>
                </a:solidFill>
              </a:rPr>
              <a:t>Тест </a:t>
            </a:r>
          </a:p>
        </p:txBody>
      </p:sp>
      <p:pic>
        <p:nvPicPr>
          <p:cNvPr id="105483" name="Picture 31"/>
          <p:cNvPicPr>
            <a:picLocks noChangeAspect="1" noChangeArrowheads="1"/>
          </p:cNvPicPr>
          <p:nvPr/>
        </p:nvPicPr>
        <p:blipFill>
          <a:blip r:embed="rId2" cstate="email"/>
          <a:srcRect l="4906" t="290"/>
          <a:stretch>
            <a:fillRect/>
          </a:stretch>
        </p:blipFill>
        <p:spPr bwMode="auto">
          <a:xfrm>
            <a:off x="1619250" y="836613"/>
            <a:ext cx="698500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4500563" y="0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5" name="Picture 12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5516563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1258888" y="620713"/>
            <a:ext cx="763428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28600" algn="ctr"/>
            <a:r>
              <a:rPr lang="ru-RU"/>
              <a:t>    </a:t>
            </a:r>
            <a:r>
              <a:rPr kumimoji="0" lang="ru-RU" sz="4400" b="1" i="1">
                <a:solidFill>
                  <a:srgbClr val="A50021"/>
                </a:solidFill>
              </a:rPr>
              <a:t>Вариант-1</a:t>
            </a:r>
          </a:p>
          <a:p>
            <a:pPr indent="228600" algn="ctr"/>
            <a:r>
              <a:rPr lang="ru-RU" sz="4000" b="1"/>
              <a:t>1) Б;  2) Г ;   3) Б;  4) А ;  5) В.</a:t>
            </a:r>
          </a:p>
        </p:txBody>
      </p:sp>
      <p:sp>
        <p:nvSpPr>
          <p:cNvPr id="112647" name="Rectangle 7"/>
          <p:cNvSpPr>
            <a:spLocks noChangeArrowheads="1"/>
          </p:cNvSpPr>
          <p:nvPr/>
        </p:nvSpPr>
        <p:spPr bwMode="auto">
          <a:xfrm>
            <a:off x="1331913" y="2205038"/>
            <a:ext cx="7812087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0" lang="ru-RU" sz="4400" b="1" i="1">
                <a:solidFill>
                  <a:srgbClr val="A50021"/>
                </a:solidFill>
              </a:rPr>
              <a:t>Вариант-2</a:t>
            </a:r>
          </a:p>
          <a:p>
            <a:pPr algn="ctr"/>
            <a:r>
              <a:rPr lang="ru-RU" sz="4000" b="1"/>
              <a:t>1)</a:t>
            </a:r>
            <a:r>
              <a:rPr lang="en-US" sz="4000" b="1"/>
              <a:t> </a:t>
            </a:r>
            <a:r>
              <a:rPr lang="ru-RU" sz="4000" b="1"/>
              <a:t>Б,В ;   2) Б ; </a:t>
            </a:r>
            <a:r>
              <a:rPr lang="en-US" sz="4000" b="1"/>
              <a:t> </a:t>
            </a:r>
            <a:r>
              <a:rPr lang="ru-RU" sz="4000" b="1"/>
              <a:t> 3) Б;   4) Г;   5) Г.</a:t>
            </a:r>
          </a:p>
          <a:p>
            <a:pPr algn="ctr"/>
            <a:endParaRPr lang="ru-RU" sz="4000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1403350" y="4076700"/>
            <a:ext cx="7956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ru-RU" sz="3200" b="1">
                <a:solidFill>
                  <a:srgbClr val="D6102C"/>
                </a:solidFill>
              </a:rPr>
              <a:t>«5»</a:t>
            </a:r>
            <a:r>
              <a:rPr lang="ru-RU" sz="3200"/>
              <a:t> - 5 заданий;    </a:t>
            </a:r>
            <a:r>
              <a:rPr lang="ru-RU" sz="3200" b="1">
                <a:solidFill>
                  <a:srgbClr val="D6102C"/>
                </a:solidFill>
              </a:rPr>
              <a:t>«4»</a:t>
            </a:r>
            <a:r>
              <a:rPr lang="ru-RU" sz="3200" b="1"/>
              <a:t> </a:t>
            </a:r>
            <a:r>
              <a:rPr lang="ru-RU" sz="3200"/>
              <a:t>- 4 задания;  </a:t>
            </a:r>
            <a:br>
              <a:rPr lang="ru-RU" sz="3200"/>
            </a:br>
            <a:r>
              <a:rPr lang="ru-RU" sz="3200"/>
              <a:t> </a:t>
            </a:r>
            <a:r>
              <a:rPr lang="ru-RU" sz="3200" b="1"/>
              <a:t> </a:t>
            </a:r>
            <a:r>
              <a:rPr lang="ru-RU" sz="3200" b="1">
                <a:solidFill>
                  <a:srgbClr val="D6102C"/>
                </a:solidFill>
              </a:rPr>
              <a:t>«3»</a:t>
            </a:r>
            <a:r>
              <a:rPr lang="ru-RU" sz="3200" b="1"/>
              <a:t> </a:t>
            </a:r>
            <a:r>
              <a:rPr lang="ru-RU" sz="3200"/>
              <a:t>- 3 задания;  </a:t>
            </a:r>
            <a:r>
              <a:rPr lang="ru-RU" sz="3200" b="1">
                <a:solidFill>
                  <a:srgbClr val="D6102C"/>
                </a:solidFill>
              </a:rPr>
              <a:t>«2»</a:t>
            </a:r>
            <a:r>
              <a:rPr lang="ru-RU" sz="3200"/>
              <a:t> - менее трёх заданий.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27088" y="5229225"/>
            <a:ext cx="8675687" cy="6477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i="1" smtClean="0">
                <a:solidFill>
                  <a:schemeClr val="tx2"/>
                </a:solidFill>
                <a:latin typeface="Times New Roman" pitchFamily="18" charset="0"/>
              </a:rPr>
              <a:t>Учитель математики: </a:t>
            </a:r>
            <a:r>
              <a:rPr lang="ru-RU" sz="2800" b="0" i="1" smtClean="0">
                <a:solidFill>
                  <a:schemeClr val="tx2"/>
                </a:solidFill>
                <a:latin typeface="Times New Roman" pitchFamily="18" charset="0"/>
              </a:rPr>
              <a:t>Смольянинова Е.Л.</a:t>
            </a:r>
            <a:endParaRPr lang="ru-RU" sz="2800" i="1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b="0" i="1" smtClean="0"/>
              <a:t>                       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19250" y="2060575"/>
            <a:ext cx="6697663" cy="2232025"/>
          </a:xfrm>
          <a:noFill/>
          <a:ln/>
        </p:spPr>
        <p:txBody>
          <a:bodyPr/>
          <a:lstStyle/>
          <a:p>
            <a:pPr algn="ctr"/>
            <a:r>
              <a:rPr lang="ru-RU" sz="4800" b="1" i="1" smtClean="0">
                <a:solidFill>
                  <a:srgbClr val="D6102C"/>
                </a:solidFill>
              </a:rPr>
              <a:t>Урок математики </a:t>
            </a:r>
            <a:br>
              <a:rPr lang="ru-RU" sz="4800" b="1" i="1" smtClean="0">
                <a:solidFill>
                  <a:srgbClr val="D6102C"/>
                </a:solidFill>
              </a:rPr>
            </a:br>
            <a:r>
              <a:rPr lang="ru-RU" sz="4800" b="1" i="1" smtClean="0">
                <a:solidFill>
                  <a:srgbClr val="D6102C"/>
                </a:solidFill>
              </a:rPr>
              <a:t>«Осевая симметрия.»</a:t>
            </a:r>
            <a:br>
              <a:rPr lang="ru-RU" sz="4800" b="1" i="1" smtClean="0">
                <a:solidFill>
                  <a:srgbClr val="D6102C"/>
                </a:solidFill>
              </a:rPr>
            </a:br>
            <a:r>
              <a:rPr lang="ru-RU" sz="4800" b="1" i="1" smtClean="0">
                <a:solidFill>
                  <a:srgbClr val="D6102C"/>
                </a:solidFill>
              </a:rPr>
              <a:t> 6 класс</a:t>
            </a: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1331913" y="404813"/>
            <a:ext cx="36718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2800" b="1" i="1">
                <a:solidFill>
                  <a:schemeClr val="tx2"/>
                </a:solidFill>
              </a:rPr>
              <a:t>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2800" b="1" i="1">
                <a:solidFill>
                  <a:schemeClr val="tx2"/>
                </a:solidFill>
              </a:rPr>
              <a:t>МБОУ «СОШ № 1»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1400" i="1">
                <a:latin typeface="Arial" charset="0"/>
              </a:rPr>
              <a:t>                       </a:t>
            </a:r>
          </a:p>
        </p:txBody>
      </p:sp>
      <p:pic>
        <p:nvPicPr>
          <p:cNvPr id="121861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4643438" y="188913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2" name="Picture 12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450" y="5589588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1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1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1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1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build="p"/>
      <p:bldP spid="121859" grpId="0"/>
      <p:bldP spid="12186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4000" smtClean="0">
                <a:solidFill>
                  <a:srgbClr val="C53907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Вычисли: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124075" y="1557338"/>
            <a:ext cx="4321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3200">
                <a:latin typeface="Arial" charset="0"/>
              </a:rPr>
              <a:t>1) 5 + 12 - 21+ 5 =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76375" y="2420938"/>
            <a:ext cx="3743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3200">
                <a:latin typeface="Arial" charset="0"/>
              </a:rPr>
              <a:t>2) 24:8+ 8:24 =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987675" y="3357563"/>
            <a:ext cx="3816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3200">
                <a:latin typeface="Arial" charset="0"/>
              </a:rPr>
              <a:t>3) 12∙3 - 3∙12 =</a:t>
            </a:r>
          </a:p>
        </p:txBody>
      </p:sp>
      <p:sp>
        <p:nvSpPr>
          <p:cNvPr id="11367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ru-RU" sz="2400">
              <a:latin typeface="Arial" charset="0"/>
            </a:endParaRPr>
          </a:p>
        </p:txBody>
      </p:sp>
      <p:sp>
        <p:nvSpPr>
          <p:cNvPr id="11367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ru-RU" sz="2400">
              <a:latin typeface="Arial" charset="0"/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547813" y="4437063"/>
            <a:ext cx="576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3200">
                <a:latin typeface="Arial" charset="0"/>
              </a:rPr>
              <a:t>4)</a:t>
            </a:r>
          </a:p>
        </p:txBody>
      </p:sp>
      <p:sp>
        <p:nvSpPr>
          <p:cNvPr id="113677" name="Rectangle 16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kumimoji="0" lang="ru-RU" sz="1100">
                <a:latin typeface="Arial" charset="0"/>
              </a:rPr>
              <a:t> </a:t>
            </a:r>
            <a:endParaRPr kumimoji="0" lang="ru-RU" sz="2400">
              <a:latin typeface="Arial" charset="0"/>
            </a:endParaRPr>
          </a:p>
        </p:txBody>
      </p:sp>
      <p:sp>
        <p:nvSpPr>
          <p:cNvPr id="113678" name="Rectangle 19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kumimoji="0" lang="ru-RU" sz="1100">
                <a:latin typeface="Arial" charset="0"/>
              </a:rPr>
              <a:t> </a:t>
            </a:r>
            <a:endParaRPr kumimoji="0" lang="ru-RU" sz="2400">
              <a:latin typeface="Arial" charset="0"/>
            </a:endParaRPr>
          </a:p>
        </p:txBody>
      </p:sp>
      <p:sp>
        <p:nvSpPr>
          <p:cNvPr id="11367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ru-RU" sz="2400">
              <a:latin typeface="Arial" charset="0"/>
            </a:endParaRPr>
          </a:p>
        </p:txBody>
      </p:sp>
      <p:sp>
        <p:nvSpPr>
          <p:cNvPr id="54294" name="Rectangle 22"/>
          <p:cNvSpPr>
            <a:spLocks noChangeArrowheads="1"/>
          </p:cNvSpPr>
          <p:nvPr/>
        </p:nvSpPr>
        <p:spPr bwMode="auto">
          <a:xfrm>
            <a:off x="5580063" y="1484313"/>
            <a:ext cx="855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kumimoji="0" lang="ru-RU" sz="3600">
                <a:latin typeface="Calibri" pitchFamily="34" charset="0"/>
                <a:cs typeface="Times New Roman" pitchFamily="18" charset="0"/>
              </a:rPr>
              <a:t>1</a:t>
            </a:r>
            <a:endParaRPr kumimoji="0" lang="ru-RU" sz="3600">
              <a:latin typeface="Arial" charset="0"/>
            </a:endParaRPr>
          </a:p>
        </p:txBody>
      </p:sp>
      <p:sp>
        <p:nvSpPr>
          <p:cNvPr id="113682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ru-RU" sz="2400">
              <a:latin typeface="Arial" charset="0"/>
            </a:endParaRPr>
          </a:p>
        </p:txBody>
      </p:sp>
      <p:sp>
        <p:nvSpPr>
          <p:cNvPr id="113684" name="Rectangle 31"/>
          <p:cNvSpPr>
            <a:spLocks noChangeArrowheads="1"/>
          </p:cNvSpPr>
          <p:nvPr/>
        </p:nvSpPr>
        <p:spPr bwMode="auto">
          <a:xfrm>
            <a:off x="0" y="5365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kumimoji="0" lang="ru-RU" sz="2400">
              <a:latin typeface="Arial" charset="0"/>
            </a:endParaRP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5940425" y="3357563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ru-RU" sz="3200">
                <a:latin typeface="Arial" charset="0"/>
              </a:rPr>
              <a:t>0</a:t>
            </a:r>
          </a:p>
        </p:txBody>
      </p:sp>
      <p:sp>
        <p:nvSpPr>
          <p:cNvPr id="54306" name="Rectangle 34"/>
          <p:cNvSpPr>
            <a:spLocks noChangeArrowheads="1"/>
          </p:cNvSpPr>
          <p:nvPr/>
        </p:nvSpPr>
        <p:spPr bwMode="auto">
          <a:xfrm>
            <a:off x="5580063" y="4437063"/>
            <a:ext cx="647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kumimoji="0" lang="ru-RU" sz="3600">
                <a:latin typeface="Calibri" pitchFamily="34" charset="0"/>
                <a:cs typeface="Times New Roman" pitchFamily="18" charset="0"/>
              </a:rPr>
              <a:t>69</a:t>
            </a:r>
            <a:endParaRPr kumimoji="0" lang="ru-RU" sz="3600">
              <a:latin typeface="Arial" charset="0"/>
            </a:endParaRPr>
          </a:p>
        </p:txBody>
      </p:sp>
      <p:graphicFrame>
        <p:nvGraphicFramePr>
          <p:cNvPr id="113689" name="Object 25"/>
          <p:cNvGraphicFramePr>
            <a:graphicFrameLocks noChangeAspect="1"/>
          </p:cNvGraphicFramePr>
          <p:nvPr/>
        </p:nvGraphicFramePr>
        <p:xfrm>
          <a:off x="4500563" y="2133600"/>
          <a:ext cx="668337" cy="1154113"/>
        </p:xfrm>
        <a:graphic>
          <a:graphicData uri="http://schemas.openxmlformats.org/presentationml/2006/ole">
            <p:oleObj spid="_x0000_s113689" name="Формула" r:id="rId3" imgW="228600" imgH="393480" progId="Equation.3">
              <p:embed/>
            </p:oleObj>
          </a:graphicData>
        </a:graphic>
      </p:graphicFrame>
      <p:graphicFrame>
        <p:nvGraphicFramePr>
          <p:cNvPr id="113690" name="Object 26"/>
          <p:cNvGraphicFramePr>
            <a:graphicFrameLocks noChangeAspect="1"/>
          </p:cNvGraphicFramePr>
          <p:nvPr/>
        </p:nvGraphicFramePr>
        <p:xfrm>
          <a:off x="2051050" y="4221163"/>
          <a:ext cx="3457575" cy="1058862"/>
        </p:xfrm>
        <a:graphic>
          <a:graphicData uri="http://schemas.openxmlformats.org/presentationml/2006/ole">
            <p:oleObj spid="_x0000_s113690" name="Формула" r:id="rId4" imgW="1257120" imgH="393480" progId="Equation.3">
              <p:embed/>
            </p:oleObj>
          </a:graphicData>
        </a:graphic>
      </p:graphicFrame>
      <p:pic>
        <p:nvPicPr>
          <p:cNvPr id="113691" name="Picture 11" descr="und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 flipV="1">
            <a:off x="4643438" y="115888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92" name="Picture 12" descr="und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35150" y="5229225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3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3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1" grpId="0"/>
      <p:bldP spid="54294" grpId="0"/>
      <p:bldP spid="40" grpId="0"/>
      <p:bldP spid="5430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52588" y="0"/>
            <a:ext cx="7491412" cy="1143000"/>
          </a:xfrm>
        </p:spPr>
        <p:txBody>
          <a:bodyPr/>
          <a:lstStyle/>
          <a:p>
            <a:pPr algn="ctr"/>
            <a:r>
              <a:rPr lang="ru-RU" sz="4800" b="1" i="1" smtClean="0">
                <a:solidFill>
                  <a:srgbClr val="A50021"/>
                </a:solidFill>
              </a:rPr>
              <a:t>Какая фигура лишняя?</a:t>
            </a:r>
          </a:p>
        </p:txBody>
      </p:sp>
      <p:pic>
        <p:nvPicPr>
          <p:cNvPr id="131076" name="Picture 10" descr="P1010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8538" y="1052513"/>
            <a:ext cx="561657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3348038" y="6096000"/>
            <a:ext cx="3527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4000" b="1" i="1">
                <a:solidFill>
                  <a:srgbClr val="A50021"/>
                </a:solidFill>
              </a:rPr>
              <a:t>Фигура № 3;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4"/>
          <p:cNvSpPr>
            <a:spLocks noChangeArrowheads="1"/>
          </p:cNvSpPr>
          <p:nvPr/>
        </p:nvSpPr>
        <p:spPr bwMode="auto">
          <a:xfrm>
            <a:off x="1835150" y="4225925"/>
            <a:ext cx="73088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60000"/>
              </a:lnSpc>
            </a:pPr>
            <a:r>
              <a:rPr kumimoji="0" lang="ru-RU" sz="2400" b="1"/>
              <a:t>3. Придумайте рисунок, иллюстрирующий осевую симметрию и изобразите его на отдельном</a:t>
            </a:r>
            <a:r>
              <a:rPr kumimoji="0" lang="ru-RU" sz="2400"/>
              <a:t> </a:t>
            </a:r>
            <a:r>
              <a:rPr kumimoji="0" lang="ru-RU" sz="2400" b="1"/>
              <a:t>листе.</a:t>
            </a:r>
          </a:p>
        </p:txBody>
      </p:sp>
      <p:sp>
        <p:nvSpPr>
          <p:cNvPr id="107523" name="Rectangle 5"/>
          <p:cNvSpPr>
            <a:spLocks noChangeArrowheads="1"/>
          </p:cNvSpPr>
          <p:nvPr/>
        </p:nvSpPr>
        <p:spPr bwMode="auto">
          <a:xfrm>
            <a:off x="2771775" y="1916113"/>
            <a:ext cx="4838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ru-RU" sz="4400" b="1" i="1">
                <a:solidFill>
                  <a:srgbClr val="A50021"/>
                </a:solidFill>
              </a:rPr>
              <a:t>Домашнее задание</a:t>
            </a: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476375" y="549275"/>
            <a:ext cx="72739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2800" b="1" i="1"/>
              <a:t>Чтобы научиться думать, надо научиться придумывать.</a:t>
            </a:r>
          </a:p>
          <a:p>
            <a:pPr algn="r"/>
            <a:r>
              <a:rPr kumimoji="0" lang="ru-RU" sz="2800" b="1" i="1"/>
              <a:t>Дж. Родари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 rot="10798458" flipV="1">
            <a:off x="1763713" y="2852738"/>
            <a:ext cx="61991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</a:pPr>
            <a:r>
              <a:rPr kumimoji="0" lang="ru-RU" altLang="ja-JP" sz="2400" b="1"/>
              <a:t>№ 310-311 (в) ; № 315</a:t>
            </a:r>
          </a:p>
          <a:p>
            <a:pPr marL="342900" indent="-342900" eaLnBrk="0" hangingPunct="0">
              <a:buFontTx/>
              <a:buAutoNum type="arabicPeriod"/>
            </a:pPr>
            <a:endParaRPr kumimoji="0" lang="ru-RU" altLang="ja-JP" sz="2400" b="1"/>
          </a:p>
          <a:p>
            <a:pPr marL="342900" indent="-342900" eaLnBrk="0" hangingPunct="0"/>
            <a:r>
              <a:rPr kumimoji="0" lang="ru-RU" altLang="ja-JP" sz="2400" b="1"/>
              <a:t>2. Попытайтесь придумать палиндромы.</a:t>
            </a:r>
          </a:p>
          <a:p>
            <a:pPr marL="342900" indent="-342900" eaLnBrk="0" hangingPunct="0"/>
            <a:endParaRPr kumimoji="0" lang="ru-RU" altLang="ja-JP" sz="2400" b="1"/>
          </a:p>
          <a:p>
            <a:pPr marL="342900" indent="-342900" eaLnBrk="0" hangingPunct="0"/>
            <a:endParaRPr kumimoji="0" lang="ru-RU" altLang="ja-JP" sz="2400" b="1"/>
          </a:p>
        </p:txBody>
      </p:sp>
      <p:pic>
        <p:nvPicPr>
          <p:cNvPr id="107528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4643438" y="115888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9" name="Picture 12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5516563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864725" cy="70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1" name="Rectangle 4"/>
          <p:cNvSpPr>
            <a:spLocks noChangeArrowheads="1"/>
          </p:cNvSpPr>
          <p:nvPr/>
        </p:nvSpPr>
        <p:spPr bwMode="auto">
          <a:xfrm>
            <a:off x="611188" y="908050"/>
            <a:ext cx="7705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kumimoji="0" lang="ru-RU" sz="3200">
              <a:latin typeface="Arial" charset="0"/>
            </a:endParaRPr>
          </a:p>
        </p:txBody>
      </p:sp>
      <p:sp>
        <p:nvSpPr>
          <p:cNvPr id="111622" name="Rectangle 5"/>
          <p:cNvSpPr>
            <a:spLocks noChangeArrowheads="1"/>
          </p:cNvSpPr>
          <p:nvPr/>
        </p:nvSpPr>
        <p:spPr bwMode="auto">
          <a:xfrm>
            <a:off x="2124075" y="404813"/>
            <a:ext cx="58626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ru-RU" sz="6000" b="1" i="1">
                <a:solidFill>
                  <a:srgbClr val="A50021"/>
                </a:solidFill>
              </a:rPr>
              <a:t>Спасибо за урок!</a:t>
            </a:r>
          </a:p>
        </p:txBody>
      </p:sp>
      <p:sp>
        <p:nvSpPr>
          <p:cNvPr id="111626" name="Rectangle 10"/>
          <p:cNvSpPr>
            <a:spLocks noChangeArrowheads="1"/>
          </p:cNvSpPr>
          <p:nvPr/>
        </p:nvSpPr>
        <p:spPr bwMode="auto">
          <a:xfrm>
            <a:off x="0" y="5734050"/>
            <a:ext cx="93614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altLang="ja-JP" sz="2000" b="1" i="1">
                <a:solidFill>
                  <a:schemeClr val="bg1"/>
                </a:solidFill>
                <a:latin typeface="Arial" charset="0"/>
              </a:rPr>
              <a:t>“Принцип симметрии охватывает все новые и новые области…”</a:t>
            </a:r>
          </a:p>
          <a:p>
            <a:pPr algn="r" eaLnBrk="0" hangingPunct="0"/>
            <a:r>
              <a:rPr lang="ru-RU" altLang="ja-JP" sz="2400" b="1" i="1">
                <a:solidFill>
                  <a:schemeClr val="bg1"/>
                </a:solidFill>
                <a:latin typeface="Book Antiqua" pitchFamily="18" charset="0"/>
              </a:rPr>
              <a:t>Вернадский В.И.</a:t>
            </a:r>
            <a:r>
              <a:rPr lang="ru-RU" altLang="ja-JP" sz="2800" b="1" i="1">
                <a:solidFill>
                  <a:schemeClr val="bg1"/>
                </a:solidFill>
                <a:latin typeface="Book Antiqua" pitchFamily="18" charset="0"/>
              </a:rPr>
              <a:t>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2843213" y="188913"/>
            <a:ext cx="619283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kumimoji="0"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«… быть прекрасным </a:t>
            </a:r>
          </a:p>
          <a:p>
            <a:pPr algn="r">
              <a:lnSpc>
                <a:spcPct val="135000"/>
              </a:lnSpc>
            </a:pPr>
            <a:r>
              <a:rPr kumimoji="0"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значит быть симметричным </a:t>
            </a:r>
          </a:p>
          <a:p>
            <a:pPr algn="r">
              <a:lnSpc>
                <a:spcPct val="135000"/>
              </a:lnSpc>
            </a:pPr>
            <a:r>
              <a:rPr kumimoji="0"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и соразмерным»                                                                         </a:t>
            </a:r>
            <a:r>
              <a:rPr kumimoji="0" lang="ru-RU" sz="32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Платон</a:t>
            </a:r>
          </a:p>
        </p:txBody>
      </p:sp>
      <p:pic>
        <p:nvPicPr>
          <p:cNvPr id="109575" name="Picture 7" descr="Head_Platon_Glyptothek_Munich_54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88913"/>
            <a:ext cx="2208213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1" name="Picture 5" descr="Г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3500438"/>
            <a:ext cx="2089150" cy="3062287"/>
          </a:xfrm>
          <a:prstGeom prst="rect">
            <a:avLst/>
          </a:prstGeom>
          <a:noFill/>
          <a:ln w="50800" cap="rnd">
            <a:solidFill>
              <a:srgbClr val="800080"/>
            </a:solidFill>
            <a:prstDash val="sysDot"/>
            <a:miter lim="800000"/>
            <a:headEnd/>
            <a:tailEnd/>
          </a:ln>
        </p:spPr>
      </p:pic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2627313" y="2997200"/>
            <a:ext cx="6516687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25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kumimoji="0"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Симметрия – это идея, с помощью которой человек веками пытался объяснить и создать порядок, красоту и совершенство.</a:t>
            </a:r>
            <a:r>
              <a:rPr kumimoji="0" lang="ru-RU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                                   </a:t>
            </a:r>
          </a:p>
          <a:p>
            <a:pPr marL="342900" indent="-342900" algn="r" eaLnBrk="0" hangingPunct="0">
              <a:lnSpc>
                <a:spcPct val="125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28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 Вейль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0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00" y="3357563"/>
            <a:ext cx="3146425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9" name="Rectangle 13"/>
          <p:cNvSpPr>
            <a:spLocks noChangeArrowheads="1"/>
          </p:cNvSpPr>
          <p:nvPr/>
        </p:nvSpPr>
        <p:spPr bwMode="auto">
          <a:xfrm>
            <a:off x="1763713" y="115888"/>
            <a:ext cx="708660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kumimoji="0" lang="ru-RU" sz="48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Осевая симметрия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331913" y="1196975"/>
            <a:ext cx="76676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Две точки, лежащие на одном перпендикуляре к данной прямой по разные стороны и на одинаковом расстоянии от нее, называются симметричными относительно данной прямой.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7086600" cy="873125"/>
          </a:xfrm>
        </p:spPr>
        <p:txBody>
          <a:bodyPr/>
          <a:lstStyle/>
          <a:p>
            <a:pPr algn="ctr"/>
            <a:r>
              <a:rPr lang="ru-RU" sz="4000" b="1" i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Осевая симметрия</a:t>
            </a:r>
          </a:p>
        </p:txBody>
      </p:sp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2276475"/>
            <a:ext cx="5651500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395288" y="1052513"/>
            <a:ext cx="80645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>
                <a:latin typeface="Arial" charset="0"/>
              </a:rPr>
              <a:t> </a:t>
            </a:r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Прямая  </a:t>
            </a:r>
            <a:r>
              <a:rPr kumimoji="0" lang="en-US" sz="2400" b="1">
                <a:solidFill>
                  <a:srgbClr val="000066"/>
                </a:solidFill>
                <a:latin typeface="Arial" charset="0"/>
              </a:rPr>
              <a:t>L – </a:t>
            </a:r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ось симметрии.    </a:t>
            </a:r>
            <a:r>
              <a:rPr kumimoji="0" lang="en-US" sz="2400" b="1">
                <a:solidFill>
                  <a:srgbClr val="000066"/>
                </a:solidFill>
                <a:latin typeface="Arial" charset="0"/>
              </a:rPr>
              <a:t>AA1A2 </a:t>
            </a:r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и А</a:t>
            </a:r>
            <a:r>
              <a:rPr kumimoji="0" lang="en-US" sz="2400" b="1">
                <a:solidFill>
                  <a:srgbClr val="000066"/>
                </a:solidFill>
                <a:latin typeface="Arial" charset="0"/>
              </a:rPr>
              <a:t>’A’1A’2  </a:t>
            </a:r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называются     симметричными.                    </a:t>
            </a:r>
          </a:p>
          <a:p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   Симметрия простейших фигур</a:t>
            </a:r>
            <a:r>
              <a:rPr kumimoji="0" lang="ru-RU" sz="2400">
                <a:solidFill>
                  <a:srgbClr val="000066"/>
                </a:solidFill>
                <a:latin typeface="Arial" charset="0"/>
              </a:rPr>
              <a:t>  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i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Примеры симметричных фигур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692275" y="1773238"/>
            <a:ext cx="7343775" cy="4751387"/>
            <a:chOff x="340" y="754"/>
            <a:chExt cx="5239" cy="3356"/>
          </a:xfrm>
        </p:grpSpPr>
        <p:sp>
          <p:nvSpPr>
            <p:cNvPr id="3080" name="AutoShape 8"/>
            <p:cNvSpPr>
              <a:spLocks noChangeArrowheads="1"/>
            </p:cNvSpPr>
            <p:nvPr/>
          </p:nvSpPr>
          <p:spPr bwMode="auto">
            <a:xfrm>
              <a:off x="3379" y="1162"/>
              <a:ext cx="2200" cy="2132"/>
            </a:xfrm>
            <a:prstGeom prst="star5">
              <a:avLst/>
            </a:prstGeom>
            <a:solidFill>
              <a:srgbClr val="00E4A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ru-RU" sz="2400">
                <a:latin typeface="Arial" charset="0"/>
              </a:endParaRPr>
            </a:p>
          </p:txBody>
        </p:sp>
        <p:sp>
          <p:nvSpPr>
            <p:cNvPr id="114693" name="Line 9"/>
            <p:cNvSpPr>
              <a:spLocks noChangeShapeType="1"/>
            </p:cNvSpPr>
            <p:nvPr/>
          </p:nvSpPr>
          <p:spPr bwMode="auto">
            <a:xfrm>
              <a:off x="930" y="754"/>
              <a:ext cx="0" cy="30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4694" name="Line 12"/>
            <p:cNvSpPr>
              <a:spLocks noChangeShapeType="1"/>
            </p:cNvSpPr>
            <p:nvPr/>
          </p:nvSpPr>
          <p:spPr bwMode="auto">
            <a:xfrm>
              <a:off x="2562" y="754"/>
              <a:ext cx="0" cy="303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4695" name="Line 13"/>
            <p:cNvSpPr>
              <a:spLocks noChangeShapeType="1"/>
            </p:cNvSpPr>
            <p:nvPr/>
          </p:nvSpPr>
          <p:spPr bwMode="auto">
            <a:xfrm>
              <a:off x="930" y="754"/>
              <a:ext cx="0" cy="30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4696" name="Lock"/>
            <p:cNvSpPr>
              <a:spLocks noEditPoints="1" noChangeArrowheads="1"/>
            </p:cNvSpPr>
            <p:nvPr/>
          </p:nvSpPr>
          <p:spPr bwMode="auto">
            <a:xfrm>
              <a:off x="340" y="1298"/>
              <a:ext cx="1179" cy="19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51 w 21600"/>
                <a:gd name="T13" fmla="*/ 9899 h 21600"/>
                <a:gd name="T14" fmla="*/ 21142 w 21600"/>
                <a:gd name="T15" fmla="*/ 153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93" y="9606"/>
                  </a:moveTo>
                  <a:lnTo>
                    <a:pt x="2048" y="9606"/>
                  </a:lnTo>
                  <a:lnTo>
                    <a:pt x="2048" y="4713"/>
                  </a:lnTo>
                  <a:lnTo>
                    <a:pt x="2420" y="3818"/>
                  </a:lnTo>
                  <a:lnTo>
                    <a:pt x="2979" y="3028"/>
                  </a:lnTo>
                  <a:lnTo>
                    <a:pt x="3537" y="2446"/>
                  </a:lnTo>
                  <a:lnTo>
                    <a:pt x="3956" y="1998"/>
                  </a:lnTo>
                  <a:lnTo>
                    <a:pt x="4492" y="1581"/>
                  </a:lnTo>
                  <a:lnTo>
                    <a:pt x="5143" y="1238"/>
                  </a:lnTo>
                  <a:lnTo>
                    <a:pt x="5912" y="880"/>
                  </a:lnTo>
                  <a:lnTo>
                    <a:pt x="6587" y="641"/>
                  </a:lnTo>
                  <a:lnTo>
                    <a:pt x="7518" y="372"/>
                  </a:lnTo>
                  <a:lnTo>
                    <a:pt x="8425" y="208"/>
                  </a:lnTo>
                  <a:lnTo>
                    <a:pt x="9496" y="59"/>
                  </a:lnTo>
                  <a:lnTo>
                    <a:pt x="10637" y="14"/>
                  </a:lnTo>
                  <a:lnTo>
                    <a:pt x="11614" y="59"/>
                  </a:lnTo>
                  <a:lnTo>
                    <a:pt x="12382" y="119"/>
                  </a:lnTo>
                  <a:lnTo>
                    <a:pt x="13034" y="253"/>
                  </a:lnTo>
                  <a:lnTo>
                    <a:pt x="13779" y="417"/>
                  </a:lnTo>
                  <a:lnTo>
                    <a:pt x="14500" y="611"/>
                  </a:lnTo>
                  <a:lnTo>
                    <a:pt x="14733" y="686"/>
                  </a:lnTo>
                  <a:lnTo>
                    <a:pt x="14989" y="790"/>
                  </a:lnTo>
                  <a:lnTo>
                    <a:pt x="15175" y="865"/>
                  </a:lnTo>
                  <a:lnTo>
                    <a:pt x="15385" y="954"/>
                  </a:lnTo>
                  <a:lnTo>
                    <a:pt x="15431" y="969"/>
                  </a:lnTo>
                  <a:lnTo>
                    <a:pt x="15594" y="1059"/>
                  </a:lnTo>
                  <a:lnTo>
                    <a:pt x="15757" y="1148"/>
                  </a:lnTo>
                  <a:lnTo>
                    <a:pt x="15920" y="1267"/>
                  </a:lnTo>
                  <a:lnTo>
                    <a:pt x="16106" y="1372"/>
                  </a:lnTo>
                  <a:lnTo>
                    <a:pt x="16665" y="1730"/>
                  </a:lnTo>
                  <a:lnTo>
                    <a:pt x="17014" y="1998"/>
                  </a:lnTo>
                  <a:lnTo>
                    <a:pt x="17480" y="2356"/>
                  </a:lnTo>
                  <a:lnTo>
                    <a:pt x="17852" y="2804"/>
                  </a:lnTo>
                  <a:lnTo>
                    <a:pt x="18178" y="3192"/>
                  </a:lnTo>
                  <a:lnTo>
                    <a:pt x="18527" y="3639"/>
                  </a:lnTo>
                  <a:lnTo>
                    <a:pt x="18806" y="4132"/>
                  </a:lnTo>
                  <a:lnTo>
                    <a:pt x="19086" y="4713"/>
                  </a:lnTo>
                  <a:lnTo>
                    <a:pt x="19272" y="5191"/>
                  </a:lnTo>
                  <a:lnTo>
                    <a:pt x="19295" y="9606"/>
                  </a:lnTo>
                  <a:lnTo>
                    <a:pt x="21600" y="9606"/>
                  </a:lnTo>
                  <a:lnTo>
                    <a:pt x="21600" y="16289"/>
                  </a:lnTo>
                  <a:lnTo>
                    <a:pt x="21413" y="17184"/>
                  </a:lnTo>
                  <a:lnTo>
                    <a:pt x="21041" y="17900"/>
                  </a:lnTo>
                  <a:lnTo>
                    <a:pt x="20668" y="18377"/>
                  </a:lnTo>
                  <a:lnTo>
                    <a:pt x="20343" y="18855"/>
                  </a:lnTo>
                  <a:lnTo>
                    <a:pt x="19924" y="19332"/>
                  </a:lnTo>
                  <a:lnTo>
                    <a:pt x="19388" y="19809"/>
                  </a:lnTo>
                  <a:lnTo>
                    <a:pt x="18806" y="20242"/>
                  </a:lnTo>
                  <a:lnTo>
                    <a:pt x="18062" y="20585"/>
                  </a:lnTo>
                  <a:lnTo>
                    <a:pt x="17270" y="20883"/>
                  </a:lnTo>
                  <a:lnTo>
                    <a:pt x="16525" y="21182"/>
                  </a:lnTo>
                  <a:lnTo>
                    <a:pt x="15548" y="21420"/>
                  </a:lnTo>
                  <a:lnTo>
                    <a:pt x="14803" y="21540"/>
                  </a:lnTo>
                  <a:lnTo>
                    <a:pt x="13662" y="21674"/>
                  </a:lnTo>
                  <a:lnTo>
                    <a:pt x="8379" y="21659"/>
                  </a:lnTo>
                  <a:lnTo>
                    <a:pt x="7168" y="21540"/>
                  </a:lnTo>
                  <a:lnTo>
                    <a:pt x="6098" y="21331"/>
                  </a:lnTo>
                  <a:lnTo>
                    <a:pt x="5050" y="21092"/>
                  </a:lnTo>
                  <a:lnTo>
                    <a:pt x="4003" y="20764"/>
                  </a:lnTo>
                  <a:lnTo>
                    <a:pt x="3258" y="20391"/>
                  </a:lnTo>
                  <a:lnTo>
                    <a:pt x="2769" y="20123"/>
                  </a:lnTo>
                  <a:lnTo>
                    <a:pt x="2281" y="19720"/>
                  </a:lnTo>
                  <a:lnTo>
                    <a:pt x="1862" y="19407"/>
                  </a:lnTo>
                  <a:lnTo>
                    <a:pt x="1489" y="19079"/>
                  </a:lnTo>
                  <a:lnTo>
                    <a:pt x="1070" y="18676"/>
                  </a:lnTo>
                  <a:lnTo>
                    <a:pt x="744" y="18258"/>
                  </a:lnTo>
                  <a:lnTo>
                    <a:pt x="325" y="17661"/>
                  </a:lnTo>
                  <a:lnTo>
                    <a:pt x="162" y="17035"/>
                  </a:lnTo>
                  <a:lnTo>
                    <a:pt x="93" y="16468"/>
                  </a:lnTo>
                  <a:lnTo>
                    <a:pt x="93" y="9606"/>
                  </a:lnTo>
                  <a:close/>
                  <a:moveTo>
                    <a:pt x="6098" y="9591"/>
                  </a:moveTo>
                  <a:lnTo>
                    <a:pt x="6098" y="5220"/>
                  </a:lnTo>
                  <a:lnTo>
                    <a:pt x="6191" y="4907"/>
                  </a:lnTo>
                  <a:lnTo>
                    <a:pt x="6307" y="4639"/>
                  </a:lnTo>
                  <a:lnTo>
                    <a:pt x="6517" y="4370"/>
                  </a:lnTo>
                  <a:lnTo>
                    <a:pt x="6680" y="4087"/>
                  </a:lnTo>
                  <a:lnTo>
                    <a:pt x="6889" y="3878"/>
                  </a:lnTo>
                  <a:lnTo>
                    <a:pt x="7308" y="3520"/>
                  </a:lnTo>
                  <a:lnTo>
                    <a:pt x="7843" y="3281"/>
                  </a:lnTo>
                  <a:lnTo>
                    <a:pt x="8402" y="3013"/>
                  </a:lnTo>
                  <a:lnTo>
                    <a:pt x="9031" y="2834"/>
                  </a:lnTo>
                  <a:lnTo>
                    <a:pt x="9659" y="2700"/>
                  </a:lnTo>
                  <a:lnTo>
                    <a:pt x="10497" y="2625"/>
                  </a:lnTo>
                  <a:lnTo>
                    <a:pt x="11125" y="2655"/>
                  </a:lnTo>
                  <a:lnTo>
                    <a:pt x="11987" y="2789"/>
                  </a:lnTo>
                  <a:lnTo>
                    <a:pt x="12522" y="2893"/>
                  </a:lnTo>
                  <a:lnTo>
                    <a:pt x="13011" y="3028"/>
                  </a:lnTo>
                  <a:lnTo>
                    <a:pt x="13290" y="3192"/>
                  </a:lnTo>
                  <a:lnTo>
                    <a:pt x="13709" y="3371"/>
                  </a:lnTo>
                  <a:lnTo>
                    <a:pt x="13872" y="3505"/>
                  </a:lnTo>
                  <a:lnTo>
                    <a:pt x="14058" y="3639"/>
                  </a:lnTo>
                  <a:lnTo>
                    <a:pt x="14291" y="3788"/>
                  </a:lnTo>
                  <a:lnTo>
                    <a:pt x="14431" y="3953"/>
                  </a:lnTo>
                  <a:lnTo>
                    <a:pt x="14617" y="4102"/>
                  </a:lnTo>
                  <a:lnTo>
                    <a:pt x="14826" y="4311"/>
                  </a:lnTo>
                  <a:lnTo>
                    <a:pt x="14919" y="4534"/>
                  </a:lnTo>
                  <a:lnTo>
                    <a:pt x="15036" y="4773"/>
                  </a:lnTo>
                  <a:lnTo>
                    <a:pt x="15175" y="5027"/>
                  </a:lnTo>
                  <a:lnTo>
                    <a:pt x="15245" y="5220"/>
                  </a:lnTo>
                  <a:lnTo>
                    <a:pt x="15245" y="9591"/>
                  </a:lnTo>
                  <a:lnTo>
                    <a:pt x="6098" y="9591"/>
                  </a:lnTo>
                  <a:close/>
                </a:path>
                <a:path w="21600" h="21600" extrusionOk="0">
                  <a:moveTo>
                    <a:pt x="93" y="9606"/>
                  </a:moveTo>
                  <a:lnTo>
                    <a:pt x="21600" y="9606"/>
                  </a:lnTo>
                  <a:close/>
                </a:path>
                <a:path w="21600" h="21600" extrusionOk="0">
                  <a:moveTo>
                    <a:pt x="11684" y="17109"/>
                  </a:moveTo>
                  <a:lnTo>
                    <a:pt x="12266" y="19317"/>
                  </a:lnTo>
                  <a:lnTo>
                    <a:pt x="9659" y="19317"/>
                  </a:lnTo>
                  <a:lnTo>
                    <a:pt x="10287" y="17124"/>
                  </a:lnTo>
                  <a:lnTo>
                    <a:pt x="10008" y="16975"/>
                  </a:lnTo>
                  <a:lnTo>
                    <a:pt x="9799" y="16722"/>
                  </a:lnTo>
                  <a:lnTo>
                    <a:pt x="9752" y="16408"/>
                  </a:lnTo>
                  <a:lnTo>
                    <a:pt x="9822" y="16170"/>
                  </a:lnTo>
                  <a:lnTo>
                    <a:pt x="10008" y="16006"/>
                  </a:lnTo>
                  <a:lnTo>
                    <a:pt x="10148" y="15871"/>
                  </a:lnTo>
                  <a:lnTo>
                    <a:pt x="10381" y="15782"/>
                  </a:lnTo>
                  <a:lnTo>
                    <a:pt x="10660" y="15692"/>
                  </a:lnTo>
                  <a:lnTo>
                    <a:pt x="11009" y="15677"/>
                  </a:lnTo>
                  <a:lnTo>
                    <a:pt x="11288" y="15722"/>
                  </a:lnTo>
                  <a:lnTo>
                    <a:pt x="11614" y="15782"/>
                  </a:lnTo>
                  <a:lnTo>
                    <a:pt x="11893" y="15946"/>
                  </a:lnTo>
                  <a:lnTo>
                    <a:pt x="12033" y="16080"/>
                  </a:lnTo>
                  <a:lnTo>
                    <a:pt x="12173" y="16229"/>
                  </a:lnTo>
                  <a:lnTo>
                    <a:pt x="12196" y="16408"/>
                  </a:lnTo>
                  <a:lnTo>
                    <a:pt x="12103" y="16722"/>
                  </a:lnTo>
                  <a:lnTo>
                    <a:pt x="11987" y="16856"/>
                  </a:lnTo>
                  <a:lnTo>
                    <a:pt x="11847" y="16975"/>
                  </a:lnTo>
                  <a:lnTo>
                    <a:pt x="11684" y="17109"/>
                  </a:lnTo>
                </a:path>
              </a:pathLst>
            </a:custGeom>
            <a:solidFill>
              <a:srgbClr val="C0C0C0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kumimoji="0" lang="ru-RU" sz="3200">
                <a:latin typeface="Arial" charset="0"/>
              </a:endParaRPr>
            </a:p>
          </p:txBody>
        </p:sp>
        <p:sp>
          <p:nvSpPr>
            <p:cNvPr id="114697" name="Litebulb"/>
            <p:cNvSpPr>
              <a:spLocks noEditPoints="1" noChangeArrowheads="1"/>
            </p:cNvSpPr>
            <p:nvPr/>
          </p:nvSpPr>
          <p:spPr bwMode="auto">
            <a:xfrm>
              <a:off x="1791" y="1117"/>
              <a:ext cx="1497" cy="240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549 w 21600"/>
                <a:gd name="T13" fmla="*/ 2192 h 21600"/>
                <a:gd name="T14" fmla="*/ 18281 w 21600"/>
                <a:gd name="T15" fmla="*/ 928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0825" y="21723"/>
                  </a:moveTo>
                  <a:lnTo>
                    <a:pt x="11215" y="21723"/>
                  </a:lnTo>
                  <a:lnTo>
                    <a:pt x="11552" y="21688"/>
                  </a:lnTo>
                  <a:lnTo>
                    <a:pt x="11916" y="21617"/>
                  </a:lnTo>
                  <a:lnTo>
                    <a:pt x="12253" y="21547"/>
                  </a:lnTo>
                  <a:lnTo>
                    <a:pt x="12617" y="21441"/>
                  </a:lnTo>
                  <a:lnTo>
                    <a:pt x="12902" y="21317"/>
                  </a:lnTo>
                  <a:lnTo>
                    <a:pt x="13162" y="21176"/>
                  </a:lnTo>
                  <a:lnTo>
                    <a:pt x="13396" y="21000"/>
                  </a:lnTo>
                  <a:lnTo>
                    <a:pt x="13655" y="20841"/>
                  </a:lnTo>
                  <a:lnTo>
                    <a:pt x="13863" y="20629"/>
                  </a:lnTo>
                  <a:lnTo>
                    <a:pt x="14045" y="20435"/>
                  </a:lnTo>
                  <a:lnTo>
                    <a:pt x="14200" y="20223"/>
                  </a:lnTo>
                  <a:lnTo>
                    <a:pt x="14356" y="19994"/>
                  </a:lnTo>
                  <a:lnTo>
                    <a:pt x="14460" y="19747"/>
                  </a:lnTo>
                  <a:lnTo>
                    <a:pt x="14512" y="19482"/>
                  </a:lnTo>
                  <a:lnTo>
                    <a:pt x="14512" y="19235"/>
                  </a:lnTo>
                  <a:lnTo>
                    <a:pt x="14512" y="19147"/>
                  </a:lnTo>
                  <a:lnTo>
                    <a:pt x="14512" y="18900"/>
                  </a:lnTo>
                  <a:lnTo>
                    <a:pt x="14512" y="18529"/>
                  </a:lnTo>
                  <a:lnTo>
                    <a:pt x="14512" y="18052"/>
                  </a:lnTo>
                  <a:lnTo>
                    <a:pt x="14512" y="17505"/>
                  </a:lnTo>
                  <a:lnTo>
                    <a:pt x="14512" y="16976"/>
                  </a:lnTo>
                  <a:lnTo>
                    <a:pt x="14512" y="16464"/>
                  </a:lnTo>
                  <a:lnTo>
                    <a:pt x="14512" y="15952"/>
                  </a:lnTo>
                  <a:lnTo>
                    <a:pt x="14512" y="15758"/>
                  </a:lnTo>
                  <a:lnTo>
                    <a:pt x="14616" y="15547"/>
                  </a:lnTo>
                  <a:lnTo>
                    <a:pt x="14694" y="15352"/>
                  </a:lnTo>
                  <a:lnTo>
                    <a:pt x="14798" y="15141"/>
                  </a:lnTo>
                  <a:lnTo>
                    <a:pt x="15161" y="14735"/>
                  </a:lnTo>
                  <a:lnTo>
                    <a:pt x="15602" y="14329"/>
                  </a:lnTo>
                  <a:lnTo>
                    <a:pt x="16745" y="13552"/>
                  </a:lnTo>
                  <a:lnTo>
                    <a:pt x="18043" y="12670"/>
                  </a:lnTo>
                  <a:lnTo>
                    <a:pt x="18744" y="12194"/>
                  </a:lnTo>
                  <a:lnTo>
                    <a:pt x="19341" y="11647"/>
                  </a:lnTo>
                  <a:lnTo>
                    <a:pt x="19938" y="11099"/>
                  </a:lnTo>
                  <a:lnTo>
                    <a:pt x="20483" y="10464"/>
                  </a:lnTo>
                  <a:lnTo>
                    <a:pt x="20743" y="10164"/>
                  </a:lnTo>
                  <a:lnTo>
                    <a:pt x="20950" y="9794"/>
                  </a:lnTo>
                  <a:lnTo>
                    <a:pt x="21132" y="9441"/>
                  </a:lnTo>
                  <a:lnTo>
                    <a:pt x="21288" y="9035"/>
                  </a:lnTo>
                  <a:lnTo>
                    <a:pt x="21444" y="8664"/>
                  </a:lnTo>
                  <a:lnTo>
                    <a:pt x="21548" y="8223"/>
                  </a:lnTo>
                  <a:lnTo>
                    <a:pt x="21600" y="7782"/>
                  </a:lnTo>
                  <a:lnTo>
                    <a:pt x="21600" y="7341"/>
                  </a:lnTo>
                  <a:lnTo>
                    <a:pt x="21600" y="6935"/>
                  </a:lnTo>
                  <a:lnTo>
                    <a:pt x="21548" y="6564"/>
                  </a:lnTo>
                  <a:lnTo>
                    <a:pt x="21496" y="6229"/>
                  </a:lnTo>
                  <a:lnTo>
                    <a:pt x="21392" y="5858"/>
                  </a:lnTo>
                  <a:lnTo>
                    <a:pt x="21288" y="5523"/>
                  </a:lnTo>
                  <a:lnTo>
                    <a:pt x="21132" y="5135"/>
                  </a:lnTo>
                  <a:lnTo>
                    <a:pt x="20950" y="4800"/>
                  </a:lnTo>
                  <a:lnTo>
                    <a:pt x="20743" y="4464"/>
                  </a:lnTo>
                  <a:lnTo>
                    <a:pt x="20535" y="4164"/>
                  </a:lnTo>
                  <a:lnTo>
                    <a:pt x="20301" y="3847"/>
                  </a:lnTo>
                  <a:lnTo>
                    <a:pt x="20042" y="3547"/>
                  </a:lnTo>
                  <a:lnTo>
                    <a:pt x="19782" y="3247"/>
                  </a:lnTo>
                  <a:lnTo>
                    <a:pt x="19133" y="2664"/>
                  </a:lnTo>
                  <a:lnTo>
                    <a:pt x="18458" y="2152"/>
                  </a:lnTo>
                  <a:lnTo>
                    <a:pt x="17705" y="1694"/>
                  </a:lnTo>
                  <a:lnTo>
                    <a:pt x="16849" y="1252"/>
                  </a:lnTo>
                  <a:lnTo>
                    <a:pt x="16407" y="1076"/>
                  </a:lnTo>
                  <a:lnTo>
                    <a:pt x="15940" y="900"/>
                  </a:lnTo>
                  <a:lnTo>
                    <a:pt x="15499" y="741"/>
                  </a:lnTo>
                  <a:lnTo>
                    <a:pt x="15057" y="600"/>
                  </a:lnTo>
                  <a:lnTo>
                    <a:pt x="14564" y="458"/>
                  </a:lnTo>
                  <a:lnTo>
                    <a:pt x="14045" y="335"/>
                  </a:lnTo>
                  <a:lnTo>
                    <a:pt x="13500" y="229"/>
                  </a:lnTo>
                  <a:lnTo>
                    <a:pt x="13006" y="158"/>
                  </a:lnTo>
                  <a:lnTo>
                    <a:pt x="12461" y="88"/>
                  </a:lnTo>
                  <a:lnTo>
                    <a:pt x="11968" y="52"/>
                  </a:lnTo>
                  <a:lnTo>
                    <a:pt x="11423" y="17"/>
                  </a:lnTo>
                  <a:lnTo>
                    <a:pt x="10825" y="17"/>
                  </a:lnTo>
                  <a:lnTo>
                    <a:pt x="10254" y="17"/>
                  </a:lnTo>
                  <a:lnTo>
                    <a:pt x="9709" y="52"/>
                  </a:lnTo>
                  <a:lnTo>
                    <a:pt x="9216" y="88"/>
                  </a:lnTo>
                  <a:lnTo>
                    <a:pt x="8671" y="158"/>
                  </a:lnTo>
                  <a:lnTo>
                    <a:pt x="8177" y="229"/>
                  </a:lnTo>
                  <a:lnTo>
                    <a:pt x="7632" y="335"/>
                  </a:lnTo>
                  <a:lnTo>
                    <a:pt x="7113" y="458"/>
                  </a:lnTo>
                  <a:lnTo>
                    <a:pt x="6620" y="600"/>
                  </a:lnTo>
                  <a:lnTo>
                    <a:pt x="6178" y="741"/>
                  </a:lnTo>
                  <a:lnTo>
                    <a:pt x="5737" y="900"/>
                  </a:lnTo>
                  <a:lnTo>
                    <a:pt x="5270" y="1076"/>
                  </a:lnTo>
                  <a:lnTo>
                    <a:pt x="4828" y="1252"/>
                  </a:lnTo>
                  <a:lnTo>
                    <a:pt x="3972" y="1694"/>
                  </a:lnTo>
                  <a:lnTo>
                    <a:pt x="3219" y="2152"/>
                  </a:lnTo>
                  <a:lnTo>
                    <a:pt x="2544" y="2664"/>
                  </a:lnTo>
                  <a:lnTo>
                    <a:pt x="1895" y="3247"/>
                  </a:lnTo>
                  <a:lnTo>
                    <a:pt x="1635" y="3547"/>
                  </a:lnTo>
                  <a:lnTo>
                    <a:pt x="1375" y="3847"/>
                  </a:lnTo>
                  <a:lnTo>
                    <a:pt x="1142" y="4164"/>
                  </a:lnTo>
                  <a:lnTo>
                    <a:pt x="934" y="4464"/>
                  </a:lnTo>
                  <a:lnTo>
                    <a:pt x="726" y="4800"/>
                  </a:lnTo>
                  <a:lnTo>
                    <a:pt x="545" y="5135"/>
                  </a:lnTo>
                  <a:lnTo>
                    <a:pt x="389" y="5523"/>
                  </a:lnTo>
                  <a:lnTo>
                    <a:pt x="285" y="5858"/>
                  </a:lnTo>
                  <a:lnTo>
                    <a:pt x="181" y="6229"/>
                  </a:lnTo>
                  <a:lnTo>
                    <a:pt x="129" y="6564"/>
                  </a:lnTo>
                  <a:lnTo>
                    <a:pt x="77" y="6935"/>
                  </a:lnTo>
                  <a:lnTo>
                    <a:pt x="77" y="7341"/>
                  </a:lnTo>
                  <a:lnTo>
                    <a:pt x="77" y="7782"/>
                  </a:lnTo>
                  <a:lnTo>
                    <a:pt x="129" y="8223"/>
                  </a:lnTo>
                  <a:lnTo>
                    <a:pt x="233" y="8664"/>
                  </a:lnTo>
                  <a:lnTo>
                    <a:pt x="389" y="9035"/>
                  </a:lnTo>
                  <a:lnTo>
                    <a:pt x="545" y="9441"/>
                  </a:lnTo>
                  <a:lnTo>
                    <a:pt x="726" y="9794"/>
                  </a:lnTo>
                  <a:lnTo>
                    <a:pt x="934" y="10164"/>
                  </a:lnTo>
                  <a:lnTo>
                    <a:pt x="1194" y="10464"/>
                  </a:lnTo>
                  <a:lnTo>
                    <a:pt x="1739" y="11099"/>
                  </a:lnTo>
                  <a:lnTo>
                    <a:pt x="2336" y="11647"/>
                  </a:lnTo>
                  <a:lnTo>
                    <a:pt x="2933" y="12194"/>
                  </a:lnTo>
                  <a:lnTo>
                    <a:pt x="3634" y="12670"/>
                  </a:lnTo>
                  <a:lnTo>
                    <a:pt x="4932" y="13552"/>
                  </a:lnTo>
                  <a:lnTo>
                    <a:pt x="6075" y="14329"/>
                  </a:lnTo>
                  <a:lnTo>
                    <a:pt x="6516" y="14735"/>
                  </a:lnTo>
                  <a:lnTo>
                    <a:pt x="6879" y="15141"/>
                  </a:lnTo>
                  <a:lnTo>
                    <a:pt x="6983" y="15352"/>
                  </a:lnTo>
                  <a:lnTo>
                    <a:pt x="7061" y="15547"/>
                  </a:lnTo>
                  <a:lnTo>
                    <a:pt x="7165" y="15758"/>
                  </a:lnTo>
                  <a:lnTo>
                    <a:pt x="7165" y="15952"/>
                  </a:lnTo>
                  <a:lnTo>
                    <a:pt x="7165" y="16464"/>
                  </a:lnTo>
                  <a:lnTo>
                    <a:pt x="7165" y="16976"/>
                  </a:lnTo>
                  <a:lnTo>
                    <a:pt x="7165" y="17505"/>
                  </a:lnTo>
                  <a:lnTo>
                    <a:pt x="7165" y="18052"/>
                  </a:lnTo>
                  <a:lnTo>
                    <a:pt x="7165" y="18529"/>
                  </a:lnTo>
                  <a:lnTo>
                    <a:pt x="7165" y="18900"/>
                  </a:lnTo>
                  <a:lnTo>
                    <a:pt x="7165" y="19147"/>
                  </a:lnTo>
                  <a:lnTo>
                    <a:pt x="7165" y="19235"/>
                  </a:lnTo>
                  <a:lnTo>
                    <a:pt x="7165" y="19482"/>
                  </a:lnTo>
                  <a:lnTo>
                    <a:pt x="7217" y="19747"/>
                  </a:lnTo>
                  <a:lnTo>
                    <a:pt x="7321" y="19994"/>
                  </a:lnTo>
                  <a:lnTo>
                    <a:pt x="7476" y="20223"/>
                  </a:lnTo>
                  <a:lnTo>
                    <a:pt x="7632" y="20435"/>
                  </a:lnTo>
                  <a:lnTo>
                    <a:pt x="7814" y="20629"/>
                  </a:lnTo>
                  <a:lnTo>
                    <a:pt x="8022" y="20841"/>
                  </a:lnTo>
                  <a:lnTo>
                    <a:pt x="8281" y="21000"/>
                  </a:lnTo>
                  <a:lnTo>
                    <a:pt x="8515" y="21176"/>
                  </a:lnTo>
                  <a:lnTo>
                    <a:pt x="8775" y="21317"/>
                  </a:lnTo>
                  <a:lnTo>
                    <a:pt x="9060" y="21441"/>
                  </a:lnTo>
                  <a:lnTo>
                    <a:pt x="9424" y="21547"/>
                  </a:lnTo>
                  <a:lnTo>
                    <a:pt x="9761" y="21617"/>
                  </a:lnTo>
                  <a:lnTo>
                    <a:pt x="10125" y="21688"/>
                  </a:lnTo>
                  <a:lnTo>
                    <a:pt x="10462" y="21723"/>
                  </a:lnTo>
                  <a:lnTo>
                    <a:pt x="10825" y="21723"/>
                  </a:lnTo>
                  <a:close/>
                </a:path>
                <a:path w="21600" h="21600" extrusionOk="0">
                  <a:moveTo>
                    <a:pt x="9242" y="14417"/>
                  </a:moveTo>
                  <a:lnTo>
                    <a:pt x="8541" y="12035"/>
                  </a:lnTo>
                  <a:lnTo>
                    <a:pt x="7295" y="10129"/>
                  </a:lnTo>
                  <a:lnTo>
                    <a:pt x="6905" y="9652"/>
                  </a:lnTo>
                  <a:lnTo>
                    <a:pt x="8541" y="10182"/>
                  </a:lnTo>
                  <a:lnTo>
                    <a:pt x="9787" y="9547"/>
                  </a:lnTo>
                  <a:lnTo>
                    <a:pt x="11189" y="10129"/>
                  </a:lnTo>
                  <a:lnTo>
                    <a:pt x="12279" y="9547"/>
                  </a:lnTo>
                  <a:lnTo>
                    <a:pt x="13370" y="10076"/>
                  </a:lnTo>
                  <a:lnTo>
                    <a:pt x="14850" y="9652"/>
                  </a:lnTo>
                  <a:lnTo>
                    <a:pt x="12902" y="12247"/>
                  </a:lnTo>
                  <a:lnTo>
                    <a:pt x="12357" y="14417"/>
                  </a:lnTo>
                  <a:moveTo>
                    <a:pt x="7191" y="15952"/>
                  </a:moveTo>
                  <a:lnTo>
                    <a:pt x="14512" y="15952"/>
                  </a:lnTo>
                  <a:lnTo>
                    <a:pt x="14512" y="17064"/>
                  </a:lnTo>
                  <a:lnTo>
                    <a:pt x="7191" y="17047"/>
                  </a:lnTo>
                  <a:lnTo>
                    <a:pt x="7191" y="18123"/>
                  </a:lnTo>
                  <a:lnTo>
                    <a:pt x="14512" y="18158"/>
                  </a:lnTo>
                  <a:lnTo>
                    <a:pt x="14538" y="19182"/>
                  </a:lnTo>
                  <a:lnTo>
                    <a:pt x="7217" y="19182"/>
                  </a:lnTo>
                </a:path>
              </a:pathLst>
            </a:custGeom>
            <a:solidFill>
              <a:srgbClr val="FFFFCC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kumimoji="0" lang="ru-RU" sz="2400">
                <a:latin typeface="Arial" charset="0"/>
              </a:endParaRPr>
            </a:p>
          </p:txBody>
        </p:sp>
        <p:sp>
          <p:nvSpPr>
            <p:cNvPr id="114698" name="Line 14"/>
            <p:cNvSpPr>
              <a:spLocks noChangeShapeType="1"/>
            </p:cNvSpPr>
            <p:nvPr/>
          </p:nvSpPr>
          <p:spPr bwMode="auto">
            <a:xfrm>
              <a:off x="4468" y="845"/>
              <a:ext cx="0" cy="249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4699" name="AutoShape 18" descr="Горизонтальный кирпич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329" y="3838"/>
              <a:ext cx="227" cy="272"/>
            </a:xfrm>
            <a:prstGeom prst="actionButtonHome">
              <a:avLst/>
            </a:prstGeom>
            <a:pattFill prst="horzBrick">
              <a:fgClr>
                <a:srgbClr val="CC6600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0" lang="ru-RU" sz="2400">
                <a:latin typeface="Arial" charset="0"/>
              </a:endParaRPr>
            </a:p>
          </p:txBody>
        </p:sp>
      </p:grp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403350" y="260350"/>
            <a:ext cx="74914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kumimoji="0" lang="ru-RU"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Фигуры, обладающие одной осью симметрии</a:t>
            </a:r>
          </a:p>
        </p:txBody>
      </p:sp>
      <p:sp>
        <p:nvSpPr>
          <p:cNvPr id="133133" name="Text Box 18"/>
          <p:cNvSpPr txBox="1">
            <a:spLocks noChangeArrowheads="1"/>
          </p:cNvSpPr>
          <p:nvPr/>
        </p:nvSpPr>
        <p:spPr bwMode="auto">
          <a:xfrm>
            <a:off x="2195513" y="6308725"/>
            <a:ext cx="4105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Равнобедренная трапеция</a:t>
            </a:r>
          </a:p>
        </p:txBody>
      </p:sp>
      <p:sp>
        <p:nvSpPr>
          <p:cNvPr id="133134" name="Text Box 17"/>
          <p:cNvSpPr txBox="1">
            <a:spLocks noChangeArrowheads="1"/>
          </p:cNvSpPr>
          <p:nvPr/>
        </p:nvSpPr>
        <p:spPr bwMode="auto">
          <a:xfrm>
            <a:off x="6865938" y="4652963"/>
            <a:ext cx="22780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ru-RU" u="sng">
                <a:latin typeface="Verdana" pitchFamily="34" charset="0"/>
              </a:rPr>
              <a:t>Равнобедренный </a:t>
            </a:r>
          </a:p>
          <a:p>
            <a:pPr algn="ctr"/>
            <a:r>
              <a:rPr kumimoji="0" lang="ru-RU" u="sng">
                <a:latin typeface="Verdana" pitchFamily="34" charset="0"/>
              </a:rPr>
              <a:t>треугольник</a:t>
            </a:r>
          </a:p>
        </p:txBody>
      </p:sp>
      <p:sp>
        <p:nvSpPr>
          <p:cNvPr id="133136" name="AutoShape 7"/>
          <p:cNvSpPr>
            <a:spLocks noChangeArrowheads="1"/>
          </p:cNvSpPr>
          <p:nvPr/>
        </p:nvSpPr>
        <p:spPr bwMode="auto">
          <a:xfrm>
            <a:off x="5940425" y="2133600"/>
            <a:ext cx="1727200" cy="2232025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133138" name="AutoShape 9"/>
          <p:cNvSpPr>
            <a:spLocks noChangeArrowheads="1"/>
          </p:cNvSpPr>
          <p:nvPr/>
        </p:nvSpPr>
        <p:spPr bwMode="auto">
          <a:xfrm>
            <a:off x="2411413" y="4365625"/>
            <a:ext cx="2808287" cy="1727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folHlink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3139" name="Group 3"/>
          <p:cNvGrpSpPr>
            <a:grpSpLocks/>
          </p:cNvGrpSpPr>
          <p:nvPr/>
        </p:nvGrpSpPr>
        <p:grpSpPr bwMode="auto">
          <a:xfrm>
            <a:off x="1619250" y="1916113"/>
            <a:ext cx="2089150" cy="1441450"/>
            <a:chOff x="793" y="1207"/>
            <a:chExt cx="1316" cy="908"/>
          </a:xfrm>
        </p:grpSpPr>
        <p:sp>
          <p:nvSpPr>
            <p:cNvPr id="133140" name="Line 4"/>
            <p:cNvSpPr>
              <a:spLocks noChangeShapeType="1"/>
            </p:cNvSpPr>
            <p:nvPr/>
          </p:nvSpPr>
          <p:spPr bwMode="auto">
            <a:xfrm flipV="1">
              <a:off x="793" y="1207"/>
              <a:ext cx="1270" cy="454"/>
            </a:xfrm>
            <a:prstGeom prst="line">
              <a:avLst/>
            </a:prstGeom>
            <a:noFill/>
            <a:ln w="2222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41" name="Line 5"/>
            <p:cNvSpPr>
              <a:spLocks noChangeShapeType="1"/>
            </p:cNvSpPr>
            <p:nvPr/>
          </p:nvSpPr>
          <p:spPr bwMode="auto">
            <a:xfrm>
              <a:off x="793" y="1661"/>
              <a:ext cx="1316" cy="454"/>
            </a:xfrm>
            <a:prstGeom prst="line">
              <a:avLst/>
            </a:prstGeom>
            <a:noFill/>
            <a:ln w="2222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142" name="Text Box 16"/>
          <p:cNvSpPr txBox="1">
            <a:spLocks noChangeArrowheads="1"/>
          </p:cNvSpPr>
          <p:nvPr/>
        </p:nvSpPr>
        <p:spPr bwMode="auto">
          <a:xfrm>
            <a:off x="1476375" y="3429000"/>
            <a:ext cx="12969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Угол</a:t>
            </a:r>
          </a:p>
        </p:txBody>
      </p:sp>
      <p:sp>
        <p:nvSpPr>
          <p:cNvPr id="133135" name="Line 8"/>
          <p:cNvSpPr>
            <a:spLocks noChangeShapeType="1"/>
          </p:cNvSpPr>
          <p:nvPr/>
        </p:nvSpPr>
        <p:spPr bwMode="auto">
          <a:xfrm>
            <a:off x="6804025" y="1700213"/>
            <a:ext cx="0" cy="3457575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37" name="Line 10"/>
          <p:cNvSpPr>
            <a:spLocks noChangeShapeType="1"/>
          </p:cNvSpPr>
          <p:nvPr/>
        </p:nvSpPr>
        <p:spPr bwMode="auto">
          <a:xfrm>
            <a:off x="3851275" y="3789363"/>
            <a:ext cx="0" cy="2520950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43" name="Line 6"/>
          <p:cNvSpPr>
            <a:spLocks noChangeShapeType="1"/>
          </p:cNvSpPr>
          <p:nvPr/>
        </p:nvSpPr>
        <p:spPr bwMode="auto">
          <a:xfrm>
            <a:off x="1619250" y="2636838"/>
            <a:ext cx="2305050" cy="0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Фигуры, обладающие двумя осями симметрии</a:t>
            </a:r>
          </a:p>
        </p:txBody>
      </p:sp>
      <p:sp>
        <p:nvSpPr>
          <p:cNvPr id="88067" name="AutoShape 3"/>
          <p:cNvSpPr>
            <a:spLocks noChangeArrowheads="1"/>
          </p:cNvSpPr>
          <p:nvPr/>
        </p:nvSpPr>
        <p:spPr bwMode="auto">
          <a:xfrm>
            <a:off x="6443663" y="2492375"/>
            <a:ext cx="1441450" cy="3024188"/>
          </a:xfrm>
          <a:prstGeom prst="diamond">
            <a:avLst/>
          </a:prstGeom>
          <a:solidFill>
            <a:srgbClr val="99CCFF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88068" name="Line 4"/>
          <p:cNvSpPr>
            <a:spLocks noChangeShapeType="1"/>
          </p:cNvSpPr>
          <p:nvPr/>
        </p:nvSpPr>
        <p:spPr bwMode="auto">
          <a:xfrm>
            <a:off x="7164388" y="2060575"/>
            <a:ext cx="0" cy="424815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2051050" y="2349500"/>
            <a:ext cx="1873250" cy="3167063"/>
          </a:xfrm>
          <a:prstGeom prst="rect">
            <a:avLst/>
          </a:prstGeom>
          <a:solidFill>
            <a:schemeClr val="folHlink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88070" name="Line 6"/>
          <p:cNvSpPr>
            <a:spLocks noChangeShapeType="1"/>
          </p:cNvSpPr>
          <p:nvPr/>
        </p:nvSpPr>
        <p:spPr bwMode="auto">
          <a:xfrm>
            <a:off x="2987675" y="1989138"/>
            <a:ext cx="0" cy="424815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71" name="Line 7"/>
          <p:cNvSpPr>
            <a:spLocks noChangeShapeType="1"/>
          </p:cNvSpPr>
          <p:nvPr/>
        </p:nvSpPr>
        <p:spPr bwMode="auto">
          <a:xfrm>
            <a:off x="1619250" y="3933825"/>
            <a:ext cx="2736850" cy="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72" name="Line 8"/>
          <p:cNvSpPr>
            <a:spLocks noChangeShapeType="1"/>
          </p:cNvSpPr>
          <p:nvPr/>
        </p:nvSpPr>
        <p:spPr bwMode="auto">
          <a:xfrm>
            <a:off x="6227763" y="4005263"/>
            <a:ext cx="1944687" cy="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73" name="Text Box 10"/>
          <p:cNvSpPr txBox="1">
            <a:spLocks noChangeArrowheads="1"/>
          </p:cNvSpPr>
          <p:nvPr/>
        </p:nvSpPr>
        <p:spPr bwMode="auto">
          <a:xfrm>
            <a:off x="1979613" y="6165850"/>
            <a:ext cx="24479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Прямоугольник</a:t>
            </a:r>
          </a:p>
        </p:txBody>
      </p:sp>
      <p:sp>
        <p:nvSpPr>
          <p:cNvPr id="88074" name="Text Box 11"/>
          <p:cNvSpPr txBox="1">
            <a:spLocks noChangeArrowheads="1"/>
          </p:cNvSpPr>
          <p:nvPr/>
        </p:nvSpPr>
        <p:spPr bwMode="auto">
          <a:xfrm>
            <a:off x="5867400" y="6237288"/>
            <a:ext cx="2520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Ромб</a:t>
            </a:r>
          </a:p>
        </p:txBody>
      </p:sp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porting Progress or Status">
  <a:themeElements>
    <a:clrScheme name="Reporting Progress or Statu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Reporting Progress or Statu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porting Progress or Statu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Reporting Progress or Status 1">
    <a:dk1>
      <a:srgbClr val="333300"/>
    </a:dk1>
    <a:lt1>
      <a:srgbClr val="FFFFFF"/>
    </a:lt1>
    <a:dk2>
      <a:srgbClr val="000000"/>
    </a:dk2>
    <a:lt2>
      <a:srgbClr val="969696"/>
    </a:lt2>
    <a:accent1>
      <a:srgbClr val="E5D58A"/>
    </a:accent1>
    <a:accent2>
      <a:srgbClr val="CCCC00"/>
    </a:accent2>
    <a:accent3>
      <a:srgbClr val="FFFFFF"/>
    </a:accent3>
    <a:accent4>
      <a:srgbClr val="2A2A00"/>
    </a:accent4>
    <a:accent5>
      <a:srgbClr val="F0E7C4"/>
    </a:accent5>
    <a:accent6>
      <a:srgbClr val="B9B900"/>
    </a:accent6>
    <a:hlink>
      <a:srgbClr val="999933"/>
    </a:hlink>
    <a:folHlink>
      <a:srgbClr val="66663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2576</TotalTime>
  <Words>653</Words>
  <Application>Microsoft Office PowerPoint</Application>
  <PresentationFormat>Экран (4:3)</PresentationFormat>
  <Paragraphs>166</Paragraphs>
  <Slides>33</Slides>
  <Notes>0</Notes>
  <HiddenSlides>0</HiddenSlides>
  <MMClips>4</MMClips>
  <ScaleCrop>false</ScaleCrop>
  <HeadingPairs>
    <vt:vector size="8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7" baseType="lpstr">
      <vt:lpstr>Times New Roman</vt:lpstr>
      <vt:lpstr>Arial</vt:lpstr>
      <vt:lpstr>Wingdings</vt:lpstr>
      <vt:lpstr>Calibri</vt:lpstr>
      <vt:lpstr>Book Antiqua</vt:lpstr>
      <vt:lpstr>Monotype Corsiva</vt:lpstr>
      <vt:lpstr>Verdana</vt:lpstr>
      <vt:lpstr>Tahoma</vt:lpstr>
      <vt:lpstr>Comic Sans MS</vt:lpstr>
      <vt:lpstr>Rockwell</vt:lpstr>
      <vt:lpstr>Corbel</vt:lpstr>
      <vt:lpstr>Bookman Old Style</vt:lpstr>
      <vt:lpstr>Reporting Progress or Status</vt:lpstr>
      <vt:lpstr>Microsoft Equation 3.0</vt:lpstr>
      <vt:lpstr>Слайд 1</vt:lpstr>
      <vt:lpstr>Слайд 2</vt:lpstr>
      <vt:lpstr>Урок математики  «Осевая симметрия.»  6 класс</vt:lpstr>
      <vt:lpstr>Слайд 4</vt:lpstr>
      <vt:lpstr>Слайд 5</vt:lpstr>
      <vt:lpstr>Осевая симметрия</vt:lpstr>
      <vt:lpstr>Примеры симметричных фигур</vt:lpstr>
      <vt:lpstr>Слайд 8</vt:lpstr>
      <vt:lpstr>Фигуры, обладающие двумя осями симметрии</vt:lpstr>
      <vt:lpstr>Фигуры, имеющие более двух осей симметрии</vt:lpstr>
      <vt:lpstr>Фигуры, не обладающие осевой симметрией</vt:lpstr>
      <vt:lpstr>Симметрия в природе</vt:lpstr>
      <vt:lpstr>Зеркальная симметрия</vt:lpstr>
      <vt:lpstr>Слайд 14</vt:lpstr>
      <vt:lpstr> Симметрия в животном мире. </vt:lpstr>
      <vt:lpstr>В узорах знаменитых павловопосадских платков сочетание повторяющихся элементов.</vt:lpstr>
      <vt:lpstr>Слайд 17</vt:lpstr>
      <vt:lpstr>Слайд 18</vt:lpstr>
      <vt:lpstr>Симметрия в древней и современной архитектуре</vt:lpstr>
      <vt:lpstr>Слайд 20</vt:lpstr>
      <vt:lpstr>Слайд 21</vt:lpstr>
      <vt:lpstr>Буквы русского языка тоже можно рассмотреть с точки зрения симметрии. </vt:lpstr>
      <vt:lpstr>Слайд 23</vt:lpstr>
      <vt:lpstr>Симметрия человека</vt:lpstr>
      <vt:lpstr>Слайд 25</vt:lpstr>
      <vt:lpstr>Слайд 26</vt:lpstr>
      <vt:lpstr>Слайд 27</vt:lpstr>
      <vt:lpstr>Слайд 28</vt:lpstr>
      <vt:lpstr>Слайд 29</vt:lpstr>
      <vt:lpstr>Вычисли:</vt:lpstr>
      <vt:lpstr>Какая фигура лишняя?</vt:lpstr>
      <vt:lpstr>Слайд 32</vt:lpstr>
      <vt:lpstr>Слайд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14pupil3</dc:creator>
  <cp:lastModifiedBy>revaz</cp:lastModifiedBy>
  <cp:revision>80</cp:revision>
  <dcterms:created xsi:type="dcterms:W3CDTF">2006-11-20T09:10:19Z</dcterms:created>
  <dcterms:modified xsi:type="dcterms:W3CDTF">2013-03-03T17:55:44Z</dcterms:modified>
</cp:coreProperties>
</file>