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36"/>
  </p:notesMasterIdLst>
  <p:sldIdLst>
    <p:sldId id="256" r:id="rId3"/>
    <p:sldId id="266" r:id="rId4"/>
    <p:sldId id="282" r:id="rId5"/>
    <p:sldId id="283" r:id="rId6"/>
    <p:sldId id="258" r:id="rId7"/>
    <p:sldId id="269" r:id="rId8"/>
    <p:sldId id="285" r:id="rId9"/>
    <p:sldId id="259" r:id="rId10"/>
    <p:sldId id="270" r:id="rId11"/>
    <p:sldId id="263" r:id="rId12"/>
    <p:sldId id="272" r:id="rId13"/>
    <p:sldId id="278" r:id="rId14"/>
    <p:sldId id="260" r:id="rId15"/>
    <p:sldId id="280" r:id="rId16"/>
    <p:sldId id="261" r:id="rId17"/>
    <p:sldId id="264" r:id="rId18"/>
    <p:sldId id="287" r:id="rId19"/>
    <p:sldId id="288" r:id="rId20"/>
    <p:sldId id="289" r:id="rId21"/>
    <p:sldId id="290" r:id="rId22"/>
    <p:sldId id="273" r:id="rId23"/>
    <p:sldId id="279" r:id="rId24"/>
    <p:sldId id="267" r:id="rId25"/>
    <p:sldId id="271" r:id="rId26"/>
    <p:sldId id="284" r:id="rId27"/>
    <p:sldId id="275" r:id="rId28"/>
    <p:sldId id="276" r:id="rId29"/>
    <p:sldId id="281" r:id="rId30"/>
    <p:sldId id="277" r:id="rId31"/>
    <p:sldId id="274" r:id="rId32"/>
    <p:sldId id="291" r:id="rId33"/>
    <p:sldId id="292" r:id="rId34"/>
    <p:sldId id="286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99"/>
    <a:srgbClr val="0000CC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365" autoAdjust="0"/>
    <p:restoredTop sz="94728" autoAdjust="0"/>
  </p:normalViewPr>
  <p:slideViewPr>
    <p:cSldViewPr>
      <p:cViewPr>
        <p:scale>
          <a:sx n="75" d="100"/>
          <a:sy n="75" d="100"/>
        </p:scale>
        <p:origin x="-8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2114E8-DE14-4262-AFF5-B61CD0D4FF67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40E19D4-1065-4192-B921-5AA0EFC5A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FCB564-CED1-40B6-8EE9-AD9CF64D420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2C8A6B-7F92-4CE2-8791-482FDBB3FBF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7DBE96-A9C8-4CC7-9E06-CD4BCCBEFC1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2D8DEB-3EE6-4200-AD63-BE6C1886455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EBE4EF-A7CD-42E7-A0EB-B0A81DDDFD4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7F822E-CE9F-44C6-B039-F506175BFA2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013774-58C7-4DF9-9DA2-0B1398AE9D3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E0938-8341-4020-9F6B-49EE8ACE7CD1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9BDB5-2156-4134-836F-4D2FB2B6B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7D1E1-E190-4DA6-B64C-103D70DF2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3F61D-8902-434F-9DFD-2BCB0EB00AAF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7C3D8-A620-4B60-8745-7F6171A1B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FAD3B-0AB9-4F81-A1AD-49B713FDDB7F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F062D-165D-42C4-A4DF-F3E2C2CDC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AC832-15AD-443C-9E18-0EFEA1E18DDE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285DE-7412-4B3A-A6D1-848F8905A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0DB65-6B21-4EFA-BA47-47229EA6ACAD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87961-E6D0-4F1C-9566-593DF24C2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0F950-53E0-473A-BBFA-F6A350CBB8BD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E435A-B71B-4148-8EED-CDDA3F21E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617B4-4E73-4A9F-86C3-D46CB235C764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BB521-39B9-4DE1-A181-1C0EEC5F3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E6487-9F04-409E-A38C-B7372B883B5E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C2AF3-3CBC-4979-AEE3-D2E272EDD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BE7AC-A087-44DC-A8EE-113C0A79DEA2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07D4F-F5D8-4230-8C21-68CF866FA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87A79-FA0F-4403-B3D4-D2E129F998B5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535A6-02F1-46D0-85CF-E0E00D199E61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EAF42-8D7E-462B-80E3-94B333B6E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email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705B2-5427-49C3-80AC-7F5B994AEF09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6D278-B716-4972-87E6-B83400C35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email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BA0E1-D2F3-4617-AE9E-AA1542FB0FEE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20CDF-BA5F-458A-91C1-384D6D257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38C03-C03F-4979-8C1C-24AFAAE144F8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5026A-A07C-44C2-8937-361D30D15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4A9F5-7218-46E0-A63C-07DE79751958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FE2F3-9E0F-4976-B8CE-F1EEC6F22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53195-51B2-4907-ABCA-EDFE52BB33D6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35517-93D1-4A6B-9902-6271A7D0C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634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634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2B85C-D762-4A6F-9B5B-FFB84E261A69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2BDE0-E765-4572-AC26-763C01F5F8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B2ECE-A275-4021-A89E-18ED6AF01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41012-2F2F-4805-8085-634AB64149C0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1D2D21-A1C5-409D-86F2-B488E83972FF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1BBB6E-5812-4AAF-8797-3905156E9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45" r:id="rId3"/>
    <p:sldLayoutId id="2147483746" r:id="rId4"/>
    <p:sldLayoutId id="2147483732" r:id="rId5"/>
    <p:sldLayoutId id="2147483733" r:id="rId6"/>
    <p:sldLayoutId id="2147483734" r:id="rId7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529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7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8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9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0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1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0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0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4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5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6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7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1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9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1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1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1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3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4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5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1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532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532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2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2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B352763F-0BD1-456B-BD40-BEDCB26EE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532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F006F65-C8BC-4548-B4A7-65F93DBE2B29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7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ru.wikipedia.org/wiki/%D0%9E%D1%80%D0%B4%D0%B5%D0%BD_%D0%A1%D0%B2%D1%8F%D1%82%D0%BE%D0%B3%D0%BE_%D0%93%D0%B5%D0%BE%D1%80%D0%B3%D0%B8%D1%8F" TargetMode="Externa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23_%D1%81%D0%B5%D0%BD%D1%82%D1%8F%D0%B1%D1%80%D1%8F" TargetMode="External"/><Relationship Id="rId2" Type="http://schemas.openxmlformats.org/officeDocument/2006/relationships/hyperlink" Target="http://ru.wikipedia.org/wiki/%D0%A2%D0%BE%D0%BD,_%D0%9A%D0%BE%D0%BD%D1%81%D1%82%D0%B0%D0%BD%D1%82%D0%B8%D0%BD_%D0%90%D0%BD%D0%B4%D1%80%D0%B5%D0%B5%D0%B2%D0%B8%D1%87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ru.wikipedia.org/wiki/1883_%D0%B3%D0%BE%D0%B4" TargetMode="External"/><Relationship Id="rId5" Type="http://schemas.openxmlformats.org/officeDocument/2006/relationships/hyperlink" Target="http://ru.wikipedia.org/wiki/26_%D0%BC%D0%B0%D1%8F" TargetMode="External"/><Relationship Id="rId4" Type="http://schemas.openxmlformats.org/officeDocument/2006/relationships/hyperlink" Target="http://ru.wikipedia.org/wiki/1839_%D0%B3%D0%BE%D0%B4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E%D1%82%D0%B5%D1%87%D0%B5%D1%81%D1%82%D0%B2%D0%B5%D0%BD%D0%BD%D0%B0%D1%8F_%D0%B2%D0%BE%D0%B9%D0%BD%D0%B0_1812_%D0%B3%D0%BE%D0%B4%D0%B0" TargetMode="External"/><Relationship Id="rId2" Type="http://schemas.openxmlformats.org/officeDocument/2006/relationships/hyperlink" Target="http://ru.wikipedia.org/wiki/%D0%91%D0%BE%D0%B2%D0%B5,_%D0%9E%D1%81%D0%B8%D0%BF_%D0%98%D0%B2%D0%B0%D0%BD%D0%BE%D0%B2%D0%B8%D1%87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hyperlink" Target="http://ru.wikipedia.org/wiki/%D0%93%D0%B5%D0%BE%D1%80%D0%B3%D0%B8%D0%B9_%D0%9F%D0%BE%D0%B1%D0%B5%D0%B4%D0%BE%D0%BD%D0%BE%D1%81%D0%B5%D1%86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11" Type="http://schemas.openxmlformats.org/officeDocument/2006/relationships/hyperlink" Target="http://ru.wikipedia.org/wiki/%D0%9E%D1%80%D0%B4%D0%B5%D0%BD%D0%B0_%D0%A0%D0%BE%D1%81%D1%81%D0%B8%D0%B9%D1%81%D0%BA%D0%BE%D0%B9_%D0%B8%D0%BC%D0%BF%D0%B5%D1%80%D0%B8%D0%B8" TargetMode="External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Отечественная война 1812 г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088" y="1700213"/>
            <a:ext cx="7561262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0" y="0"/>
            <a:ext cx="9396413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32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Урок-презентация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32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Герои Отечественной войны 1812 года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ru-RU" sz="3200" b="1" smtClean="0">
              <a:latin typeface="Arial Black" pitchFamily="34" charset="0"/>
            </a:endParaRP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3276600" y="5876925"/>
            <a:ext cx="56515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Учитель истории и обществознания </a:t>
            </a:r>
            <a:endParaRPr lang="en-US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ГБОУ СОШ №1693</a:t>
            </a:r>
          </a:p>
          <a:p>
            <a:pPr algn="ctr">
              <a:defRPr/>
            </a:pP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Кецба Анна Евгеньевна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260350"/>
            <a:ext cx="8229600" cy="1139825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3200" smtClean="0">
                <a:latin typeface="Arial Black" pitchFamily="34" charset="0"/>
              </a:rPr>
              <a:t>Барклай-де-Толли</a:t>
            </a:r>
            <a:r>
              <a:rPr lang="en-US" sz="3200" smtClean="0">
                <a:latin typeface="Arial Black" pitchFamily="34" charset="0"/>
              </a:rPr>
              <a:t/>
            </a:r>
            <a:br>
              <a:rPr lang="en-US" sz="3200" smtClean="0">
                <a:latin typeface="Arial Black" pitchFamily="34" charset="0"/>
              </a:rPr>
            </a:br>
            <a:r>
              <a:rPr lang="ru-RU" sz="3200" smtClean="0">
                <a:latin typeface="Arial Black" pitchFamily="34" charset="0"/>
              </a:rPr>
              <a:t>Михаил Богданович</a:t>
            </a:r>
            <a:r>
              <a:rPr lang="ru-RU" smtClean="0"/>
              <a:t/>
            </a:r>
            <a:br>
              <a:rPr lang="ru-RU" smtClean="0"/>
            </a:br>
            <a:r>
              <a:rPr lang="en-US" sz="2800" b="1" smtClean="0">
                <a:latin typeface="Arial Black" pitchFamily="34" charset="0"/>
              </a:rPr>
              <a:t>1761-1818</a:t>
            </a:r>
            <a:endParaRPr lang="ru-RU" sz="2800" b="1" smtClean="0">
              <a:latin typeface="Arial Black" pitchFamily="34" charset="0"/>
            </a:endParaRPr>
          </a:p>
        </p:txBody>
      </p:sp>
      <p:pic>
        <p:nvPicPr>
          <p:cNvPr id="5" name="Содержимое 4" descr="Барклай.jpg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691007" y="1600200"/>
            <a:ext cx="3570985" cy="4525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36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500563" y="1773238"/>
            <a:ext cx="4038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400" b="1" smtClean="0">
                <a:latin typeface="Arial Black" pitchFamily="34" charset="0"/>
              </a:rPr>
              <a:t>     Русский полководец, князь, генерал-фельдмаршал,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400" smtClean="0">
                <a:latin typeface="Arial Black" pitchFamily="34" charset="0"/>
              </a:rPr>
              <a:t>      главнокомандующий русской армией в период с июня по август 1812 года,  генерал от инфантерии, главнокомандующий 1-й Западной армии. В начале войны организовал отход войск на восток, </a:t>
            </a:r>
            <a:r>
              <a:rPr lang="ru-RU" sz="1400" b="1" smtClean="0">
                <a:latin typeface="Arial Black" pitchFamily="34" charset="0"/>
              </a:rPr>
              <a:t>отступление своей армии к Полоцку, затем к Смоленску, </a:t>
            </a:r>
            <a:r>
              <a:rPr lang="ru-RU" sz="1400" smtClean="0">
                <a:latin typeface="Arial Black" pitchFamily="34" charset="0"/>
              </a:rPr>
              <a:t>избегая генерального сражения, и соединился со 2-й Западной армией под Смоленском. В Бородинском сражении руководил обороной центра и правого фланга, заслужив высокую оценку М. И. Кутузова, был награжден орденом Св. Георгия II класса. 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Rectangle 6"/>
          <p:cNvSpPr>
            <a:spLocks noGrp="1" noChangeArrowheads="1"/>
          </p:cNvSpPr>
          <p:nvPr>
            <p:ph type="title"/>
          </p:nvPr>
        </p:nvSpPr>
        <p:spPr>
          <a:xfrm>
            <a:off x="-323850" y="333375"/>
            <a:ext cx="9467850" cy="1233488"/>
          </a:xfrm>
        </p:spPr>
        <p:txBody>
          <a:bodyPr/>
          <a:lstStyle/>
          <a:p>
            <a:pPr eaLnBrk="1" hangingPunct="1">
              <a:defRPr/>
            </a:pPr>
            <a:r>
              <a:rPr lang="ru-RU" sz="3800" smtClean="0">
                <a:latin typeface="Arial Black" pitchFamily="34" charset="0"/>
              </a:rPr>
              <a:t>Сеславин Александр Никитич</a:t>
            </a:r>
            <a:r>
              <a:rPr lang="en-US" sz="3800" smtClean="0">
                <a:latin typeface="Arial Black" pitchFamily="34" charset="0"/>
              </a:rPr>
              <a:t/>
            </a:r>
            <a:br>
              <a:rPr lang="en-US" sz="3800" smtClean="0">
                <a:latin typeface="Arial Black" pitchFamily="34" charset="0"/>
              </a:rPr>
            </a:br>
            <a:r>
              <a:rPr lang="en-US" sz="3800" smtClean="0">
                <a:latin typeface="Arial Black" pitchFamily="34" charset="0"/>
              </a:rPr>
              <a:t>1780-1858</a:t>
            </a:r>
            <a:r>
              <a:rPr lang="ru-RU" sz="3800" smtClean="0">
                <a:solidFill>
                  <a:srgbClr val="FFFF99"/>
                </a:solidFill>
                <a:latin typeface="Arial Black" pitchFamily="34" charset="0"/>
              </a:rPr>
              <a:t/>
            </a:r>
            <a:br>
              <a:rPr lang="ru-RU" sz="3800" smtClean="0">
                <a:solidFill>
                  <a:srgbClr val="FFFF99"/>
                </a:solidFill>
                <a:latin typeface="Arial Black" pitchFamily="34" charset="0"/>
              </a:rPr>
            </a:br>
            <a:endParaRPr lang="ru-RU" sz="3800" smtClean="0">
              <a:solidFill>
                <a:srgbClr val="FFFF99"/>
              </a:solidFill>
              <a:latin typeface="Arial Black" pitchFamily="34" charset="0"/>
            </a:endParaRPr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1800" smtClean="0"/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1412875"/>
            <a:ext cx="4038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smtClean="0">
                <a:latin typeface="Arial Black" pitchFamily="34" charset="0"/>
              </a:rPr>
              <a:t>     В начале Отечественной войны 1812 года  был адъютантом генерала М. Б. Барклая-де-Толли. Александр Сеславин показал особенную храбрость в битве при Бородино, а с началом партизанских действий получил в командование отдельный лёгкий отряд. Он первый открыл выступление Наполеона из Москвы  и движение его на Калужскую дорогу, благодаря чему российские войска успели преградить путь неприятелю у Малоярославца.  Затем, неотступно следуя за французами, Сеславин доставлял о них главнокомандующему весьма важные сведения и наносил им всевозможный вред.</a:t>
            </a:r>
            <a:r>
              <a:rPr lang="ru-RU" sz="1600" smtClean="0">
                <a:solidFill>
                  <a:schemeClr val="hlink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16389" name="Picture 5" descr="Seslavin18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628775"/>
            <a:ext cx="39655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6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9515475" cy="919162"/>
          </a:xfrm>
        </p:spPr>
        <p:txBody>
          <a:bodyPr/>
          <a:lstStyle/>
          <a:p>
            <a:pPr eaLnBrk="1" hangingPunct="1">
              <a:defRPr/>
            </a:pPr>
            <a:r>
              <a:rPr lang="ru-RU" sz="3800" smtClean="0">
                <a:latin typeface="Arial Black" pitchFamily="34" charset="0"/>
              </a:rPr>
              <a:t>Тормасов Александр Петрович</a:t>
            </a:r>
            <a:r>
              <a:rPr lang="ru-RU" sz="3800" smtClean="0"/>
              <a:t>  </a:t>
            </a:r>
            <a:r>
              <a:rPr lang="en-US" sz="3800" smtClean="0"/>
              <a:t/>
            </a:r>
            <a:br>
              <a:rPr lang="en-US" sz="3800" smtClean="0"/>
            </a:br>
            <a:r>
              <a:rPr lang="en-US" sz="3800" smtClean="0">
                <a:latin typeface="Arial Black" pitchFamily="34" charset="0"/>
              </a:rPr>
              <a:t>1752-1819</a:t>
            </a:r>
            <a:r>
              <a:rPr lang="ru-RU" sz="3800" smtClean="0">
                <a:latin typeface="Arial Black" pitchFamily="34" charset="0"/>
              </a:rPr>
              <a:t> </a:t>
            </a:r>
            <a:r>
              <a:rPr lang="ru-RU" sz="3800" smtClean="0"/>
              <a:t> </a:t>
            </a:r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1600" smtClean="0"/>
          </a:p>
        </p:txBody>
      </p:sp>
      <p:sp>
        <p:nvSpPr>
          <p:cNvPr id="5837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17195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600" smtClean="0">
                <a:effectLst/>
                <a:latin typeface="Arial Black" pitchFamily="34" charset="0"/>
              </a:rPr>
              <a:t>знаменитый кавалеристский генерал</a:t>
            </a:r>
            <a:r>
              <a:rPr lang="en-US" sz="1600" smtClean="0">
                <a:effectLst/>
                <a:latin typeface="Arial Black" pitchFamily="34" charset="0"/>
              </a:rPr>
              <a:t>. </a:t>
            </a:r>
            <a:r>
              <a:rPr lang="ru-RU" sz="1600" smtClean="0">
                <a:effectLst/>
                <a:latin typeface="Arial Black" pitchFamily="34" charset="0"/>
              </a:rPr>
              <a:t> В начале Отечественной войны 1812 года, командовал 3-й Обсервационной армией,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smtClean="0">
                <a:effectLst/>
                <a:latin typeface="Arial Black" pitchFamily="34" charset="0"/>
              </a:rPr>
              <a:t>     сформированной для прикрытия от неприятеля южного направления,  которая нанесла поражение частям саксонского корпуса генерала Ж. Ренье у Кобрина 15 июля, а 31 июля отразила при Городечне атаки превосходящих сил корпусов Ренье и К. Шварценберга, не допустив их активных действий на киевском направлении, а после соединения 3-й армии с Дунайской армией адм. П.В. Чичагова в сент. освободили западную часть Волыни</a:t>
            </a:r>
          </a:p>
        </p:txBody>
      </p:sp>
      <p:pic>
        <p:nvPicPr>
          <p:cNvPr id="58373" name="Picture 5" descr="ТОРМАСОВ Александр Петрович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4014787" cy="4537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>
            <a:normAutofit fontScale="90000"/>
          </a:bodyPr>
          <a:lstStyle/>
          <a:p>
            <a:pPr eaLnBrk="1" hangingPunct="1">
              <a:defRPr/>
            </a:pPr>
            <a:r>
              <a:rPr lang="ru-RU" sz="3800" smtClean="0">
                <a:latin typeface="Arial Black" pitchFamily="34" charset="0"/>
              </a:rPr>
              <a:t>Дмитрий Владимирович Голицын</a:t>
            </a:r>
            <a:r>
              <a:rPr lang="en-US" sz="3800" smtClean="0">
                <a:latin typeface="Arial Black" pitchFamily="34" charset="0"/>
              </a:rPr>
              <a:t/>
            </a:r>
            <a:br>
              <a:rPr lang="en-US" sz="3800" smtClean="0">
                <a:latin typeface="Arial Black" pitchFamily="34" charset="0"/>
              </a:rPr>
            </a:br>
            <a:r>
              <a:rPr lang="en-US" sz="3800" smtClean="0">
                <a:latin typeface="Arial Black" pitchFamily="34" charset="0"/>
              </a:rPr>
              <a:t>1771-1844</a:t>
            </a:r>
            <a:endParaRPr lang="ru-RU" sz="3800" smtClean="0">
              <a:latin typeface="Arial Black" pitchFamily="34" charset="0"/>
            </a:endParaRPr>
          </a:p>
        </p:txBody>
      </p:sp>
      <p:pic>
        <p:nvPicPr>
          <p:cNvPr id="5" name="Содержимое 4" descr="Голицын.jpg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571472" y="1643050"/>
            <a:ext cx="3883104" cy="44560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3438" y="1773238"/>
            <a:ext cx="4038600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smtClean="0"/>
              <a:t>   </a:t>
            </a:r>
            <a:r>
              <a:rPr lang="ru-RU" sz="2000" b="1" smtClean="0">
                <a:latin typeface="Arial Black" pitchFamily="34" charset="0"/>
              </a:rPr>
              <a:t>Светлейший князь, генерал от кавалерии. Участник военных действий в Польше (1794-1795), войн с Наполеоном, Отечественной войны 1812 г. Отличился в Бородинском сражении. За </a:t>
            </a:r>
            <a:r>
              <a:rPr lang="ru-RU" sz="2000" b="1" i="1" smtClean="0">
                <a:latin typeface="Arial Black" pitchFamily="34" charset="0"/>
              </a:rPr>
              <a:t>Бородино</a:t>
            </a:r>
            <a:r>
              <a:rPr lang="ru-RU" sz="2000" b="1" smtClean="0">
                <a:latin typeface="Arial Black" pitchFamily="34" charset="0"/>
              </a:rPr>
              <a:t> Голицын был награжден орденом Св. Георгия 3-й степени</a:t>
            </a:r>
            <a:r>
              <a:rPr lang="ru-RU" sz="2000" smtClean="0">
                <a:latin typeface="Arial Black" pitchFamily="34" charset="0"/>
              </a:rPr>
              <a:t>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Rectangle 6"/>
          <p:cNvSpPr>
            <a:spLocks noGrp="1" noChangeArrowheads="1"/>
          </p:cNvSpPr>
          <p:nvPr>
            <p:ph type="title"/>
          </p:nvPr>
        </p:nvSpPr>
        <p:spPr>
          <a:xfrm>
            <a:off x="-900113" y="260350"/>
            <a:ext cx="10944226" cy="1417638"/>
          </a:xfrm>
        </p:spPr>
        <p:txBody>
          <a:bodyPr/>
          <a:lstStyle/>
          <a:p>
            <a:pPr eaLnBrk="1" hangingPunct="1">
              <a:defRPr/>
            </a:pPr>
            <a:r>
              <a:rPr lang="ru-RU" sz="3800" smtClean="0">
                <a:latin typeface="Arial Black" pitchFamily="34" charset="0"/>
              </a:rPr>
              <a:t>Фигнер  Александр Самойлович</a:t>
            </a:r>
            <a:r>
              <a:rPr lang="en-US" sz="3800" smtClean="0">
                <a:latin typeface="Arial Black" pitchFamily="34" charset="0"/>
              </a:rPr>
              <a:t/>
            </a:r>
            <a:br>
              <a:rPr lang="en-US" sz="3800" smtClean="0">
                <a:latin typeface="Arial Black" pitchFamily="34" charset="0"/>
              </a:rPr>
            </a:br>
            <a:r>
              <a:rPr lang="en-US" sz="3800" smtClean="0">
                <a:latin typeface="Arial Black" pitchFamily="34" charset="0"/>
              </a:rPr>
              <a:t>1787-1813</a:t>
            </a:r>
            <a:r>
              <a:rPr lang="ru-RU" sz="3800" smtClean="0"/>
              <a:t/>
            </a:r>
            <a:br>
              <a:rPr lang="ru-RU" sz="3800" smtClean="0"/>
            </a:br>
            <a:endParaRPr lang="ru-RU" sz="3800" smtClean="0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1400" smtClean="0"/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00200"/>
            <a:ext cx="4027488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1400" b="1" smtClean="0">
                <a:latin typeface="Arial Black" pitchFamily="34" charset="0"/>
              </a:rPr>
              <a:t>      Подвиг партизана-диверсанта Фигнера начался после оставления Москвы русской армией. Во главе сформированного им партизанского отряда "Легион смерти" наносил неожиданные удары по французским соединениям. Александр Фигнер при содействии крестьян и дезертиров-итальянцев стал тревожить тыловые сообщения противника и своими отважными предприятиями навел такой страх, что Наполеон объявил за его голову награду.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1400" b="1" i="1" smtClean="0">
                <a:latin typeface="Arial Black" pitchFamily="34" charset="0"/>
              </a:rPr>
              <a:t>    </a:t>
            </a:r>
            <a:r>
              <a:rPr lang="ru-RU" sz="1400" b="1" i="1" smtClean="0">
                <a:solidFill>
                  <a:srgbClr val="FFFF99"/>
                </a:solidFill>
                <a:latin typeface="Arial Black" pitchFamily="34" charset="0"/>
              </a:rPr>
              <a:t>«Фанатик в храбрости и патриотизме»</a:t>
            </a:r>
            <a:r>
              <a:rPr lang="ru-RU" sz="1400" b="1" smtClean="0">
                <a:latin typeface="Arial Black" pitchFamily="34" charset="0"/>
              </a:rPr>
              <a:t> — такую характеристику дал Фигнеру Кутузов. Переодевшись во вражескую форму, владевший несколькими языками, он проникал в тыл противника, доставая важные сведения. Человек беззаветно храбрый, Фигнер погиб в бою уже после изгнания французов из России близ города Дессау в 1813 году.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1400" b="1" smtClean="0">
                <a:latin typeface="Arial Black" pitchFamily="34" charset="0"/>
              </a:rPr>
              <a:t>      26-летний герой навсегда вписал свое имя в летопись войны 1812 года</a:t>
            </a:r>
          </a:p>
        </p:txBody>
      </p:sp>
      <p:pic>
        <p:nvPicPr>
          <p:cNvPr id="61450" name="Picture 10" descr="pf772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4011612" cy="4464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>
            <a:normAutofit fontScale="90000"/>
          </a:bodyPr>
          <a:lstStyle/>
          <a:p>
            <a:pPr eaLnBrk="1" hangingPunct="1">
              <a:defRPr/>
            </a:pPr>
            <a:r>
              <a:rPr lang="ru-RU" sz="3800" smtClean="0">
                <a:latin typeface="Arial Black" pitchFamily="34" charset="0"/>
              </a:rPr>
              <a:t>Денис Васильевич Давыдов </a:t>
            </a:r>
            <a:r>
              <a:rPr lang="en-US" sz="3800" smtClean="0">
                <a:latin typeface="Arial Black" pitchFamily="34" charset="0"/>
              </a:rPr>
              <a:t>1784-1839</a:t>
            </a:r>
            <a:endParaRPr lang="ru-RU" sz="3800" smtClean="0">
              <a:latin typeface="Arial Black" pitchFamily="34" charset="0"/>
            </a:endParaRPr>
          </a:p>
        </p:txBody>
      </p:sp>
      <p:pic>
        <p:nvPicPr>
          <p:cNvPr id="5" name="Содержимое 4" descr="Давыдов.jpg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854696" y="1600200"/>
            <a:ext cx="3243607" cy="4525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400" b="1" smtClean="0">
                <a:latin typeface="Arial Black" pitchFamily="34" charset="0"/>
              </a:rPr>
              <a:t>герой  войны  1812г.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400" b="1" smtClean="0">
                <a:latin typeface="Arial Black" pitchFamily="34" charset="0"/>
              </a:rPr>
              <a:t>      военно-исторический писатель и поэт дворянского происхождения.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b="1" smtClean="0">
                <a:latin typeface="Arial Black" pitchFamily="34" charset="0"/>
              </a:rPr>
              <a:t>В Отечественной войне 1812 был инициатором партизанского движения. В народной памяти имя Дениса Давыдова неотделимо от Отечественной войны 1812 как имя одного из руководителей армейского партизанского движения, которое сыграло немаловажную роль в победе над Наполеоном.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smtClean="0">
                <a:latin typeface="Arial Black" pitchFamily="34" charset="0"/>
              </a:rPr>
              <a:t>Одним из выдающихся подвигов Давыдова - дело под Ляховым, где он вместе с другими партизанами взял в плен двухтысячный отряд генерала Ожеро; затем под г. Копысь  уничтожил французское кавалерийское депо, рассеял неприятельский отряд под Белыничами и, продолжая поиски до Немана, занял Гродно. 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b="1" smtClean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>
            <a:normAutofit fontScale="90000"/>
          </a:bodyPr>
          <a:lstStyle/>
          <a:p>
            <a:pPr eaLnBrk="1" hangingPunct="1">
              <a:defRPr/>
            </a:pPr>
            <a:r>
              <a:rPr lang="ru-RU" sz="3400" b="1" smtClean="0">
                <a:latin typeface="Arial Black" pitchFamily="34" charset="0"/>
              </a:rPr>
              <a:t/>
            </a:r>
            <a:br>
              <a:rPr lang="ru-RU" sz="3400" b="1" smtClean="0">
                <a:latin typeface="Arial Black" pitchFamily="34" charset="0"/>
              </a:rPr>
            </a:br>
            <a:r>
              <a:rPr lang="ru-RU" sz="3400" b="1" smtClean="0">
                <a:latin typeface="Arial Black" pitchFamily="34" charset="0"/>
              </a:rPr>
              <a:t/>
            </a:r>
            <a:br>
              <a:rPr lang="ru-RU" sz="3400" b="1" smtClean="0">
                <a:latin typeface="Arial Black" pitchFamily="34" charset="0"/>
              </a:rPr>
            </a:br>
            <a:r>
              <a:rPr lang="ru-RU" sz="3400" b="1" smtClean="0">
                <a:latin typeface="Arial Black" pitchFamily="34" charset="0"/>
              </a:rPr>
              <a:t>Матвей Иванович Платов</a:t>
            </a:r>
            <a:r>
              <a:rPr lang="ru-RU" sz="3400" b="1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3400" b="1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en-US" sz="3400" b="1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en-US" sz="3400" b="1" smtClean="0">
                <a:latin typeface="Arial Black" pitchFamily="34" charset="0"/>
              </a:rPr>
              <a:t>1751-1818</a:t>
            </a:r>
            <a:br>
              <a:rPr lang="en-US" sz="3400" b="1" smtClean="0">
                <a:latin typeface="Arial Black" pitchFamily="34" charset="0"/>
              </a:rPr>
            </a:br>
            <a:r>
              <a:rPr lang="ru-RU" sz="3400" b="1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3400" b="1" smtClean="0">
                <a:solidFill>
                  <a:srgbClr val="C00000"/>
                </a:solidFill>
                <a:latin typeface="Arial Black" pitchFamily="34" charset="0"/>
              </a:rPr>
            </a:br>
            <a:endParaRPr lang="ru-RU" sz="340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platov-1.jpg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568931" y="1600200"/>
            <a:ext cx="3815137" cy="4525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307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smtClean="0">
                <a:latin typeface="Arial Black" pitchFamily="34" charset="0"/>
              </a:rPr>
              <a:t>     Герой Отечественной войны 1812 года</a:t>
            </a:r>
            <a:r>
              <a:rPr lang="ru-RU" sz="2000" b="1" i="1" smtClean="0">
                <a:latin typeface="Arial Black" pitchFamily="34" charset="0"/>
              </a:rPr>
              <a:t>, </a:t>
            </a:r>
            <a:r>
              <a:rPr lang="ru-RU" sz="2000" b="1" smtClean="0">
                <a:latin typeface="Arial Black" pitchFamily="34" charset="0"/>
              </a:rPr>
              <a:t>войсковой атаман Донского казачьего войска (с 1801), генерал от кавалерии (с 1809), граф (с 1812). В Отечественную войну 1812 командовал казачьими полками на границе, прикрывал отступление П.И. Багратиона к Смоленску. В Бородинском сражении совершил стремительный рейд в тыл левого фланга французской армии.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3800" smtClean="0">
                <a:effectLst/>
                <a:latin typeface="Arial Black" pitchFamily="34" charset="0"/>
              </a:rPr>
              <a:t>Алексей Петрович Ермолов </a:t>
            </a:r>
            <a:br>
              <a:rPr lang="ru-RU" sz="3800" smtClean="0">
                <a:effectLst/>
                <a:latin typeface="Arial Black" pitchFamily="34" charset="0"/>
              </a:rPr>
            </a:br>
            <a:r>
              <a:rPr lang="ru-RU" sz="3800" smtClean="0">
                <a:effectLst/>
                <a:latin typeface="Arial Black" pitchFamily="34" charset="0"/>
              </a:rPr>
              <a:t>1777-1861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</a:pPr>
            <a:endParaRPr lang="ru-RU" sz="800" smtClean="0">
              <a:effectLst/>
            </a:endParaRPr>
          </a:p>
        </p:txBody>
      </p:sp>
      <p:sp>
        <p:nvSpPr>
          <p:cNvPr id="22532" name="Rectangle 8"/>
          <p:cNvSpPr>
            <a:spLocks noGrp="1" noChangeArrowheads="1"/>
          </p:cNvSpPr>
          <p:nvPr>
            <p:ph type="body" sz="half" idx="2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800" smtClean="0">
                <a:effectLst/>
              </a:rPr>
              <a:t>          </a:t>
            </a:r>
            <a:r>
              <a:rPr lang="ru-RU" sz="1600" smtClean="0">
                <a:effectLst/>
                <a:latin typeface="Arial Black" pitchFamily="34" charset="0"/>
              </a:rPr>
              <a:t>Русский военачальник и государственный деятель,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800" smtClean="0">
                <a:effectLst/>
              </a:rPr>
              <a:t> </a:t>
            </a:r>
            <a:r>
              <a:rPr lang="ru-RU" sz="800" smtClean="0">
                <a:effectLst/>
                <a:latin typeface="Arial Black" pitchFamily="34" charset="0"/>
              </a:rPr>
              <a:t>         </a:t>
            </a:r>
            <a:r>
              <a:rPr lang="ru-RU" sz="1400" smtClean="0">
                <a:effectLst/>
                <a:latin typeface="Arial Black" pitchFamily="34" charset="0"/>
              </a:rPr>
              <a:t>начальник Главного штаба 1-й Западной армии Барклая де Толли. Герой Бородинского сражения, командовал левым флангом во 2-ой ар­мии, где был тяжело ранен Багратион, взял  преодолеть смятение войск, взял командование га себя. Ожесточённый рукопашный бой завязался на Курганной высоте. Французы развернули в русскую сторону захваченные пушки. Солдаты 3-го Уфимского полка начали отсту­пать. Но их остановили два русских генерала - Ермолов и на­чальник всей артиллерии в Бородинском сражении Александр Кутайсов. Встав перед строем, они повели пехотинцев в контратаку. К уфимцам присоединились солдаты других батальонов и дружным ударом ворвались на батарею.</a:t>
            </a:r>
          </a:p>
        </p:txBody>
      </p:sp>
      <p:pic>
        <p:nvPicPr>
          <p:cNvPr id="22533" name="Picture 5" descr="File:Alexei-jermolo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557338"/>
            <a:ext cx="417512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File:Ermolov-borodin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412875"/>
            <a:ext cx="396081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2000" smtClean="0">
                <a:solidFill>
                  <a:srgbClr val="FFFF99"/>
                </a:solidFill>
                <a:effectLst/>
                <a:latin typeface="Arial Black" pitchFamily="34" charset="0"/>
              </a:rPr>
              <a:t>Контратака Алексея Ермолова на захваченную батарею Раевского в ходе Бородинского сражения</a:t>
            </a:r>
            <a:r>
              <a:rPr lang="ru-RU" sz="3800" smtClean="0">
                <a:effectLst/>
              </a:rPr>
              <a:t>.  </a:t>
            </a:r>
          </a:p>
        </p:txBody>
      </p:sp>
      <p:sp>
        <p:nvSpPr>
          <p:cNvPr id="23556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412875"/>
            <a:ext cx="4038600" cy="4530725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endParaRPr lang="ru-RU" sz="1600" smtClean="0">
              <a:effectLst/>
            </a:endParaRPr>
          </a:p>
          <a:p>
            <a:pPr>
              <a:lnSpc>
                <a:spcPct val="80000"/>
              </a:lnSpc>
            </a:pPr>
            <a:endParaRPr lang="ru-RU" sz="1600" smtClean="0">
              <a:effectLst/>
            </a:endParaRPr>
          </a:p>
        </p:txBody>
      </p:sp>
      <p:sp>
        <p:nvSpPr>
          <p:cNvPr id="23557" name="Rectangle 16"/>
          <p:cNvSpPr>
            <a:spLocks noGrp="1" noChangeArrowheads="1"/>
          </p:cNvSpPr>
          <p:nvPr>
            <p:ph type="body" sz="half" idx="2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FFFF99"/>
                </a:solidFill>
                <a:effectLst/>
                <a:latin typeface="Arial Black" pitchFamily="34" charset="0"/>
              </a:rPr>
              <a:t>«</a:t>
            </a:r>
            <a:r>
              <a:rPr lang="ru-RU" b="1" smtClean="0">
                <a:effectLst/>
                <a:latin typeface="Arial Black" pitchFamily="34" charset="0"/>
              </a:rPr>
              <a:t> </a:t>
            </a:r>
            <a:r>
              <a:rPr lang="ru-RU" b="1" i="1" smtClean="0">
                <a:solidFill>
                  <a:srgbClr val="FFFF99"/>
                </a:solidFill>
                <a:effectLst/>
                <a:latin typeface="Arial Black" pitchFamily="34" charset="0"/>
              </a:rPr>
              <a:t>Хвала сподвижникам-вождям!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i="1" smtClean="0">
                <a:solidFill>
                  <a:srgbClr val="FFFF99"/>
                </a:solidFill>
                <a:effectLst/>
                <a:latin typeface="Arial Black" pitchFamily="34" charset="0"/>
              </a:rPr>
              <a:t>Ермолов, витязь юный,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i="1" smtClean="0">
                <a:solidFill>
                  <a:srgbClr val="FFFF99"/>
                </a:solidFill>
                <a:effectLst/>
                <a:latin typeface="Arial Black" pitchFamily="34" charset="0"/>
              </a:rPr>
              <a:t>Ты ратным брат, ты жизнь полкам,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i="1" smtClean="0">
                <a:solidFill>
                  <a:srgbClr val="FFFF99"/>
                </a:solidFill>
                <a:effectLst/>
                <a:latin typeface="Arial Black" pitchFamily="34" charset="0"/>
              </a:rPr>
              <a:t>И страх твои перуны». Жуковский</a:t>
            </a:r>
            <a:r>
              <a:rPr lang="ru-RU" b="1" smtClean="0">
                <a:solidFill>
                  <a:srgbClr val="FFFF99"/>
                </a:solidFill>
                <a:effectLst/>
                <a:latin typeface="Arial Black" pitchFamily="34" charset="0"/>
              </a:rPr>
              <a:t> В.А.</a:t>
            </a:r>
          </a:p>
          <a:p>
            <a:pPr>
              <a:lnSpc>
                <a:spcPct val="80000"/>
              </a:lnSpc>
            </a:pPr>
            <a:endParaRPr lang="ru-RU" sz="1600" smtClean="0">
              <a:effectLst/>
            </a:endParaRPr>
          </a:p>
          <a:p>
            <a:pPr>
              <a:lnSpc>
                <a:spcPct val="80000"/>
              </a:lnSpc>
            </a:pPr>
            <a:endParaRPr lang="ru-RU" sz="1600" smtClean="0">
              <a:effectLst/>
            </a:endParaRPr>
          </a:p>
        </p:txBody>
      </p:sp>
      <p:sp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5651500" y="5942013"/>
            <a:ext cx="2303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FF99"/>
                </a:solidFill>
              </a:rPr>
              <a:t>            </a:t>
            </a:r>
            <a:endParaRPr lang="ru-RU"/>
          </a:p>
        </p:txBody>
      </p:sp>
      <p:sp>
        <p:nvSpPr>
          <p:cNvPr id="23559" name="Text Box 17"/>
          <p:cNvSpPr txBox="1">
            <a:spLocks noChangeArrowheads="1"/>
          </p:cNvSpPr>
          <p:nvPr/>
        </p:nvSpPr>
        <p:spPr bwMode="auto">
          <a:xfrm>
            <a:off x="827088" y="5734050"/>
            <a:ext cx="28813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solidFill>
                  <a:srgbClr val="FFFF99"/>
                </a:solidFill>
                <a:latin typeface="Arial Black" pitchFamily="34" charset="0"/>
              </a:rPr>
              <a:t>Хромолитография А.Сафонова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2800" smtClean="0">
                <a:effectLst/>
                <a:latin typeface="Arial Black" pitchFamily="34" charset="0"/>
              </a:rPr>
              <a:t/>
            </a:r>
            <a:br>
              <a:rPr lang="ru-RU" sz="2800" smtClean="0">
                <a:effectLst/>
                <a:latin typeface="Arial Black" pitchFamily="34" charset="0"/>
              </a:rPr>
            </a:br>
            <a:r>
              <a:rPr lang="ru-RU" sz="2400" smtClean="0">
                <a:effectLst/>
                <a:latin typeface="Arial Black" pitchFamily="34" charset="0"/>
              </a:rPr>
              <a:t>Надежда Андреевна</a:t>
            </a:r>
            <a:br>
              <a:rPr lang="ru-RU" sz="2400" smtClean="0">
                <a:effectLst/>
                <a:latin typeface="Arial Black" pitchFamily="34" charset="0"/>
              </a:rPr>
            </a:br>
            <a:r>
              <a:rPr lang="ru-RU" sz="2400" smtClean="0">
                <a:effectLst/>
                <a:latin typeface="Arial Black" pitchFamily="34" charset="0"/>
              </a:rPr>
              <a:t> Дурова </a:t>
            </a:r>
            <a:br>
              <a:rPr lang="ru-RU" sz="2400" smtClean="0">
                <a:effectLst/>
                <a:latin typeface="Arial Black" pitchFamily="34" charset="0"/>
              </a:rPr>
            </a:br>
            <a:r>
              <a:rPr lang="ru-RU" sz="2400" smtClean="0">
                <a:effectLst/>
                <a:latin typeface="Arial Black" pitchFamily="34" charset="0"/>
              </a:rPr>
              <a:t>1783-1866</a:t>
            </a:r>
            <a:r>
              <a:rPr lang="ru-RU" sz="2400" smtClean="0">
                <a:effectLst/>
              </a:rPr>
              <a:t/>
            </a:r>
            <a:br>
              <a:rPr lang="ru-RU" sz="2400" smtClean="0">
                <a:effectLst/>
              </a:rPr>
            </a:br>
            <a:endParaRPr lang="ru-RU" sz="2400" smtClean="0">
              <a:effectLst/>
            </a:endParaRP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</a:pPr>
            <a:endParaRPr lang="ru-RU" sz="1600" smtClean="0">
              <a:effectLst/>
            </a:endParaRPr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body" sz="half" idx="2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>
                <a:effectLst/>
              </a:rPr>
              <a:t>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>
                <a:effectLst/>
              </a:rPr>
              <a:t>     </a:t>
            </a:r>
            <a:r>
              <a:rPr lang="ru-RU" sz="1600" b="1" smtClean="0">
                <a:effectLst/>
                <a:latin typeface="Arial Black" pitchFamily="34" charset="0"/>
              </a:rPr>
              <a:t>Первая в России женщина-офицер, кавалерист-девица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smtClean="0">
                <a:effectLst/>
                <a:latin typeface="Arial Black" pitchFamily="34" charset="0"/>
              </a:rPr>
              <a:t>     Спасла на поле брани раненого офицера и была награждена императором Александром </a:t>
            </a:r>
            <a:r>
              <a:rPr lang="en-US" sz="1600" b="1" smtClean="0">
                <a:effectLst/>
                <a:latin typeface="Arial Black" pitchFamily="34" charset="0"/>
              </a:rPr>
              <a:t>I</a:t>
            </a:r>
            <a:r>
              <a:rPr lang="ru-RU" sz="1600" b="1" smtClean="0">
                <a:effectLst/>
                <a:latin typeface="Arial Black" pitchFamily="34" charset="0"/>
              </a:rPr>
              <a:t> солдатским Георгиевским крестом. Он приказал её зачислить в Мариупольский гусарский полк под именем корнета Александрова.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smtClean="0">
                <a:effectLst/>
                <a:latin typeface="Arial Black" pitchFamily="34" charset="0"/>
              </a:rPr>
              <a:t>     В 1812 году Надежда Дурова служила в уланском полку. Она прошла весь путь от границы до Тарутина, получила чин поручика, недолгое время была адъютантом Кутузова</a:t>
            </a:r>
          </a:p>
        </p:txBody>
      </p:sp>
      <p:pic>
        <p:nvPicPr>
          <p:cNvPr id="24581" name="Picture 7" descr="Nadezhda_Durov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628775"/>
            <a:ext cx="38163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4752975" cy="4568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smtClean="0">
                <a:latin typeface="Arial Black" pitchFamily="34" charset="0"/>
              </a:rPr>
              <a:t>Великий русский  генерал-фельдмаршал из рода Голенищевых-Кутузовых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>
                <a:latin typeface="Arial Black" pitchFamily="34" charset="0"/>
              </a:rPr>
              <a:t>полководец, генерал-фельдмаршал (с 31 августа (12 сентября) 1812 года).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smtClean="0"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>
                <a:latin typeface="Arial Black" pitchFamily="34" charset="0"/>
              </a:rPr>
              <a:t>В начале Отечественной войны 1812 года -. генерал от инфантерии, избран начальником Петербургского, а также Московского ополчений. С 17 (29) августа - главнокомандующий всех действующих против Наполеона русских армий.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>
                <a:latin typeface="Arial Black" pitchFamily="34" charset="0"/>
              </a:rPr>
              <a:t>Первый полный кавалер 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>
                <a:latin typeface="Arial Black" pitchFamily="34" charset="0"/>
              </a:rPr>
              <a:t>    </a:t>
            </a:r>
            <a:r>
              <a:rPr lang="ru-RU" sz="1800" smtClean="0">
                <a:latin typeface="Arial Black" pitchFamily="34" charset="0"/>
                <a:hlinkClick r:id="rId2" tooltip="Орден Святого Георгия"/>
              </a:rPr>
              <a:t>ордена Святого Георгия</a:t>
            </a:r>
            <a:endParaRPr lang="ru-RU" sz="1800" smtClean="0">
              <a:latin typeface="Arial Black" pitchFamily="34" charset="0"/>
            </a:endParaRPr>
          </a:p>
        </p:txBody>
      </p:sp>
      <p:pic>
        <p:nvPicPr>
          <p:cNvPr id="29701" name="Picture 5" descr="Картинка 6 из 186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3923" y="1268760"/>
            <a:ext cx="3856037" cy="51403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0" y="260350"/>
            <a:ext cx="10009188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tx2"/>
                </a:solidFill>
                <a:latin typeface="Arial Black" pitchFamily="34" charset="0"/>
              </a:rPr>
              <a:t>Михаил Илларионович Голенищев-Кутузов</a:t>
            </a:r>
            <a:endParaRPr lang="en-US" sz="2800" b="1">
              <a:solidFill>
                <a:schemeClr val="tx2"/>
              </a:solidFill>
              <a:latin typeface="Arial Black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Arial Black" pitchFamily="34" charset="0"/>
              </a:rPr>
              <a:t>                           1745-1813</a:t>
            </a:r>
            <a:endParaRPr lang="ru-RU" sz="2800" b="1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3200" smtClean="0">
                <a:effectLst/>
                <a:latin typeface="Arial Black" pitchFamily="34" charset="0"/>
              </a:rPr>
              <a:t>Николай Алексеевич</a:t>
            </a:r>
            <a:br>
              <a:rPr lang="ru-RU" sz="3200" smtClean="0">
                <a:effectLst/>
                <a:latin typeface="Arial Black" pitchFamily="34" charset="0"/>
              </a:rPr>
            </a:br>
            <a:r>
              <a:rPr lang="ru-RU" sz="3200" smtClean="0">
                <a:effectLst/>
                <a:latin typeface="Arial Black" pitchFamily="34" charset="0"/>
              </a:rPr>
              <a:t>Тучков</a:t>
            </a:r>
            <a:br>
              <a:rPr lang="ru-RU" sz="3200" smtClean="0">
                <a:effectLst/>
                <a:latin typeface="Arial Black" pitchFamily="34" charset="0"/>
              </a:rPr>
            </a:br>
            <a:r>
              <a:rPr lang="ru-RU" sz="3200" smtClean="0">
                <a:effectLst/>
                <a:latin typeface="Arial Black" pitchFamily="34" charset="0"/>
              </a:rPr>
              <a:t> 1765-1812</a:t>
            </a:r>
            <a:r>
              <a:rPr lang="ru-RU" sz="3800" smtClean="0">
                <a:effectLst/>
              </a:rPr>
              <a:t> 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</a:pPr>
            <a:endParaRPr lang="ru-RU" sz="1400" smtClean="0">
              <a:effectLst/>
            </a:endParaRPr>
          </a:p>
        </p:txBody>
      </p:sp>
      <p:sp>
        <p:nvSpPr>
          <p:cNvPr id="25604" name="Rectangle 5"/>
          <p:cNvSpPr>
            <a:spLocks noGrp="1" noChangeArrowheads="1"/>
          </p:cNvSpPr>
          <p:nvPr>
            <p:ph type="body" sz="half" idx="2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>
                <a:effectLst/>
              </a:rPr>
              <a:t>      </a:t>
            </a:r>
            <a:r>
              <a:rPr lang="ru-RU" sz="1600" smtClean="0">
                <a:effectLst/>
                <a:latin typeface="Arial Black" pitchFamily="34" charset="0"/>
              </a:rPr>
              <a:t>генерал-лейтенант российской армии, командир 3-го пехотного корпуса. Его войска обороняли Смоленск, бились под Лубином.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>
                <a:effectLst/>
                <a:latin typeface="Arial Black" pitchFamily="34" charset="0"/>
              </a:rPr>
              <a:t>     В Бородинском сражении 26 августа 1812 году защищал Старую смоленскую дорогу у деревни Утица, вместе с войсками боролся за Утицкий курган,  возглавив контратаку Павловского гренадёрского полка был ранен пулей в грудь, скончался в Ярославле через 3 недели. Погребён в Толгском монастыре в Ярославле.</a:t>
            </a:r>
          </a:p>
        </p:txBody>
      </p:sp>
      <p:pic>
        <p:nvPicPr>
          <p:cNvPr id="25605" name="Picture 7" descr="Tuchkov_1_N_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628775"/>
            <a:ext cx="396081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smtClean="0">
                <a:latin typeface="Arial Black" pitchFamily="34" charset="0"/>
              </a:rPr>
              <a:t>О партизанских офицерах писал поэт-декабрист </a:t>
            </a:r>
            <a:r>
              <a:rPr lang="en-US" sz="2400" b="1" smtClean="0">
                <a:latin typeface="Arial Black" pitchFamily="34" charset="0"/>
              </a:rPr>
              <a:t/>
            </a:r>
            <a:br>
              <a:rPr lang="en-US" sz="2400" b="1" smtClean="0">
                <a:latin typeface="Arial Black" pitchFamily="34" charset="0"/>
              </a:rPr>
            </a:br>
            <a:r>
              <a:rPr lang="ru-RU" sz="2400" b="1" smtClean="0">
                <a:latin typeface="Arial Black" pitchFamily="34" charset="0"/>
              </a:rPr>
              <a:t>К. Рылеев «Партизаны</a:t>
            </a:r>
            <a:r>
              <a:rPr lang="ru-RU" sz="2000" b="1" smtClean="0">
                <a:latin typeface="Arial Black" pitchFamily="34" charset="0"/>
              </a:rPr>
              <a:t>»</a:t>
            </a:r>
            <a:br>
              <a:rPr lang="ru-RU" sz="2000" b="1" smtClean="0">
                <a:latin typeface="Arial Black" pitchFamily="34" charset="0"/>
              </a:rPr>
            </a:br>
            <a:endParaRPr lang="ru-RU" sz="2000" b="1" smtClean="0">
              <a:latin typeface="Arial Black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i="1" smtClean="0">
                <a:solidFill>
                  <a:schemeClr val="hlink"/>
                </a:solidFill>
              </a:rPr>
              <a:t>  </a:t>
            </a:r>
            <a:r>
              <a:rPr lang="ru-RU" i="1" smtClean="0">
                <a:solidFill>
                  <a:srgbClr val="FFFF99"/>
                </a:solidFill>
              </a:rPr>
              <a:t>«</a:t>
            </a:r>
            <a:r>
              <a:rPr lang="ru-RU" i="1" smtClean="0">
                <a:solidFill>
                  <a:srgbClr val="FFFF99"/>
                </a:solidFill>
                <a:latin typeface="Arial Black" pitchFamily="34" charset="0"/>
              </a:rPr>
              <a:t>В</a:t>
            </a:r>
            <a:r>
              <a:rPr lang="ru-RU" sz="2800" i="1" smtClean="0">
                <a:solidFill>
                  <a:srgbClr val="FFFF99"/>
                </a:solidFill>
                <a:latin typeface="Arial Black" pitchFamily="34" charset="0"/>
              </a:rPr>
              <a:t> лесу дремучем на поляне, </a:t>
            </a:r>
            <a:br>
              <a:rPr lang="ru-RU" sz="2800" i="1" smtClean="0">
                <a:solidFill>
                  <a:srgbClr val="FFFF99"/>
                </a:solidFill>
                <a:latin typeface="Arial Black" pitchFamily="34" charset="0"/>
              </a:rPr>
            </a:br>
            <a:r>
              <a:rPr lang="ru-RU" sz="2800" i="1" smtClean="0">
                <a:solidFill>
                  <a:srgbClr val="FFFF99"/>
                </a:solidFill>
                <a:latin typeface="Arial Black" pitchFamily="34" charset="0"/>
              </a:rPr>
              <a:t>Отряд наездников сидит, </a:t>
            </a:r>
            <a:br>
              <a:rPr lang="ru-RU" sz="2800" i="1" smtClean="0">
                <a:solidFill>
                  <a:srgbClr val="FFFF99"/>
                </a:solidFill>
                <a:latin typeface="Arial Black" pitchFamily="34" charset="0"/>
              </a:rPr>
            </a:br>
            <a:r>
              <a:rPr lang="ru-RU" sz="2800" i="1" smtClean="0">
                <a:solidFill>
                  <a:srgbClr val="FFFF99"/>
                </a:solidFill>
                <a:latin typeface="Arial Black" pitchFamily="34" charset="0"/>
              </a:rPr>
              <a:t>Окрестность вся в седом тумане </a:t>
            </a:r>
            <a:br>
              <a:rPr lang="ru-RU" sz="2800" i="1" smtClean="0">
                <a:solidFill>
                  <a:srgbClr val="FFFF99"/>
                </a:solidFill>
                <a:latin typeface="Arial Black" pitchFamily="34" charset="0"/>
              </a:rPr>
            </a:br>
            <a:r>
              <a:rPr lang="ru-RU" sz="2800" i="1" smtClean="0">
                <a:solidFill>
                  <a:srgbClr val="FFFF99"/>
                </a:solidFill>
                <a:latin typeface="Arial Black" pitchFamily="34" charset="0"/>
              </a:rPr>
              <a:t>Кругом осенний ветр шумит.</a:t>
            </a:r>
            <a:br>
              <a:rPr lang="ru-RU" sz="2800" i="1" smtClean="0">
                <a:solidFill>
                  <a:srgbClr val="FFFF99"/>
                </a:solidFill>
                <a:latin typeface="Arial Black" pitchFamily="34" charset="0"/>
              </a:rPr>
            </a:br>
            <a:r>
              <a:rPr lang="ru-RU" sz="2800" i="1" smtClean="0">
                <a:solidFill>
                  <a:srgbClr val="FFFF99"/>
                </a:solidFill>
                <a:latin typeface="Arial Black" pitchFamily="34" charset="0"/>
              </a:rPr>
              <a:t>Вкушает враг беспечный сон: </a:t>
            </a:r>
            <a:br>
              <a:rPr lang="ru-RU" sz="2800" i="1" smtClean="0">
                <a:solidFill>
                  <a:srgbClr val="FFFF99"/>
                </a:solidFill>
                <a:latin typeface="Arial Black" pitchFamily="34" charset="0"/>
              </a:rPr>
            </a:br>
            <a:r>
              <a:rPr lang="ru-RU" sz="2800" i="1" smtClean="0">
                <a:solidFill>
                  <a:srgbClr val="FFFF99"/>
                </a:solidFill>
                <a:latin typeface="Arial Black" pitchFamily="34" charset="0"/>
              </a:rPr>
              <a:t>Но мы не спим, мы надзираем, </a:t>
            </a:r>
            <a:br>
              <a:rPr lang="ru-RU" sz="2800" i="1" smtClean="0">
                <a:solidFill>
                  <a:srgbClr val="FFFF99"/>
                </a:solidFill>
                <a:latin typeface="Arial Black" pitchFamily="34" charset="0"/>
              </a:rPr>
            </a:br>
            <a:r>
              <a:rPr lang="ru-RU" sz="2800" i="1" smtClean="0">
                <a:solidFill>
                  <a:srgbClr val="FFFF99"/>
                </a:solidFill>
                <a:latin typeface="Arial Black" pitchFamily="34" charset="0"/>
              </a:rPr>
              <a:t>И вдруг на стан со всех сторон </a:t>
            </a:r>
            <a:br>
              <a:rPr lang="ru-RU" sz="2800" i="1" smtClean="0">
                <a:solidFill>
                  <a:srgbClr val="FFFF99"/>
                </a:solidFill>
                <a:latin typeface="Arial Black" pitchFamily="34" charset="0"/>
              </a:rPr>
            </a:br>
            <a:r>
              <a:rPr lang="ru-RU" sz="2800" i="1" smtClean="0">
                <a:solidFill>
                  <a:srgbClr val="FFFF99"/>
                </a:solidFill>
                <a:latin typeface="Arial Black" pitchFamily="34" charset="0"/>
              </a:rPr>
              <a:t>Как снег внезапный налетаем. </a:t>
            </a:r>
            <a:br>
              <a:rPr lang="ru-RU" sz="2800" i="1" smtClean="0">
                <a:solidFill>
                  <a:srgbClr val="FFFF99"/>
                </a:solidFill>
                <a:latin typeface="Arial Black" pitchFamily="34" charset="0"/>
              </a:rPr>
            </a:br>
            <a:r>
              <a:rPr lang="ru-RU" sz="2800" i="1" smtClean="0">
                <a:solidFill>
                  <a:srgbClr val="FFFF99"/>
                </a:solidFill>
                <a:latin typeface="Arial Black" pitchFamily="34" charset="0"/>
              </a:rPr>
              <a:t>В одно мгновение враг разбит </a:t>
            </a:r>
            <a:br>
              <a:rPr lang="ru-RU" sz="2800" i="1" smtClean="0">
                <a:solidFill>
                  <a:srgbClr val="FFFF99"/>
                </a:solidFill>
                <a:latin typeface="Arial Black" pitchFamily="34" charset="0"/>
              </a:rPr>
            </a:br>
            <a:r>
              <a:rPr lang="ru-RU" sz="2800" i="1" smtClean="0">
                <a:solidFill>
                  <a:srgbClr val="FFFF99"/>
                </a:solidFill>
                <a:latin typeface="Arial Black" pitchFamily="34" charset="0"/>
              </a:rPr>
              <a:t>Врасплох, застигнут удальцами».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3800" b="1" smtClean="0">
                <a:latin typeface="Arial Black" pitchFamily="34" charset="0"/>
              </a:rPr>
              <a:t>ПОДВИГИ ПАРТИЗАН ИЗ НАРОДА</a:t>
            </a:r>
          </a:p>
        </p:txBody>
      </p:sp>
      <p:pic>
        <p:nvPicPr>
          <p:cNvPr id="27651" name="Picture 5" descr="ANd9GcQdNMmelisYqo1wDxv3NNaCfDAC8o7OnCN5sloExX9VJsEtrUNHLQ&amp;t=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341438"/>
            <a:ext cx="8207375" cy="534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latin typeface="Arial Black" pitchFamily="34" charset="0"/>
              </a:rPr>
              <a:t>Василиса Кожина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240213" y="1341438"/>
            <a:ext cx="4903787" cy="46021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600" b="1" smtClean="0">
                <a:latin typeface="Arial Black" pitchFamily="34" charset="0"/>
              </a:rPr>
              <a:t>Крестьянка хутора Горшкова Сычёвского уезда Смоленской губернии, старостиха (жена старосты).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smtClean="0">
                <a:latin typeface="Arial Black" pitchFamily="34" charset="0"/>
              </a:rPr>
              <a:t>Во время Отечественной войны 1812 года, помогая мужчинам, несколько раз участвовала в конвоировании захваченных ими пленных французов в город Сычёвка и однажды убила косой строптивого пленника.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smtClean="0">
                <a:latin typeface="Arial Black" pitchFamily="34" charset="0"/>
              </a:rPr>
              <a:t>     В советское время в популярной литературе об Отечественной войне 1812 года был создан миф о Василисе Кожиной - деятельнице партизанского движения, которая, якобы, организовала в Сычёвском уезде отряд из подростков и женщин, охранявший селения и наносивший большой урон французам. Рассказывалось также, за что подвиг Василиса Кожина была удостоена медали</a:t>
            </a:r>
            <a:r>
              <a:rPr lang="en-US" sz="1600" b="1" smtClean="0">
                <a:latin typeface="Arial Black" pitchFamily="34" charset="0"/>
              </a:rPr>
              <a:t>.</a:t>
            </a:r>
            <a:endParaRPr lang="ru-RU" sz="1600" b="1" smtClean="0">
              <a:latin typeface="Arial Black" pitchFamily="34" charset="0"/>
            </a:endParaRPr>
          </a:p>
        </p:txBody>
      </p:sp>
      <p:pic>
        <p:nvPicPr>
          <p:cNvPr id="31749" name="Picture 5" descr="020849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760"/>
            <a:ext cx="3959225" cy="48605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800" b="1" dirty="0" smtClean="0">
                <a:latin typeface="Arial Black" pitchFamily="34" charset="0"/>
              </a:rPr>
              <a:t>Курин Герасим Матвеевич</a:t>
            </a:r>
            <a:br>
              <a:rPr lang="ru-RU" sz="3800" b="1" dirty="0" smtClean="0">
                <a:latin typeface="Arial Black" pitchFamily="34" charset="0"/>
              </a:rPr>
            </a:br>
            <a:r>
              <a:rPr lang="ru-RU" sz="3800" b="1" dirty="0" smtClean="0">
                <a:latin typeface="Arial Black" pitchFamily="34" charset="0"/>
              </a:rPr>
              <a:t>1777-1850</a:t>
            </a:r>
            <a:r>
              <a:rPr lang="ru-RU" sz="3800" b="1" dirty="0" smtClean="0">
                <a:solidFill>
                  <a:srgbClr val="990000"/>
                </a:solidFill>
                <a:latin typeface="Arial Black" pitchFamily="34" charset="0"/>
              </a:rPr>
              <a:t> </a:t>
            </a:r>
            <a:endParaRPr lang="ru-RU" sz="3800" dirty="0" smtClean="0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1600" smtClean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1557338"/>
            <a:ext cx="4500562" cy="46751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smtClean="0">
                <a:latin typeface="Arial Black" pitchFamily="34" charset="0"/>
              </a:rPr>
              <a:t>Предводитель крестьянского партизанского отряда, действовавшего во время Отечественной войны 1812 года в Вохонской волости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>
                <a:latin typeface="Arial Black" pitchFamily="34" charset="0"/>
              </a:rPr>
              <a:t>У деревни Большой Двор один из французских отрядов столкнулся с местными жителями. В короткой стычке, закончившейся бегством растерявшегося неприятеля, крестьяне приобрели не только трофейные оружие, но и уверенность в своих силах. Семь дней вели беспрерывные бои крестьяне- партизаны. Но были потери, были победы. Отряд Курина, состоявший сначала из двухсот человек, через 5-6 дней насчитывал почти 5-6 тысяч, из них было почти 500 конных и все местные. </a:t>
            </a:r>
          </a:p>
        </p:txBody>
      </p:sp>
      <p:pic>
        <p:nvPicPr>
          <p:cNvPr id="38917" name="Picture 5" descr="Kurin-Gerasim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1963" y="1484313"/>
            <a:ext cx="4032250" cy="47767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800" smtClean="0">
                <a:latin typeface="Arial Black" pitchFamily="34" charset="0"/>
              </a:rPr>
              <a:t>Памятники героям Отечественной войны 1812 года</a:t>
            </a:r>
          </a:p>
        </p:txBody>
      </p:sp>
      <p:pic>
        <p:nvPicPr>
          <p:cNvPr id="30723" name="Picture 9" descr="17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12875"/>
            <a:ext cx="310038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 descr="12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775" y="1916113"/>
            <a:ext cx="2506663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7" descr="pamyatnik-geroyam-otechestvennoi-voini-1812-god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32350" y="3286125"/>
            <a:ext cx="4130675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10"/>
          <p:cNvSpPr txBox="1">
            <a:spLocks noChangeArrowheads="1"/>
          </p:cNvSpPr>
          <p:nvPr/>
        </p:nvSpPr>
        <p:spPr bwMode="auto">
          <a:xfrm>
            <a:off x="5292725" y="1484313"/>
            <a:ext cx="38512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>
                <a:latin typeface="Arial Black" pitchFamily="34" charset="0"/>
              </a:rPr>
              <a:t>1.Памятник М.И.Кутузову Н.В.Томский. 1973 г.</a:t>
            </a:r>
          </a:p>
          <a:p>
            <a:pPr>
              <a:spcBef>
                <a:spcPct val="50000"/>
              </a:spcBef>
            </a:pPr>
            <a:r>
              <a:rPr lang="ru-RU" sz="1400" b="1">
                <a:latin typeface="Arial Black" pitchFamily="34" charset="0"/>
              </a:rPr>
              <a:t>2. Памятник-часовня  Богданов В.Г.1850 г.Полоцк</a:t>
            </a:r>
          </a:p>
          <a:p>
            <a:pPr>
              <a:spcBef>
                <a:spcPct val="50000"/>
              </a:spcBef>
            </a:pPr>
            <a:r>
              <a:rPr lang="ru-RU" sz="1400" b="1">
                <a:latin typeface="Arial Black" pitchFamily="34" charset="0"/>
              </a:rPr>
              <a:t>3. С. Р. Надольский (скульптор) и Н. С. Шуцман (инженер). 1913г.</a:t>
            </a:r>
            <a:r>
              <a:rPr lang="ru-RU" sz="1400"/>
              <a:t> </a:t>
            </a:r>
          </a:p>
        </p:txBody>
      </p:sp>
      <p:sp>
        <p:nvSpPr>
          <p:cNvPr id="30727" name="Text Box 11"/>
          <p:cNvSpPr txBox="1">
            <a:spLocks noChangeArrowheads="1"/>
          </p:cNvSpPr>
          <p:nvPr/>
        </p:nvSpPr>
        <p:spPr bwMode="auto">
          <a:xfrm>
            <a:off x="755650" y="6237288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1.</a:t>
            </a:r>
          </a:p>
        </p:txBody>
      </p:sp>
      <p:sp>
        <p:nvSpPr>
          <p:cNvPr id="30728" name="Text Box 12"/>
          <p:cNvSpPr txBox="1">
            <a:spLocks noChangeArrowheads="1"/>
          </p:cNvSpPr>
          <p:nvPr/>
        </p:nvSpPr>
        <p:spPr bwMode="auto">
          <a:xfrm>
            <a:off x="3276600" y="638175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2.</a:t>
            </a:r>
          </a:p>
        </p:txBody>
      </p:sp>
      <p:sp>
        <p:nvSpPr>
          <p:cNvPr id="30729" name="Text Box 13"/>
          <p:cNvSpPr txBox="1">
            <a:spLocks noChangeArrowheads="1"/>
          </p:cNvSpPr>
          <p:nvPr/>
        </p:nvSpPr>
        <p:spPr bwMode="auto">
          <a:xfrm>
            <a:off x="5867400" y="6491288"/>
            <a:ext cx="719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3.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800" smtClean="0">
                <a:latin typeface="Arial Black" pitchFamily="34" charset="0"/>
              </a:rPr>
              <a:t>Храм Христа Спасителя</a:t>
            </a:r>
            <a:br>
              <a:rPr lang="ru-RU" sz="3800" smtClean="0">
                <a:latin typeface="Arial Black" pitchFamily="34" charset="0"/>
              </a:rPr>
            </a:br>
            <a:endParaRPr lang="ru-RU" sz="3800" smtClean="0">
              <a:latin typeface="Arial Black" pitchFamily="34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1748" name="Picture 5" descr="Картинка 1 из 12198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125538"/>
            <a:ext cx="842486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latin typeface="Arial Black" pitchFamily="34" charset="0"/>
              </a:rPr>
              <a:t>Храм Христа Спасителя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smtClean="0">
                <a:latin typeface="Arial Black" pitchFamily="34" charset="0"/>
              </a:rPr>
              <a:t>Оригинал храма был воздвигнут в память о наполеоновском нашествии: 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i="1" smtClean="0">
                <a:solidFill>
                  <a:srgbClr val="FFFF99"/>
                </a:solidFill>
                <a:latin typeface="Arial Black" pitchFamily="34" charset="0"/>
              </a:rPr>
              <a:t>«в сохранение вечной памяти того беспримерного усердия, верности и любви к Вере и Отечеству, какими в сии трудные времена превознес себя народ российский, и в ознаменование благодарности Нашей к Промыслу Божию, спасшему Россию от грозившей ей гибели»</a:t>
            </a:r>
            <a:r>
              <a:rPr lang="ru-RU" sz="2400" smtClean="0">
                <a:solidFill>
                  <a:srgbClr val="FFFF99"/>
                </a:solidFill>
                <a:latin typeface="Arial Black" pitchFamily="34" charset="0"/>
              </a:rPr>
              <a:t>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>
                <a:latin typeface="Arial Black" pitchFamily="34" charset="0"/>
              </a:rPr>
              <a:t>Был построен по проекту архитектора </a:t>
            </a:r>
            <a:r>
              <a:rPr lang="ru-RU" sz="2400" smtClean="0">
                <a:latin typeface="Arial Black" pitchFamily="34" charset="0"/>
                <a:hlinkClick r:id="rId2" tooltip="Тон, Константин Андреевич"/>
              </a:rPr>
              <a:t>Константина Тона</a:t>
            </a:r>
            <a:r>
              <a:rPr lang="ru-RU" sz="2400" smtClean="0">
                <a:latin typeface="Arial Black" pitchFamily="34" charset="0"/>
              </a:rPr>
              <a:t>. Строительство продолжалось почти 44 года: храм был заложен </a:t>
            </a:r>
            <a:r>
              <a:rPr lang="ru-RU" sz="2400" smtClean="0">
                <a:latin typeface="Arial Black" pitchFamily="34" charset="0"/>
                <a:hlinkClick r:id="rId3" tooltip="23 сентября"/>
              </a:rPr>
              <a:t>23 сентября</a:t>
            </a:r>
            <a:r>
              <a:rPr lang="ru-RU" sz="2400" smtClean="0">
                <a:latin typeface="Arial Black" pitchFamily="34" charset="0"/>
              </a:rPr>
              <a:t> </a:t>
            </a:r>
            <a:r>
              <a:rPr lang="ru-RU" sz="2400" smtClean="0">
                <a:latin typeface="Arial Black" pitchFamily="34" charset="0"/>
                <a:hlinkClick r:id="rId4" tooltip="1839 год"/>
              </a:rPr>
              <a:t>1839 года</a:t>
            </a:r>
            <a:r>
              <a:rPr lang="ru-RU" sz="2400" smtClean="0">
                <a:latin typeface="Arial Black" pitchFamily="34" charset="0"/>
              </a:rPr>
              <a:t>, освящён — </a:t>
            </a:r>
            <a:r>
              <a:rPr lang="ru-RU" sz="2400" smtClean="0">
                <a:latin typeface="Arial Black" pitchFamily="34" charset="0"/>
                <a:hlinkClick r:id="rId5" tooltip="26 мая"/>
              </a:rPr>
              <a:t>26 мая</a:t>
            </a:r>
            <a:r>
              <a:rPr lang="ru-RU" sz="2400" smtClean="0">
                <a:latin typeface="Arial Black" pitchFamily="34" charset="0"/>
              </a:rPr>
              <a:t> </a:t>
            </a:r>
            <a:r>
              <a:rPr lang="ru-RU" sz="2400" smtClean="0">
                <a:latin typeface="Arial Black" pitchFamily="34" charset="0"/>
                <a:hlinkClick r:id="rId6" tooltip="1883 год"/>
              </a:rPr>
              <a:t>1883 года</a:t>
            </a:r>
            <a:r>
              <a:rPr lang="ru-RU" sz="2400" smtClean="0">
                <a:latin typeface="Arial Black" pitchFamily="34" charset="0"/>
              </a:rPr>
              <a:t>.</a:t>
            </a:r>
            <a:r>
              <a:rPr lang="ru-RU" sz="2400" smtClean="0">
                <a:solidFill>
                  <a:schemeClr val="hlink"/>
                </a:solidFill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b="1" smtClean="0">
                <a:latin typeface="Arial Black" pitchFamily="34" charset="0"/>
              </a:rPr>
              <a:t>Памятник Михаилу Илларионовичу Голенищеву-Кутузову</a:t>
            </a:r>
            <a:r>
              <a:rPr lang="ru-RU" sz="3800" smtClean="0">
                <a:latin typeface="Arial Black" pitchFamily="34" charset="0"/>
              </a:rPr>
              <a:t/>
            </a:r>
            <a:br>
              <a:rPr lang="ru-RU" sz="3800" smtClean="0">
                <a:latin typeface="Arial Black" pitchFamily="34" charset="0"/>
              </a:rPr>
            </a:br>
            <a:r>
              <a:rPr lang="ru-RU" sz="3800" smtClean="0">
                <a:latin typeface="Arial Black" pitchFamily="34" charset="0"/>
              </a:rPr>
              <a:t> </a:t>
            </a:r>
            <a:r>
              <a:rPr lang="ru-RU" sz="1600" b="1" i="1" smtClean="0">
                <a:latin typeface="Arial Black" pitchFamily="34" charset="0"/>
              </a:rPr>
              <a:t>воздвигнут в 1912 году, к 100-летию сражения, сооружался по проекту военного инженера П.А. Воронцова-Вельяминова</a:t>
            </a:r>
            <a:r>
              <a:rPr lang="ru-RU" sz="1200" b="1" i="1" smtClean="0"/>
              <a:t> </a:t>
            </a:r>
            <a:r>
              <a:rPr lang="ru-RU" sz="3800" smtClean="0"/>
              <a:t>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3796" name="Picture 5" descr="379235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628775"/>
            <a:ext cx="8064500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800" smtClean="0">
                <a:latin typeface="Arial Black" pitchFamily="34" charset="0"/>
              </a:rPr>
              <a:t>Триумфальные ворота Москва</a:t>
            </a:r>
            <a:br>
              <a:rPr lang="ru-RU" sz="3800" smtClean="0">
                <a:latin typeface="Arial Black" pitchFamily="34" charset="0"/>
              </a:rPr>
            </a:br>
            <a:endParaRPr lang="ru-RU" sz="3800" smtClean="0">
              <a:latin typeface="Arial Black" pitchFamily="34" charset="0"/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sz="2400" smtClean="0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724525" y="1700213"/>
            <a:ext cx="2962275" cy="44307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smtClean="0">
                <a:latin typeface="Arial Black" pitchFamily="34" charset="0"/>
              </a:rPr>
              <a:t>сооружены в  </a:t>
            </a:r>
            <a:r>
              <a:rPr lang="en-US" sz="2400" smtClean="0">
                <a:latin typeface="Arial Black" pitchFamily="34" charset="0"/>
              </a:rPr>
              <a:t>1829-1834 </a:t>
            </a:r>
            <a:r>
              <a:rPr lang="ru-RU" sz="2400" smtClean="0">
                <a:latin typeface="Arial Black" pitchFamily="34" charset="0"/>
              </a:rPr>
              <a:t>годах в Москве по проекту архитектора </a:t>
            </a:r>
            <a:r>
              <a:rPr lang="ru-RU" sz="2400" u="sng" smtClean="0">
                <a:latin typeface="Arial Black" pitchFamily="34" charset="0"/>
                <a:hlinkClick r:id="rId2" tooltip="Бове, Осип Иванович"/>
              </a:rPr>
              <a:t>О. И. Бове</a:t>
            </a:r>
            <a:r>
              <a:rPr lang="ru-RU" sz="2400" smtClean="0">
                <a:latin typeface="Arial Black" pitchFamily="34" charset="0"/>
              </a:rPr>
              <a:t> в честь победы русского народа в </a:t>
            </a:r>
            <a:r>
              <a:rPr lang="ru-RU" sz="2400" smtClean="0">
                <a:latin typeface="Arial Black" pitchFamily="34" charset="0"/>
                <a:hlinkClick r:id="rId3" tooltip="Отечественная война 1812 года"/>
              </a:rPr>
              <a:t>Отечественной войне 1812 года</a:t>
            </a:r>
            <a:r>
              <a:rPr lang="ru-RU" sz="2400" smtClean="0">
                <a:latin typeface="Arial Black" pitchFamily="34" charset="0"/>
              </a:rPr>
              <a:t>. </a:t>
            </a:r>
          </a:p>
        </p:txBody>
      </p:sp>
      <p:pic>
        <p:nvPicPr>
          <p:cNvPr id="47109" name="Picture 5" descr="Triumphal_Gates_on_the_Poklonnaya_Hil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632" y="1628800"/>
            <a:ext cx="5143500" cy="4572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latin typeface="Arial Black" pitchFamily="34" charset="0"/>
              </a:rPr>
              <a:t>Военное мастерство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smtClean="0">
                <a:latin typeface="Arial Black" pitchFamily="34" charset="0"/>
              </a:rPr>
              <a:t>Искусное  ведение Бородинского сражения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>
                <a:latin typeface="Arial Black" pitchFamily="34" charset="0"/>
              </a:rPr>
              <a:t>    </a:t>
            </a:r>
            <a:r>
              <a:rPr lang="ru-RU" sz="2000" smtClean="0">
                <a:solidFill>
                  <a:schemeClr val="hlink"/>
                </a:solidFill>
                <a:latin typeface="Arial Black" pitchFamily="34" charset="0"/>
              </a:rPr>
              <a:t>26 августа 1812</a:t>
            </a:r>
            <a:r>
              <a:rPr lang="ru-RU" sz="2000" smtClean="0">
                <a:latin typeface="Arial Black" pitchFamily="34" charset="0"/>
              </a:rPr>
              <a:t> года мастерски выполненный марш-маневр к Тарутину  с </a:t>
            </a:r>
            <a:r>
              <a:rPr lang="ru-RU" sz="2000" smtClean="0">
                <a:solidFill>
                  <a:schemeClr val="hlink"/>
                </a:solidFill>
                <a:latin typeface="Arial Black" pitchFamily="34" charset="0"/>
              </a:rPr>
              <a:t>17 сентября по 3 октября</a:t>
            </a:r>
            <a:r>
              <a:rPr lang="ru-RU" sz="2000" smtClean="0">
                <a:latin typeface="Arial Black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>
                <a:latin typeface="Arial Black" pitchFamily="34" charset="0"/>
              </a:rPr>
              <a:t>    (что сберегло армию и отрезало французов от хлебородных губерний), глубокое понимание народной войны и ее всемерная поддержка,  руководство военными  операциями, которые привели к окончательному разгрому и изгнанию вражеских полчищ из России, говорит о бессмертии Кутузова, как сына своего Отечества. Вступив в командование русскими армиями близ Гжатска в период длительного отхода вглубь страны и вскоре приняв на свои плечи великую ответственность за оставление Москвы, Кутузов мог через полгода донести из Вильны: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>
                <a:latin typeface="Arial Black" pitchFamily="34" charset="0"/>
              </a:rPr>
              <a:t> </a:t>
            </a:r>
            <a:r>
              <a:rPr lang="ru-RU" sz="2000" smtClean="0">
                <a:solidFill>
                  <a:srgbClr val="FFFF99"/>
                </a:solidFill>
                <a:latin typeface="Arial Black" pitchFamily="34" charset="0"/>
              </a:rPr>
              <a:t>«</a:t>
            </a:r>
            <a:r>
              <a:rPr lang="ru-RU" sz="2000" i="1" smtClean="0">
                <a:solidFill>
                  <a:srgbClr val="FFFF99"/>
                </a:solidFill>
                <a:latin typeface="Arial Black" pitchFamily="34" charset="0"/>
              </a:rPr>
              <a:t>Война закончилась за полным истреблением противника</a:t>
            </a:r>
            <a:r>
              <a:rPr lang="ru-RU" sz="2000" smtClean="0">
                <a:solidFill>
                  <a:srgbClr val="FFFF99"/>
                </a:solidFill>
                <a:latin typeface="Arial Black" pitchFamily="34" charset="0"/>
              </a:rPr>
              <a:t>».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latin typeface="Arial Black" pitchFamily="34" charset="0"/>
              </a:rPr>
              <a:t>Памяти героев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i="1" smtClean="0">
                <a:latin typeface="Arial Black" pitchFamily="34" charset="0"/>
              </a:rPr>
              <a:t>   </a:t>
            </a:r>
            <a:r>
              <a:rPr lang="ru-RU" sz="2800" i="1" smtClean="0">
                <a:solidFill>
                  <a:srgbClr val="FFFF99"/>
                </a:solidFill>
                <a:latin typeface="Arial Black" pitchFamily="34" charset="0"/>
              </a:rPr>
              <a:t>«Идя на подвиги,</a:t>
            </a:r>
            <a:br>
              <a:rPr lang="ru-RU" sz="2800" i="1" smtClean="0">
                <a:solidFill>
                  <a:srgbClr val="FFFF99"/>
                </a:solidFill>
                <a:latin typeface="Arial Black" pitchFamily="34" charset="0"/>
              </a:rPr>
            </a:br>
            <a:r>
              <a:rPr lang="ru-RU" sz="2800" i="1" smtClean="0">
                <a:solidFill>
                  <a:srgbClr val="FFFF99"/>
                </a:solidFill>
                <a:latin typeface="Arial Black" pitchFamily="34" charset="0"/>
              </a:rPr>
              <a:t>Не алчут орденов, </a:t>
            </a:r>
            <a:br>
              <a:rPr lang="ru-RU" sz="2800" i="1" smtClean="0">
                <a:solidFill>
                  <a:srgbClr val="FFFF99"/>
                </a:solidFill>
                <a:latin typeface="Arial Black" pitchFamily="34" charset="0"/>
              </a:rPr>
            </a:br>
            <a:r>
              <a:rPr lang="ru-RU" sz="2800" i="1" smtClean="0">
                <a:solidFill>
                  <a:srgbClr val="FFFF99"/>
                </a:solidFill>
                <a:latin typeface="Arial Black" pitchFamily="34" charset="0"/>
              </a:rPr>
              <a:t>Не бредят </a:t>
            </a:r>
            <a:br>
              <a:rPr lang="ru-RU" sz="2800" i="1" smtClean="0">
                <a:solidFill>
                  <a:srgbClr val="FFFF99"/>
                </a:solidFill>
                <a:latin typeface="Arial Black" pitchFamily="34" charset="0"/>
              </a:rPr>
            </a:br>
            <a:r>
              <a:rPr lang="ru-RU" sz="2800" i="1" smtClean="0">
                <a:solidFill>
                  <a:srgbClr val="FFFF99"/>
                </a:solidFill>
                <a:latin typeface="Arial Black" pitchFamily="34" charset="0"/>
              </a:rPr>
              <a:t>Благодарностью державы, </a:t>
            </a:r>
            <a:br>
              <a:rPr lang="ru-RU" sz="2800" i="1" smtClean="0">
                <a:solidFill>
                  <a:srgbClr val="FFFF99"/>
                </a:solidFill>
                <a:latin typeface="Arial Black" pitchFamily="34" charset="0"/>
              </a:rPr>
            </a:br>
            <a:r>
              <a:rPr lang="ru-RU" sz="2800" i="1" smtClean="0">
                <a:solidFill>
                  <a:srgbClr val="FFFF99"/>
                </a:solidFill>
                <a:latin typeface="Arial Black" pitchFamily="34" charset="0"/>
              </a:rPr>
              <a:t>Не узнают примерный вес чинов,</a:t>
            </a:r>
            <a:br>
              <a:rPr lang="ru-RU" sz="2800" i="1" smtClean="0">
                <a:solidFill>
                  <a:srgbClr val="FFFF99"/>
                </a:solidFill>
                <a:latin typeface="Arial Black" pitchFamily="34" charset="0"/>
              </a:rPr>
            </a:br>
            <a:r>
              <a:rPr lang="ru-RU" sz="2800" i="1" smtClean="0">
                <a:solidFill>
                  <a:srgbClr val="FFFF99"/>
                </a:solidFill>
                <a:latin typeface="Arial Black" pitchFamily="34" charset="0"/>
              </a:rPr>
              <a:t>Достойных стать</a:t>
            </a:r>
            <a:br>
              <a:rPr lang="ru-RU" sz="2800" i="1" smtClean="0">
                <a:solidFill>
                  <a:srgbClr val="FFFF99"/>
                </a:solidFill>
                <a:latin typeface="Arial Black" pitchFamily="34" charset="0"/>
              </a:rPr>
            </a:br>
            <a:r>
              <a:rPr lang="ru-RU" sz="2800" i="1" smtClean="0">
                <a:solidFill>
                  <a:srgbClr val="FFFF99"/>
                </a:solidFill>
                <a:latin typeface="Arial Black" pitchFamily="34" charset="0"/>
              </a:rPr>
              <a:t>Эквивалентом славы.</a:t>
            </a:r>
            <a:br>
              <a:rPr lang="ru-RU" sz="2800" i="1" smtClean="0">
                <a:solidFill>
                  <a:srgbClr val="FFFF99"/>
                </a:solidFill>
                <a:latin typeface="Arial Black" pitchFamily="34" charset="0"/>
              </a:rPr>
            </a:br>
            <a:r>
              <a:rPr lang="ru-RU" sz="2800" i="1" smtClean="0">
                <a:solidFill>
                  <a:srgbClr val="FFFF99"/>
                </a:solidFill>
                <a:latin typeface="Arial Black" pitchFamily="34" charset="0"/>
              </a:rPr>
              <a:t>Идя на подвиги, </a:t>
            </a:r>
            <a:br>
              <a:rPr lang="ru-RU" sz="2800" i="1" smtClean="0">
                <a:solidFill>
                  <a:srgbClr val="FFFF99"/>
                </a:solidFill>
                <a:latin typeface="Arial Black" pitchFamily="34" charset="0"/>
              </a:rPr>
            </a:br>
            <a:r>
              <a:rPr lang="ru-RU" sz="2800" i="1" smtClean="0">
                <a:solidFill>
                  <a:srgbClr val="FFFF99"/>
                </a:solidFill>
                <a:latin typeface="Arial Black" pitchFamily="34" charset="0"/>
              </a:rPr>
              <a:t>Не ведают о том,</a:t>
            </a:r>
            <a:br>
              <a:rPr lang="ru-RU" sz="2800" i="1" smtClean="0">
                <a:solidFill>
                  <a:srgbClr val="FFFF99"/>
                </a:solidFill>
                <a:latin typeface="Arial Black" pitchFamily="34" charset="0"/>
              </a:rPr>
            </a:br>
            <a:r>
              <a:rPr lang="ru-RU" sz="2800" i="1" smtClean="0">
                <a:solidFill>
                  <a:srgbClr val="FFFF99"/>
                </a:solidFill>
                <a:latin typeface="Arial Black" pitchFamily="34" charset="0"/>
              </a:rPr>
              <a:t>Насколько щедрость родины огромна,</a:t>
            </a:r>
            <a:br>
              <a:rPr lang="ru-RU" sz="2800" i="1" smtClean="0">
                <a:solidFill>
                  <a:srgbClr val="FFFF99"/>
                </a:solidFill>
                <a:latin typeface="Arial Black" pitchFamily="34" charset="0"/>
              </a:rPr>
            </a:br>
            <a:r>
              <a:rPr lang="ru-RU" sz="2800" i="1" smtClean="0">
                <a:solidFill>
                  <a:srgbClr val="FFFF99"/>
                </a:solidFill>
                <a:latin typeface="Arial Black" pitchFamily="34" charset="0"/>
              </a:rPr>
              <a:t>И называют чрезвычайно скромно</a:t>
            </a:r>
            <a:br>
              <a:rPr lang="ru-RU" sz="2800" i="1" smtClean="0">
                <a:solidFill>
                  <a:srgbClr val="FFFF99"/>
                </a:solidFill>
                <a:latin typeface="Arial Black" pitchFamily="34" charset="0"/>
              </a:rPr>
            </a:br>
            <a:r>
              <a:rPr lang="ru-RU" sz="2800" i="1" smtClean="0">
                <a:solidFill>
                  <a:srgbClr val="FFFF99"/>
                </a:solidFill>
                <a:latin typeface="Arial Black" pitchFamily="34" charset="0"/>
              </a:rPr>
              <a:t>Все то, что станет подвигом потом»</a:t>
            </a:r>
            <a:r>
              <a:rPr lang="ru-RU" sz="2800" smtClean="0">
                <a:solidFill>
                  <a:srgbClr val="FFFF99"/>
                </a:solidFill>
                <a:latin typeface="Arial Black" pitchFamily="34" charset="0"/>
              </a:rPr>
              <a:t>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>
                <a:solidFill>
                  <a:srgbClr val="FFFF99"/>
                </a:solidFill>
                <a:latin typeface="Arial Black" pitchFamily="34" charset="0"/>
              </a:rPr>
              <a:t>Виталий Коротич</a:t>
            </a:r>
          </a:p>
        </p:txBody>
      </p:sp>
      <p:pic>
        <p:nvPicPr>
          <p:cNvPr id="35844" name="Picture 5" descr="ca64f4338cc6c9e9cd0a978ec84e445b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5212079">
            <a:off x="6753225" y="1125538"/>
            <a:ext cx="23907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7" descr="ca64f4338cc6c9e9cd0a978ec84e445b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6996112" y="3671888"/>
            <a:ext cx="23907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2400" smtClean="0">
                <a:effectLst/>
                <a:latin typeface="Arial Black" pitchFamily="34" charset="0"/>
              </a:rPr>
              <a:t>Вопросы о героях</a:t>
            </a:r>
            <a:br>
              <a:rPr lang="ru-RU" sz="2400" smtClean="0">
                <a:effectLst/>
                <a:latin typeface="Arial Black" pitchFamily="34" charset="0"/>
              </a:rPr>
            </a:br>
            <a:r>
              <a:rPr lang="ru-RU" sz="2400" smtClean="0">
                <a:effectLst/>
                <a:latin typeface="Arial Black" pitchFamily="34" charset="0"/>
              </a:rPr>
              <a:t> Отечественной войны 1812 года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229600" cy="4530725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b="1" smtClean="0">
                <a:latin typeface="Arial Black" pitchFamily="34" charset="0"/>
              </a:rPr>
              <a:t>1. В бою у деревни Салтановки под Могилевом, чтобы воодушевить солдат, он вывел в атаку своих юных сыновей. Назовите имя этого известного генерала. </a:t>
            </a:r>
            <a:endParaRPr lang="en-US" sz="1400" b="1" smtClean="0">
              <a:latin typeface="Arial Black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1400" b="1" smtClean="0">
                <a:latin typeface="Arial Black" pitchFamily="34" charset="0"/>
              </a:rPr>
              <a:t>2</a:t>
            </a:r>
            <a:r>
              <a:rPr lang="ru-RU" sz="1400" b="1" smtClean="0">
                <a:latin typeface="Arial Black" pitchFamily="34" charset="0"/>
              </a:rPr>
              <a:t>.Война – дело мужское. Но история войны 1812 года сохранили имена двух женщин, которые сражались наравне с мужчинами. Как звали этих  дам. </a:t>
            </a:r>
          </a:p>
          <a:p>
            <a:pPr>
              <a:lnSpc>
                <a:spcPct val="80000"/>
              </a:lnSpc>
              <a:defRPr/>
            </a:pPr>
            <a:r>
              <a:rPr lang="ru-RU" sz="1400" b="1" smtClean="0">
                <a:latin typeface="Arial Black" pitchFamily="34" charset="0"/>
              </a:rPr>
              <a:t>3.Кого из полководцев называли «вихрь-атаманом» </a:t>
            </a:r>
          </a:p>
          <a:p>
            <a:pPr>
              <a:lnSpc>
                <a:spcPct val="80000"/>
              </a:lnSpc>
              <a:defRPr/>
            </a:pPr>
            <a:r>
              <a:rPr lang="ru-RU" sz="1400" b="1" smtClean="0">
                <a:latin typeface="Arial Black" pitchFamily="34" charset="0"/>
              </a:rPr>
              <a:t>4.По свидетельству современников, в момент Бородинской битвы он с ледяным спокойствием оказывался в самых опасных местах, как будто намерено искал смерть. Под ним было убито 5 лошадей, рядом с ним погибли 2 его адъютанта. Кто это был? </a:t>
            </a:r>
          </a:p>
          <a:p>
            <a:pPr>
              <a:lnSpc>
                <a:spcPct val="80000"/>
              </a:lnSpc>
              <a:defRPr/>
            </a:pPr>
            <a:r>
              <a:rPr lang="ru-RU" sz="1400" b="1" smtClean="0">
                <a:latin typeface="Arial Black" pitchFamily="34" charset="0"/>
              </a:rPr>
              <a:t>5.Он дважды получил смертельные раны в голову, но выжил. Прожил после ранения еще 20 лет и свои главные военные подвиги совершил на склоне лет. Как его звали? </a:t>
            </a:r>
          </a:p>
          <a:p>
            <a:pPr>
              <a:lnSpc>
                <a:spcPct val="80000"/>
              </a:lnSpc>
              <a:defRPr/>
            </a:pPr>
            <a:r>
              <a:rPr lang="ru-RU" sz="1400" b="1" smtClean="0">
                <a:latin typeface="Arial Black" pitchFamily="34" charset="0"/>
              </a:rPr>
              <a:t>6.До назначения Кутузова в армии не было официальной должности главнокомандующего, кто выполнял его обязанности? </a:t>
            </a:r>
          </a:p>
          <a:p>
            <a:pPr>
              <a:lnSpc>
                <a:spcPct val="80000"/>
              </a:lnSpc>
              <a:defRPr/>
            </a:pPr>
            <a:r>
              <a:rPr lang="ru-RU" sz="1400" b="1" smtClean="0">
                <a:latin typeface="Arial Black" pitchFamily="34" charset="0"/>
              </a:rPr>
              <a:t>7.В русской армии долгое время были так называемые иррегулярные (непостоянные) части. Одни из них особенно прославились в войне 1812 года, а 1814 году они удивляли Париж. Что это за части?</a:t>
            </a:r>
          </a:p>
          <a:p>
            <a:pPr>
              <a:lnSpc>
                <a:spcPct val="80000"/>
              </a:lnSpc>
              <a:defRPr/>
            </a:pPr>
            <a:r>
              <a:rPr lang="ru-RU" sz="1400" b="1" smtClean="0">
                <a:latin typeface="Arial Black" pitchFamily="34" charset="0"/>
              </a:rPr>
              <a:t>8.Драгуны, уланы, кавалергарды, киросиры – что объединяет эти рода войск. </a:t>
            </a:r>
          </a:p>
          <a:p>
            <a:pPr>
              <a:lnSpc>
                <a:spcPct val="80000"/>
              </a:lnSpc>
              <a:defRPr/>
            </a:pPr>
            <a:r>
              <a:rPr lang="ru-RU" sz="1400" b="1" smtClean="0">
                <a:latin typeface="Arial Black" pitchFamily="34" charset="0"/>
              </a:rPr>
              <a:t>9.Чем знаменит Фигнер? </a:t>
            </a:r>
          </a:p>
          <a:p>
            <a:pPr>
              <a:lnSpc>
                <a:spcPct val="80000"/>
              </a:lnSpc>
              <a:defRPr/>
            </a:pPr>
            <a:r>
              <a:rPr lang="ru-RU" sz="1400" b="1" smtClean="0">
                <a:latin typeface="Arial Black" pitchFamily="34" charset="0"/>
              </a:rPr>
              <a:t>10.Поэт, гусар, герой войны 1812 года? 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mtClean="0">
                <a:effectLst/>
                <a:latin typeface="Arial Black" pitchFamily="34" charset="0"/>
              </a:rPr>
              <a:t>Домашнее задание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effectLst/>
              </a:rPr>
              <a:t> § 4.</a:t>
            </a:r>
          </a:p>
          <a:p>
            <a:pPr>
              <a:defRPr/>
            </a:pPr>
            <a:r>
              <a:rPr lang="ru-RU" dirty="0" smtClean="0">
                <a:effectLst/>
              </a:rPr>
              <a:t>Рабочая тетрадь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 smtClean="0">
                <a:effectLst/>
              </a:rPr>
              <a:t>   задания к </a:t>
            </a:r>
            <a:r>
              <a:rPr lang="ru-RU" dirty="0">
                <a:solidFill>
                  <a:srgbClr val="FFFFFF"/>
                </a:solidFill>
                <a:effectLst/>
              </a:rPr>
              <a:t>§ </a:t>
            </a:r>
            <a:r>
              <a:rPr lang="ru-RU" dirty="0" smtClean="0">
                <a:solidFill>
                  <a:srgbClr val="FFFFFF"/>
                </a:solidFill>
                <a:effectLst/>
              </a:rPr>
              <a:t>4, №</a:t>
            </a:r>
            <a:r>
              <a:rPr lang="ru-RU" dirty="0" smtClean="0">
                <a:effectLst/>
              </a:rPr>
              <a:t>6-№12</a:t>
            </a:r>
            <a:endParaRPr lang="ru-RU" sz="2800" dirty="0" smtClean="0">
              <a:effectLst/>
            </a:endParaRPr>
          </a:p>
          <a:p>
            <a:pPr>
              <a:defRPr/>
            </a:pPr>
            <a:r>
              <a:rPr lang="ru-RU" dirty="0" smtClean="0">
                <a:effectLst/>
              </a:rPr>
              <a:t>Составить кроссворд на тему «Отечественная война 1812 года»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060575"/>
            <a:ext cx="8604250" cy="1571625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latin typeface="Arial Black" pitchFamily="34" charset="0"/>
              </a:rPr>
              <a:t>Спасибо за внимание</a:t>
            </a:r>
            <a:r>
              <a:rPr lang="en-US" b="1" smtClean="0">
                <a:latin typeface="Arial Black" pitchFamily="34" charset="0"/>
              </a:rPr>
              <a:t>!</a:t>
            </a:r>
            <a:endParaRPr lang="ru-RU" b="1" smtClean="0">
              <a:latin typeface="Arial Black" pitchFamily="34" charset="0"/>
            </a:endParaRPr>
          </a:p>
        </p:txBody>
      </p:sp>
      <p:pic>
        <p:nvPicPr>
          <p:cNvPr id="38915" name="Picture 5" descr="f2192e0af839ef8d28f858c506f7c4a3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2138" y="3500438"/>
            <a:ext cx="24479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99"/>
                </a:solidFill>
              </a:rPr>
              <a:t>Награды М.И. Кутузова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1336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chemeClr val="hlink"/>
                </a:solidFill>
              </a:rPr>
              <a:t>Орден</a:t>
            </a:r>
          </a:p>
          <a:p>
            <a:pPr eaLnBrk="1" hangingPunct="1">
              <a:defRPr/>
            </a:pPr>
            <a:r>
              <a:rPr lang="ru-RU" b="1" smtClean="0">
                <a:solidFill>
                  <a:schemeClr val="hlink"/>
                </a:solidFill>
              </a:rPr>
              <a:t> Марии Терезии</a:t>
            </a:r>
          </a:p>
        </p:txBody>
      </p:sp>
      <p:pic>
        <p:nvPicPr>
          <p:cNvPr id="9220" name="Picture 5" descr="350px-Order_St_Andrew_diamon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133600"/>
            <a:ext cx="2735263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350px-Badge_to_Order_St_Andrew_both_side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789363"/>
            <a:ext cx="273685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1" descr="Орден св владимира 1 ст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71775" y="2205038"/>
            <a:ext cx="10795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3" descr="Badge to Order St Alexander Nevsky 1820-183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6825" y="2205038"/>
            <a:ext cx="106521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7" descr="150px-Ordevan_Sint-Anna_IIe_Klasse_met_kroon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24300" y="2205038"/>
            <a:ext cx="931863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9" descr="200px-Weltliche_Schatzkammer_Wien_%28144%2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08850" y="2205038"/>
            <a:ext cx="118586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21" descr="RoterAdlerOrden3KlasseFormAb1854vonAIsing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77050" y="4365625"/>
            <a:ext cx="1296988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23" descr="Hoge Orde van de Zwarte Adelaar Pruissen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372225" y="2205038"/>
            <a:ext cx="903288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Text Box 24"/>
          <p:cNvSpPr txBox="1">
            <a:spLocks noChangeArrowheads="1"/>
          </p:cNvSpPr>
          <p:nvPr/>
        </p:nvSpPr>
        <p:spPr bwMode="auto">
          <a:xfrm>
            <a:off x="250825" y="5805488"/>
            <a:ext cx="2663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Орден Святого апостола Андрея Первозванного</a:t>
            </a:r>
            <a:r>
              <a:rPr lang="ru-RU">
                <a:solidFill>
                  <a:schemeClr val="hlink"/>
                </a:solidFill>
              </a:rPr>
              <a:t> </a:t>
            </a:r>
          </a:p>
        </p:txBody>
      </p:sp>
      <p:pic>
        <p:nvPicPr>
          <p:cNvPr id="9229" name="Picture 26" descr="707px-Star_and_badges_to_Order_St_George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843213" y="4365625"/>
            <a:ext cx="3887787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0" name="Text Box 27"/>
          <p:cNvSpPr txBox="1">
            <a:spLocks noChangeArrowheads="1"/>
          </p:cNvSpPr>
          <p:nvPr/>
        </p:nvSpPr>
        <p:spPr bwMode="auto">
          <a:xfrm>
            <a:off x="2916238" y="5734050"/>
            <a:ext cx="277653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  <a:hlinkClick r:id="rId11" tooltip="Ордена Российской империи"/>
              </a:rPr>
              <a:t>Орден</a:t>
            </a:r>
            <a:r>
              <a:rPr lang="ru-RU" b="1">
                <a:solidFill>
                  <a:schemeClr val="hlink"/>
                </a:solidFill>
              </a:rPr>
              <a:t> </a:t>
            </a:r>
            <a:r>
              <a:rPr lang="ru-RU" b="1" u="sng">
                <a:solidFill>
                  <a:schemeClr val="hlink"/>
                </a:solidFill>
                <a:hlinkClick r:id="rId12" tooltip="Георгий Победоносец"/>
              </a:rPr>
              <a:t>Святого Георгия</a:t>
            </a:r>
            <a:r>
              <a:rPr lang="ru-RU">
                <a:solidFill>
                  <a:schemeClr val="hlink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I,</a:t>
            </a:r>
            <a:r>
              <a:rPr lang="ru-RU">
                <a:solidFill>
                  <a:schemeClr val="hlink"/>
                </a:solidFill>
              </a:rPr>
              <a:t> </a:t>
            </a:r>
            <a:r>
              <a:rPr lang="en-US">
                <a:solidFill>
                  <a:schemeClr val="hlink"/>
                </a:solidFill>
              </a:rPr>
              <a:t>II,</a:t>
            </a:r>
            <a:r>
              <a:rPr lang="ru-RU">
                <a:solidFill>
                  <a:schemeClr val="hlink"/>
                </a:solidFill>
              </a:rPr>
              <a:t> </a:t>
            </a:r>
            <a:r>
              <a:rPr lang="en-US">
                <a:solidFill>
                  <a:schemeClr val="hlink"/>
                </a:solidFill>
              </a:rPr>
              <a:t>III,</a:t>
            </a:r>
            <a:r>
              <a:rPr lang="ru-RU">
                <a:solidFill>
                  <a:schemeClr val="hlink"/>
                </a:solidFill>
              </a:rPr>
              <a:t> </a:t>
            </a:r>
            <a:r>
              <a:rPr lang="en-US">
                <a:solidFill>
                  <a:schemeClr val="hlink"/>
                </a:solidFill>
              </a:rPr>
              <a:t>IV</a:t>
            </a:r>
            <a:r>
              <a:rPr lang="ru-RU">
                <a:solidFill>
                  <a:schemeClr val="hlink"/>
                </a:solidFill>
              </a:rPr>
              <a:t> степеней</a:t>
            </a:r>
          </a:p>
        </p:txBody>
      </p:sp>
      <p:sp>
        <p:nvSpPr>
          <p:cNvPr id="9231" name="Text Box 29"/>
          <p:cNvSpPr txBox="1">
            <a:spLocks noChangeArrowheads="1"/>
          </p:cNvSpPr>
          <p:nvPr/>
        </p:nvSpPr>
        <p:spPr bwMode="auto">
          <a:xfrm>
            <a:off x="2843213" y="3716338"/>
            <a:ext cx="1011237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>
                <a:solidFill>
                  <a:schemeClr val="hlink"/>
                </a:solidFill>
              </a:rPr>
              <a:t>орден</a:t>
            </a:r>
          </a:p>
          <a:p>
            <a:r>
              <a:rPr lang="ru-RU" sz="1200">
                <a:solidFill>
                  <a:schemeClr val="hlink"/>
                </a:solidFill>
              </a:rPr>
              <a:t>Святого </a:t>
            </a:r>
          </a:p>
          <a:p>
            <a:r>
              <a:rPr lang="ru-RU" sz="1200">
                <a:solidFill>
                  <a:schemeClr val="hlink"/>
                </a:solidFill>
              </a:rPr>
              <a:t>Владимира</a:t>
            </a:r>
            <a:r>
              <a:rPr lang="ru-RU" sz="1200"/>
              <a:t> </a:t>
            </a:r>
            <a:r>
              <a:rPr lang="ru-RU"/>
              <a:t> </a:t>
            </a:r>
          </a:p>
        </p:txBody>
      </p:sp>
      <p:sp>
        <p:nvSpPr>
          <p:cNvPr id="9232" name="Text Box 30"/>
          <p:cNvSpPr txBox="1">
            <a:spLocks noChangeArrowheads="1"/>
          </p:cNvSpPr>
          <p:nvPr/>
        </p:nvSpPr>
        <p:spPr bwMode="auto">
          <a:xfrm>
            <a:off x="3779838" y="3789363"/>
            <a:ext cx="114458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 u="sng">
                <a:solidFill>
                  <a:schemeClr val="hlink"/>
                </a:solidFill>
                <a:hlinkClick r:id="rId11" tooltip="Ордена Российской империи"/>
              </a:rPr>
              <a:t>Орден</a:t>
            </a:r>
            <a:r>
              <a:rPr lang="ru-RU" sz="1200" b="1">
                <a:solidFill>
                  <a:schemeClr val="hlink"/>
                </a:solidFill>
              </a:rPr>
              <a:t> Святой </a:t>
            </a:r>
          </a:p>
          <a:p>
            <a:r>
              <a:rPr lang="ru-RU" sz="1200" b="1">
                <a:solidFill>
                  <a:schemeClr val="hlink"/>
                </a:solidFill>
              </a:rPr>
              <a:t>Анны</a:t>
            </a:r>
          </a:p>
          <a:p>
            <a:r>
              <a:rPr lang="ru-RU" sz="1200">
                <a:solidFill>
                  <a:schemeClr val="hlink"/>
                </a:solidFill>
              </a:rPr>
              <a:t> </a:t>
            </a:r>
            <a:r>
              <a:rPr lang="en-US" sz="1200">
                <a:solidFill>
                  <a:schemeClr val="hlink"/>
                </a:solidFill>
              </a:rPr>
              <a:t>I</a:t>
            </a:r>
            <a:r>
              <a:rPr lang="ru-RU" sz="1200">
                <a:solidFill>
                  <a:schemeClr val="hlink"/>
                </a:solidFill>
              </a:rPr>
              <a:t>степени</a:t>
            </a:r>
          </a:p>
        </p:txBody>
      </p:sp>
      <p:sp>
        <p:nvSpPr>
          <p:cNvPr id="9233" name="Text Box 31"/>
          <p:cNvSpPr txBox="1">
            <a:spLocks noChangeArrowheads="1"/>
          </p:cNvSpPr>
          <p:nvPr/>
        </p:nvSpPr>
        <p:spPr bwMode="auto">
          <a:xfrm>
            <a:off x="4932363" y="3789363"/>
            <a:ext cx="156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chemeClr val="hlink"/>
                </a:solidFill>
              </a:rPr>
              <a:t>Орден Святого</a:t>
            </a:r>
          </a:p>
          <a:p>
            <a:r>
              <a:rPr lang="ru-RU" sz="1200" b="1">
                <a:solidFill>
                  <a:schemeClr val="hlink"/>
                </a:solidFill>
              </a:rPr>
              <a:t> Алексадра Невского</a:t>
            </a:r>
          </a:p>
        </p:txBody>
      </p:sp>
      <p:sp>
        <p:nvSpPr>
          <p:cNvPr id="9234" name="Text Box 32"/>
          <p:cNvSpPr txBox="1">
            <a:spLocks noChangeArrowheads="1"/>
          </p:cNvSpPr>
          <p:nvPr/>
        </p:nvSpPr>
        <p:spPr bwMode="auto">
          <a:xfrm>
            <a:off x="6443663" y="3789363"/>
            <a:ext cx="1003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000" b="1">
                <a:solidFill>
                  <a:schemeClr val="hlink"/>
                </a:solidFill>
              </a:rPr>
              <a:t>Орден </a:t>
            </a:r>
          </a:p>
          <a:p>
            <a:r>
              <a:rPr lang="ru-RU" sz="1000" b="1">
                <a:solidFill>
                  <a:schemeClr val="hlink"/>
                </a:solidFill>
              </a:rPr>
              <a:t>Чёрного Орла</a:t>
            </a:r>
            <a:r>
              <a:rPr lang="ru-RU"/>
              <a:t> </a:t>
            </a:r>
          </a:p>
        </p:txBody>
      </p:sp>
      <p:sp>
        <p:nvSpPr>
          <p:cNvPr id="9235" name="Text Box 33"/>
          <p:cNvSpPr txBox="1">
            <a:spLocks noChangeArrowheads="1"/>
          </p:cNvSpPr>
          <p:nvPr/>
        </p:nvSpPr>
        <p:spPr bwMode="auto">
          <a:xfrm>
            <a:off x="7308850" y="3860800"/>
            <a:ext cx="987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000" b="1">
                <a:solidFill>
                  <a:schemeClr val="hlink"/>
                </a:solidFill>
              </a:rPr>
              <a:t>Орден Марии </a:t>
            </a:r>
          </a:p>
          <a:p>
            <a:r>
              <a:rPr lang="ru-RU" sz="1000" b="1">
                <a:solidFill>
                  <a:schemeClr val="hlink"/>
                </a:solidFill>
              </a:rPr>
              <a:t>Терезии</a:t>
            </a:r>
            <a:r>
              <a:rPr lang="ru-RU" sz="1000"/>
              <a:t> </a:t>
            </a:r>
          </a:p>
        </p:txBody>
      </p:sp>
      <p:sp>
        <p:nvSpPr>
          <p:cNvPr id="9236" name="Text Box 34"/>
          <p:cNvSpPr txBox="1">
            <a:spLocks noChangeArrowheads="1"/>
          </p:cNvSpPr>
          <p:nvPr/>
        </p:nvSpPr>
        <p:spPr bwMode="auto">
          <a:xfrm>
            <a:off x="6948488" y="5876925"/>
            <a:ext cx="1666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chemeClr val="hlink"/>
                </a:solidFill>
              </a:rPr>
              <a:t>Орден Красного орла</a:t>
            </a:r>
            <a:r>
              <a:rPr lang="ru-RU"/>
              <a:t>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 anchorCtr="0">
            <a:normAutofit fontScale="90000"/>
          </a:bodyPr>
          <a:lstStyle/>
          <a:p>
            <a:pPr eaLnBrk="1" hangingPunct="1">
              <a:defRPr/>
            </a:pPr>
            <a:r>
              <a:rPr lang="ru-RU" sz="3800" smtClean="0">
                <a:latin typeface="Arial Black" pitchFamily="34" charset="0"/>
              </a:rPr>
              <a:t>Пётр  Иванович  Багратион</a:t>
            </a:r>
            <a:r>
              <a:rPr lang="en-US" sz="3800" smtClean="0">
                <a:latin typeface="Arial Black" pitchFamily="34" charset="0"/>
              </a:rPr>
              <a:t/>
            </a:r>
            <a:br>
              <a:rPr lang="en-US" sz="3800" smtClean="0">
                <a:latin typeface="Arial Black" pitchFamily="34" charset="0"/>
              </a:rPr>
            </a:br>
            <a:r>
              <a:rPr lang="en-US" sz="3800" smtClean="0">
                <a:latin typeface="Arial Black" pitchFamily="34" charset="0"/>
              </a:rPr>
              <a:t>1765-1812</a:t>
            </a:r>
            <a:r>
              <a:rPr lang="ru-RU" sz="3800" smtClean="0">
                <a:solidFill>
                  <a:srgbClr val="C00000"/>
                </a:solidFill>
                <a:latin typeface="Arial Black" pitchFamily="34" charset="0"/>
              </a:rPr>
              <a:t>  </a:t>
            </a:r>
          </a:p>
        </p:txBody>
      </p:sp>
      <p:pic>
        <p:nvPicPr>
          <p:cNvPr id="5" name="Содержимое 4" descr="Багратион.jpg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726818" y="1600200"/>
            <a:ext cx="3499364" cy="4525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292" name="Содержимое 3"/>
          <p:cNvSpPr>
            <a:spLocks noGrp="1"/>
          </p:cNvSpPr>
          <p:nvPr>
            <p:ph sz="half" idx="4294967295"/>
          </p:nvPr>
        </p:nvSpPr>
        <p:spPr>
          <a:xfrm>
            <a:off x="4140200" y="1412875"/>
            <a:ext cx="4679950" cy="46085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200" b="1" smtClean="0"/>
              <a:t>    Русский полководец, князь, ученик и сподвижник А. В. Суворова. В Отечественную войну 1812 года Багратион командовал 2-й Западной армией. Багратион был образцом профессионального военного, любим армией, отличался спокойствием в опасности, выдающейся храбростью и глубоким знанием военного искусства</a:t>
            </a:r>
            <a:r>
              <a:rPr lang="ru-RU" sz="2200" smtClean="0"/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latin typeface="Arial Black" pitchFamily="34" charset="0"/>
              </a:rPr>
              <a:t>Мужество Багратиона</a:t>
            </a:r>
            <a:r>
              <a:rPr lang="ru-RU" smtClean="0"/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4176712" cy="568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600" smtClean="0">
                <a:latin typeface="Arial Black" pitchFamily="34" charset="0"/>
              </a:rPr>
              <a:t>В начале Отечественной войны 1812 года 2-я западная армия располагалась под Гродно и оказалась отрезанной от основной 1-й армии наступавшими французскими корпусами. Багратиону пришлось с арьергардными боями отступать к Бобруйску и Могилёву, где он после боя под  Салтановкой  перешёл Днепр и 3 августа соединился с 1-й западной армией Барклая-де-Толли под Смоленском.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smtClean="0">
                <a:latin typeface="Arial Black" pitchFamily="34" charset="0"/>
              </a:rPr>
              <a:t>Багратион выступал сторонником привлечения к борьбе с французами широких слоёв народа, был одним из инициаторов партизанского движения.</a:t>
            </a:r>
          </a:p>
        </p:txBody>
      </p:sp>
      <p:pic>
        <p:nvPicPr>
          <p:cNvPr id="34824" name="Picture 8" descr="10614919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341438"/>
            <a:ext cx="3854450" cy="51387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/>
              <a:t>Мужество Багратиона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5399088" cy="38163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600" b="1" smtClean="0">
                <a:latin typeface="Arial Black" pitchFamily="34" charset="0"/>
              </a:rPr>
              <a:t>При  Бородино армия Багратиона, составляя левое крыло боевого порядка российских войск, отразила все атаки армии Наполеона. По традиции того времени к решающим сражениям всегда готовились как к смотру — люди переодевались в чистое белье, надевали парадные мундиры, ордена, белые перчатки, султаны на кивера и т. д. Именно таким, каким он изображен на портрете — с голубой андреевской лентой, с тремя звездами орденов Андрея, Георгия и Владимира и многими орденскими крестами — видели полки Багратиона в Бородинском сражении, последнем в его боевой жизни. Осколок ядра раздробил генералу большеберцовую кость левой ноги. От предложенной врачами ампутации князь отказался. На следующий день Багратион упомянул в своём донесении царю Александру I о ранении: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smtClean="0">
                <a:solidFill>
                  <a:srgbClr val="FFFF99"/>
                </a:solidFill>
                <a:latin typeface="Arial Black" pitchFamily="34" charset="0"/>
              </a:rPr>
              <a:t>«Я довольно не легко ранен в левую ногу пулею с раздроблением кости; но нималейше не сожалею о сём, быв всегда готов пожертвовать и последнею каплею моей крови на защиту отечества и августейшего престола…»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600" b="1" smtClean="0">
              <a:solidFill>
                <a:srgbClr val="FFFF99"/>
              </a:solidFill>
              <a:latin typeface="Arial Black" pitchFamily="34" charset="0"/>
            </a:endParaRPr>
          </a:p>
        </p:txBody>
      </p:sp>
      <p:pic>
        <p:nvPicPr>
          <p:cNvPr id="70662" name="Picture 6" descr="0008-002-Bagration-Petr-Ivanovich-1765-18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916113"/>
            <a:ext cx="3187700" cy="4086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>
            <a:normAutofit fontScale="90000"/>
          </a:bodyPr>
          <a:lstStyle/>
          <a:p>
            <a:pPr eaLnBrk="1" hangingPunct="1">
              <a:defRPr/>
            </a:pPr>
            <a:r>
              <a:rPr lang="ru-RU" sz="3800" smtClean="0">
                <a:latin typeface="Arial Black" pitchFamily="34" charset="0"/>
              </a:rPr>
              <a:t>Николай Николаевич Раевский</a:t>
            </a:r>
            <a:r>
              <a:rPr lang="en-US" sz="3800" smtClean="0">
                <a:latin typeface="Arial Black" pitchFamily="34" charset="0"/>
              </a:rPr>
              <a:t/>
            </a:r>
            <a:br>
              <a:rPr lang="en-US" sz="3800" smtClean="0">
                <a:latin typeface="Arial Black" pitchFamily="34" charset="0"/>
              </a:rPr>
            </a:br>
            <a:r>
              <a:rPr lang="en-US" sz="3800" smtClean="0">
                <a:latin typeface="Arial Black" pitchFamily="34" charset="0"/>
              </a:rPr>
              <a:t>1771-1829</a:t>
            </a:r>
            <a:endParaRPr lang="ru-RU" sz="3800" smtClean="0">
              <a:latin typeface="Arial Black" pitchFamily="34" charset="0"/>
            </a:endParaRPr>
          </a:p>
        </p:txBody>
      </p:sp>
      <p:pic>
        <p:nvPicPr>
          <p:cNvPr id="5" name="Содержимое 4" descr="раевский.jpg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499220" y="1600200"/>
            <a:ext cx="3954560" cy="4525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ru-RU" sz="2200" b="1" smtClean="0"/>
              <a:t>    Герой Отечественной войны 1812, генерал от кавалерии. Во время Отечественной войны 1812 командовал 7-м пех. корпусом, проявил большие организаторские способности военачальника, мужество и храбрость. Под его командованием корпус успешно вёл бои у Салтановки, в Смоленском сражении 1812, Бородинском сражении 1812 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800" smtClean="0">
                <a:latin typeface="Arial Black" pitchFamily="34" charset="0"/>
              </a:rPr>
              <a:t>Подвиг Раевского под Салтановкой</a:t>
            </a: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6156325" y="1844675"/>
            <a:ext cx="2592388" cy="45370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400" b="1" smtClean="0">
                <a:latin typeface="Arial Black" pitchFamily="34" charset="0"/>
              </a:rPr>
              <a:t>В связи с боем под Салтановкой известна история о том, как Раевский в одну из атак увлёк своих сыновей. Эта атака изображена на знаменитой картине Самокиша. Несмотря на широкую известность этого факта, он является не более чем патриотическим вымыслом журналистов, описывавших ход войны в российских газетах. Достаточно напомнить, что младшему сыну Раевского было всего 11 лет. </a:t>
            </a:r>
          </a:p>
        </p:txBody>
      </p:sp>
      <p:pic>
        <p:nvPicPr>
          <p:cNvPr id="14340" name="Picture 5" descr="Картинка 3 из 17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628775"/>
            <a:ext cx="5905500" cy="45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1162</Words>
  <Application>Microsoft Office PowerPoint</Application>
  <PresentationFormat>Экран (4:3)</PresentationFormat>
  <Paragraphs>140</Paragraphs>
  <Slides>33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Calibri</vt:lpstr>
      <vt:lpstr>Arial</vt:lpstr>
      <vt:lpstr>Tahoma</vt:lpstr>
      <vt:lpstr>Wingdings</vt:lpstr>
      <vt:lpstr>Arial Black</vt:lpstr>
      <vt:lpstr>Тема Office</vt:lpstr>
      <vt:lpstr>Занавес</vt:lpstr>
      <vt:lpstr>Слайд 1</vt:lpstr>
      <vt:lpstr>Слайд 2</vt:lpstr>
      <vt:lpstr>Военное мастерство</vt:lpstr>
      <vt:lpstr>Награды М.И. Кутузова</vt:lpstr>
      <vt:lpstr>Пётр  Иванович  Багратион 1765-1812  </vt:lpstr>
      <vt:lpstr>Мужество Багратиона </vt:lpstr>
      <vt:lpstr>Мужество Багратиона</vt:lpstr>
      <vt:lpstr>Николай Николаевич Раевский 1771-1829</vt:lpstr>
      <vt:lpstr>Подвиг Раевского под Салтановкой</vt:lpstr>
      <vt:lpstr>Барклай-де-Толли Михаил Богданович 1761-1818</vt:lpstr>
      <vt:lpstr>Сеславин Александр Никитич 1780-1858 </vt:lpstr>
      <vt:lpstr>Тормасов Александр Петрович   1752-1819  </vt:lpstr>
      <vt:lpstr>Дмитрий Владимирович Голицын 1771-1844</vt:lpstr>
      <vt:lpstr>Фигнер  Александр Самойлович 1787-1813 </vt:lpstr>
      <vt:lpstr>Денис Васильевич Давыдов 1784-1839</vt:lpstr>
      <vt:lpstr>  Матвей Иванович Платов  1751-1818  </vt:lpstr>
      <vt:lpstr>Алексей Петрович Ермолов  1777-1861</vt:lpstr>
      <vt:lpstr>Контратака Алексея Ермолова на захваченную батарею Раевского в ходе Бородинского сражения.  </vt:lpstr>
      <vt:lpstr> Надежда Андреевна  Дурова  1783-1866 </vt:lpstr>
      <vt:lpstr>Николай Алексеевич Тучков  1765-1812 </vt:lpstr>
      <vt:lpstr>О партизанских офицерах писал поэт-декабрист  К. Рылеев «Партизаны» </vt:lpstr>
      <vt:lpstr>ПОДВИГИ ПАРТИЗАН ИЗ НАРОДА</vt:lpstr>
      <vt:lpstr>Василиса Кожина</vt:lpstr>
      <vt:lpstr>Курин Герасим Матвеевич 1777-1850 </vt:lpstr>
      <vt:lpstr>Памятники героям Отечественной войны 1812 года</vt:lpstr>
      <vt:lpstr>Храм Христа Спасителя </vt:lpstr>
      <vt:lpstr>Храм Христа Спасителя</vt:lpstr>
      <vt:lpstr>Памятник Михаилу Илларионовичу Голенищеву-Кутузову  воздвигнут в 1912 году, к 100-летию сражения, сооружался по проекту военного инженера П.А. Воронцова-Вельяминова  </vt:lpstr>
      <vt:lpstr>Триумфальные ворота Москва </vt:lpstr>
      <vt:lpstr>Памяти героев</vt:lpstr>
      <vt:lpstr>Вопросы о героях  Отечественной войны 1812 года</vt:lpstr>
      <vt:lpstr>Домашнее задание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Герои Отечественной войны 1812 года</dc:title>
  <dc:creator>Admin</dc:creator>
  <cp:lastModifiedBy>revaz</cp:lastModifiedBy>
  <cp:revision>50</cp:revision>
  <dcterms:created xsi:type="dcterms:W3CDTF">2012-01-20T07:24:03Z</dcterms:created>
  <dcterms:modified xsi:type="dcterms:W3CDTF">2013-03-14T19:59:56Z</dcterms:modified>
</cp:coreProperties>
</file>