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F06EC-F8CD-41D7-868E-206A04226B3B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64BB7-80B1-4AC6-9C98-94CF10CE1D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64BB7-80B1-4AC6-9C98-94CF10CE1D4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BD442-12AF-4F09-B19D-82C118FD3B5F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456B8-412B-4568-AAF8-16334ED3D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bumag4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929058" y="0"/>
            <a:ext cx="5214942" cy="6858000"/>
          </a:xfrm>
          <a:prstGeom prst="rect">
            <a:avLst/>
          </a:prstGeom>
        </p:spPr>
      </p:pic>
      <p:pic>
        <p:nvPicPr>
          <p:cNvPr id="5" name="Рисунок 4" descr="bumag4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0" y="0"/>
            <a:ext cx="4805314" cy="685800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rot="5400000">
            <a:off x="-179409" y="3607583"/>
            <a:ext cx="6501628" cy="79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3036095" y="3607583"/>
            <a:ext cx="6500834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0034" y="21429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 уровень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714744" y="21429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2</a:t>
            </a:r>
            <a:r>
              <a:rPr lang="ru-RU" b="1" dirty="0" smtClean="0"/>
              <a:t> уровень</a:t>
            </a:r>
            <a:endParaRPr lang="ru-R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786578" y="21429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  <a:r>
              <a:rPr lang="ru-RU" b="1" dirty="0" smtClean="0"/>
              <a:t> уровень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50004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1)   44660:7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286116" y="500042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1)(10283+16789):6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500826" y="500042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1) Х  6=52980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3000372"/>
            <a:ext cx="2857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Вовка прочитал за 3 дня 27 страниц книги. За сколько дней он прочитает  72 страницы?</a:t>
            </a:r>
          </a:p>
          <a:p>
            <a:r>
              <a:rPr lang="ru-RU" sz="1600" dirty="0" smtClean="0"/>
              <a:t>3 </a:t>
            </a:r>
            <a:r>
              <a:rPr lang="ru-RU" sz="1600" dirty="0" err="1" smtClean="0"/>
              <a:t>дн</a:t>
            </a:r>
            <a:r>
              <a:rPr lang="ru-RU" sz="1600" dirty="0" smtClean="0"/>
              <a:t>.- 27 стр.</a:t>
            </a:r>
          </a:p>
          <a:p>
            <a:r>
              <a:rPr lang="ru-RU" sz="1600" u="sng" dirty="0" smtClean="0"/>
              <a:t>? </a:t>
            </a:r>
            <a:r>
              <a:rPr lang="ru-RU" sz="1600" u="sng" dirty="0" err="1" smtClean="0"/>
              <a:t>дн</a:t>
            </a:r>
            <a:r>
              <a:rPr lang="ru-RU" sz="1600" u="sng" dirty="0" smtClean="0"/>
              <a:t>.-  72 стр.</a:t>
            </a:r>
          </a:p>
          <a:p>
            <a:r>
              <a:rPr lang="ru-RU" sz="1600" dirty="0" smtClean="0"/>
              <a:t>1д. - ? стр.</a:t>
            </a:r>
          </a:p>
          <a:p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357950" y="2928934"/>
            <a:ext cx="27860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На 3 пирожка требуется 600гр  муки. На сколько пирожков хватит  12600гр муки? </a:t>
            </a:r>
          </a:p>
          <a:p>
            <a:r>
              <a:rPr lang="ru-RU" sz="1600" dirty="0" smtClean="0"/>
              <a:t>3п. – 600гр</a:t>
            </a:r>
          </a:p>
          <a:p>
            <a:r>
              <a:rPr lang="ru-RU" sz="1600" u="sng" dirty="0" smtClean="0"/>
              <a:t>? п. -12600гр.</a:t>
            </a:r>
          </a:p>
          <a:p>
            <a:r>
              <a:rPr lang="ru-RU" sz="1600" dirty="0" smtClean="0"/>
              <a:t>1п. - ? гр.</a:t>
            </a:r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143240" y="3000372"/>
            <a:ext cx="31432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За 5 дней старуха поругала старика 25 раз . За  сколько дней она поругает его </a:t>
            </a:r>
          </a:p>
          <a:p>
            <a:r>
              <a:rPr lang="ru-RU" sz="1600" dirty="0" smtClean="0"/>
              <a:t>185 раз?</a:t>
            </a:r>
          </a:p>
          <a:p>
            <a:r>
              <a:rPr lang="ru-RU" sz="1600" dirty="0" smtClean="0"/>
              <a:t>5 </a:t>
            </a:r>
            <a:r>
              <a:rPr lang="ru-RU" sz="1600" dirty="0" err="1" smtClean="0"/>
              <a:t>дн</a:t>
            </a:r>
            <a:r>
              <a:rPr lang="ru-RU" sz="1600" dirty="0" smtClean="0"/>
              <a:t>.- 25р.</a:t>
            </a:r>
          </a:p>
          <a:p>
            <a:r>
              <a:rPr lang="ru-RU" sz="1600" u="sng" dirty="0" smtClean="0"/>
              <a:t>? </a:t>
            </a:r>
            <a:r>
              <a:rPr lang="ru-RU" sz="1600" u="sng" dirty="0" err="1" smtClean="0"/>
              <a:t>дн</a:t>
            </a:r>
            <a:r>
              <a:rPr lang="ru-RU" sz="1600" u="sng" dirty="0" smtClean="0"/>
              <a:t>.- 185р.</a:t>
            </a:r>
          </a:p>
          <a:p>
            <a:r>
              <a:rPr lang="ru-RU" sz="1600" dirty="0" smtClean="0"/>
              <a:t>1д. - ? р.</a:t>
            </a:r>
            <a:endParaRPr lang="ru-RU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2285984" y="0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Самостоятельная работа №1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58016" y="42860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1"/>
          <p:cNvSpPr>
            <a:spLocks noChangeArrowheads="1"/>
          </p:cNvSpPr>
          <p:nvPr/>
        </p:nvSpPr>
        <p:spPr bwMode="auto">
          <a:xfrm>
            <a:off x="755650" y="692150"/>
            <a:ext cx="748823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Двое из ларца на 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веревке завязали 3 узла так, что концы веревки остались свободными. На сколько частей узлы разделили веревку?             </a:t>
            </a:r>
          </a:p>
        </p:txBody>
      </p:sp>
      <p:pic>
        <p:nvPicPr>
          <p:cNvPr id="8" name="Рисунок 7" descr="28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71472" y="4357694"/>
            <a:ext cx="3200400" cy="20322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bumag4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3929058" y="0"/>
            <a:ext cx="5214942" cy="6858000"/>
          </a:xfrm>
          <a:prstGeom prst="rect">
            <a:avLst/>
          </a:prstGeom>
        </p:spPr>
      </p:pic>
      <p:pic>
        <p:nvPicPr>
          <p:cNvPr id="5" name="Рисунок 4" descr="bumag40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0" y="0"/>
            <a:ext cx="4805314" cy="685800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rot="5400000">
            <a:off x="642910" y="2786058"/>
            <a:ext cx="4857784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3857620" y="2786058"/>
            <a:ext cx="4857784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1472" y="21429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 уровень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857620" y="21429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2</a:t>
            </a:r>
            <a:r>
              <a:rPr lang="ru-RU" b="1" dirty="0" smtClean="0"/>
              <a:t> уровень</a:t>
            </a:r>
            <a:endParaRPr lang="ru-R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786578" y="21429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  <a:r>
              <a:rPr lang="ru-RU" b="1" dirty="0" smtClean="0"/>
              <a:t> уровень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500042"/>
            <a:ext cx="15001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1)   30240:4</a:t>
            </a:r>
            <a:endParaRPr lang="ru-RU" sz="14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0" y="5214950"/>
            <a:ext cx="91440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857356" y="5214950"/>
            <a:ext cx="6929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Дополнительное задание </a:t>
            </a:r>
            <a:r>
              <a:rPr lang="ru-RU" sz="2000" dirty="0" smtClean="0"/>
              <a:t>(сравни выражения)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429388" y="571480"/>
            <a:ext cx="1928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1)</a:t>
            </a:r>
            <a:r>
              <a:rPr lang="ru-RU" sz="1400" dirty="0" err="1" smtClean="0"/>
              <a:t>х</a:t>
            </a:r>
            <a:r>
              <a:rPr lang="ru-RU" sz="1400" dirty="0" smtClean="0"/>
              <a:t>  9=2718</a:t>
            </a:r>
            <a:endParaRPr lang="ru-RU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3143240" y="571480"/>
            <a:ext cx="1928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1)(8049+15987):6</a:t>
            </a:r>
            <a:endParaRPr lang="ru-RU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2071678"/>
            <a:ext cx="307180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Вовка прочитал за 7 дней 49 страниц книги. За сколько дней он прочитает  63 страницы?</a:t>
            </a:r>
          </a:p>
          <a:p>
            <a:r>
              <a:rPr lang="ru-RU" sz="1400" dirty="0" smtClean="0"/>
              <a:t>7 </a:t>
            </a:r>
            <a:r>
              <a:rPr lang="ru-RU" sz="1400" dirty="0" err="1" smtClean="0"/>
              <a:t>дн</a:t>
            </a:r>
            <a:r>
              <a:rPr lang="ru-RU" sz="1400" dirty="0" smtClean="0"/>
              <a:t>.- 49 стр.</a:t>
            </a:r>
          </a:p>
          <a:p>
            <a:r>
              <a:rPr lang="ru-RU" sz="1400" u="sng" dirty="0" smtClean="0"/>
              <a:t>? </a:t>
            </a:r>
            <a:r>
              <a:rPr lang="ru-RU" sz="1400" u="sng" dirty="0" err="1" smtClean="0"/>
              <a:t>дн</a:t>
            </a:r>
            <a:r>
              <a:rPr lang="ru-RU" sz="1400" u="sng" dirty="0" smtClean="0"/>
              <a:t>.-  63 стр.</a:t>
            </a:r>
          </a:p>
          <a:p>
            <a:r>
              <a:rPr lang="ru-RU" sz="1400" dirty="0" smtClean="0"/>
              <a:t>1д. - ? стр.</a:t>
            </a:r>
          </a:p>
          <a:p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071802" y="2071678"/>
            <a:ext cx="31432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За 3 дня старуха поругала старика 21 раз . За  сколько дней она поругает его </a:t>
            </a:r>
          </a:p>
          <a:p>
            <a:r>
              <a:rPr lang="ru-RU" sz="1400" dirty="0" smtClean="0"/>
              <a:t>196 раз?</a:t>
            </a:r>
          </a:p>
          <a:p>
            <a:r>
              <a:rPr lang="ru-RU" sz="1400" dirty="0" smtClean="0"/>
              <a:t>3 </a:t>
            </a:r>
            <a:r>
              <a:rPr lang="ru-RU" sz="1400" dirty="0" err="1" smtClean="0"/>
              <a:t>дн</a:t>
            </a:r>
            <a:r>
              <a:rPr lang="ru-RU" sz="1400" dirty="0" smtClean="0"/>
              <a:t>.- 21р.</a:t>
            </a:r>
          </a:p>
          <a:p>
            <a:r>
              <a:rPr lang="ru-RU" sz="1400" u="sng" dirty="0" smtClean="0"/>
              <a:t>? </a:t>
            </a:r>
            <a:r>
              <a:rPr lang="ru-RU" sz="1400" u="sng" dirty="0" err="1" smtClean="0"/>
              <a:t>дн</a:t>
            </a:r>
            <a:r>
              <a:rPr lang="ru-RU" sz="1400" u="sng" dirty="0" smtClean="0"/>
              <a:t>.- 196р.</a:t>
            </a:r>
          </a:p>
          <a:p>
            <a:r>
              <a:rPr lang="ru-RU" sz="1400" dirty="0" smtClean="0"/>
              <a:t>1д. - ? р.</a:t>
            </a:r>
            <a:endParaRPr lang="ru-RU" sz="1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357950" y="2071678"/>
            <a:ext cx="27860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На 5 пирожка требуется 400гр  муки. На сколько пирожков хватит  3680гр муки? </a:t>
            </a:r>
          </a:p>
          <a:p>
            <a:r>
              <a:rPr lang="ru-RU" sz="1400" dirty="0" smtClean="0"/>
              <a:t>5п. – 400гр</a:t>
            </a:r>
          </a:p>
          <a:p>
            <a:r>
              <a:rPr lang="ru-RU" sz="1400" u="sng" dirty="0" smtClean="0"/>
              <a:t>? п. -3680гр.</a:t>
            </a:r>
          </a:p>
          <a:p>
            <a:r>
              <a:rPr lang="ru-RU" sz="1400" dirty="0" smtClean="0"/>
              <a:t>1п. - ? гр.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2285984" y="0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Самостоятельная работа №2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4282" y="5572140"/>
            <a:ext cx="385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20400 : 4…..20000 : 4 + 400 : 4</a:t>
            </a:r>
          </a:p>
          <a:p>
            <a:r>
              <a:rPr lang="ru-RU" dirty="0" smtClean="0"/>
              <a:t>19300 : 4 + 2828….19300 : 4 + 2882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643702" y="50004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987344.pn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14282" y="0"/>
            <a:ext cx="2673600" cy="2786058"/>
          </a:xfrm>
        </p:spPr>
      </p:pic>
      <p:sp>
        <p:nvSpPr>
          <p:cNvPr id="5" name="TextBox 4"/>
          <p:cNvSpPr txBox="1"/>
          <p:nvPr/>
        </p:nvSpPr>
        <p:spPr>
          <a:xfrm>
            <a:off x="642910" y="500042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С.р.№1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57290" y="428604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000232" y="928670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примеров</a:t>
            </a:r>
            <a:endParaRPr lang="ru-RU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1857356" y="1643050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задачи</a:t>
            </a:r>
            <a:endParaRPr lang="ru-RU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1357290" y="2071678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С.р.№2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4348" y="1928802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57158" y="1214422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Д</a:t>
            </a:r>
          </a:p>
        </p:txBody>
      </p:sp>
      <p:pic>
        <p:nvPicPr>
          <p:cNvPr id="13" name="Содержимое 3" descr="987344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500430" y="142852"/>
            <a:ext cx="2460695" cy="2564198"/>
          </a:xfrm>
          <a:prstGeom prst="rect">
            <a:avLst/>
          </a:prstGeom>
        </p:spPr>
      </p:pic>
      <p:pic>
        <p:nvPicPr>
          <p:cNvPr id="14" name="Содержимое 3" descr="987344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357950" y="142852"/>
            <a:ext cx="2673601" cy="2786058"/>
          </a:xfrm>
          <a:prstGeom prst="rect">
            <a:avLst/>
          </a:prstGeom>
        </p:spPr>
      </p:pic>
      <p:pic>
        <p:nvPicPr>
          <p:cNvPr id="15" name="Содержимое 3" descr="987344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041748" y="3286124"/>
            <a:ext cx="2673624" cy="2786082"/>
          </a:xfrm>
          <a:prstGeom prst="rect">
            <a:avLst/>
          </a:prstGeom>
        </p:spPr>
      </p:pic>
      <p:pic>
        <p:nvPicPr>
          <p:cNvPr id="16" name="Содержимое 3" descr="987344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112790" y="3214686"/>
            <a:ext cx="2673624" cy="2786082"/>
          </a:xfrm>
          <a:prstGeom prst="rect">
            <a:avLst/>
          </a:prstGeom>
        </p:spPr>
      </p:pic>
      <p:pic>
        <p:nvPicPr>
          <p:cNvPr id="17" name="Содержимое 3" descr="987344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0956" y="3286124"/>
            <a:ext cx="2673624" cy="278608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429388" y="3714752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С.р.№1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00430" y="3714752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С.р.№1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8596" y="3786190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С.р.№1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86578" y="642918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С.р.№1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86182" y="571480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С.р.№1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58082" y="3714752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4357686" y="3643314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1285852" y="3714752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7643834" y="571480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4643438" y="500042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7929586" y="4286256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примеров</a:t>
            </a:r>
            <a:endParaRPr lang="ru-RU" sz="1100" dirty="0"/>
          </a:p>
        </p:txBody>
      </p:sp>
      <p:sp>
        <p:nvSpPr>
          <p:cNvPr id="29" name="TextBox 28"/>
          <p:cNvSpPr txBox="1"/>
          <p:nvPr/>
        </p:nvSpPr>
        <p:spPr>
          <a:xfrm>
            <a:off x="4929190" y="4214818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примеров</a:t>
            </a:r>
            <a:endParaRPr lang="ru-RU" sz="1100" dirty="0"/>
          </a:p>
        </p:txBody>
      </p:sp>
      <p:sp>
        <p:nvSpPr>
          <p:cNvPr id="30" name="TextBox 29"/>
          <p:cNvSpPr txBox="1"/>
          <p:nvPr/>
        </p:nvSpPr>
        <p:spPr>
          <a:xfrm>
            <a:off x="1857356" y="4286256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примеров</a:t>
            </a:r>
            <a:endParaRPr lang="ru-RU" sz="1100" dirty="0"/>
          </a:p>
        </p:txBody>
      </p:sp>
      <p:sp>
        <p:nvSpPr>
          <p:cNvPr id="31" name="TextBox 30"/>
          <p:cNvSpPr txBox="1"/>
          <p:nvPr/>
        </p:nvSpPr>
        <p:spPr>
          <a:xfrm>
            <a:off x="8215338" y="1142984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примеров</a:t>
            </a:r>
            <a:endParaRPr lang="ru-RU" sz="1100" dirty="0"/>
          </a:p>
        </p:txBody>
      </p:sp>
      <p:sp>
        <p:nvSpPr>
          <p:cNvPr id="32" name="TextBox 31"/>
          <p:cNvSpPr txBox="1"/>
          <p:nvPr/>
        </p:nvSpPr>
        <p:spPr>
          <a:xfrm>
            <a:off x="5143504" y="1000108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примеров</a:t>
            </a:r>
            <a:endParaRPr lang="ru-RU" sz="1100" dirty="0"/>
          </a:p>
        </p:txBody>
      </p:sp>
      <p:sp>
        <p:nvSpPr>
          <p:cNvPr id="33" name="TextBox 32"/>
          <p:cNvSpPr txBox="1"/>
          <p:nvPr/>
        </p:nvSpPr>
        <p:spPr>
          <a:xfrm>
            <a:off x="7715272" y="4929198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задачи</a:t>
            </a:r>
            <a:endParaRPr lang="ru-RU" sz="1100" dirty="0"/>
          </a:p>
        </p:txBody>
      </p:sp>
      <p:sp>
        <p:nvSpPr>
          <p:cNvPr id="34" name="TextBox 33"/>
          <p:cNvSpPr txBox="1"/>
          <p:nvPr/>
        </p:nvSpPr>
        <p:spPr>
          <a:xfrm>
            <a:off x="4786314" y="4857760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задачи</a:t>
            </a:r>
            <a:endParaRPr lang="ru-RU" sz="1100" dirty="0"/>
          </a:p>
        </p:txBody>
      </p:sp>
      <p:sp>
        <p:nvSpPr>
          <p:cNvPr id="35" name="TextBox 34"/>
          <p:cNvSpPr txBox="1"/>
          <p:nvPr/>
        </p:nvSpPr>
        <p:spPr>
          <a:xfrm>
            <a:off x="1714480" y="4929198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задачи</a:t>
            </a:r>
            <a:endParaRPr lang="ru-RU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8072462" y="1785926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задачи</a:t>
            </a:r>
            <a:endParaRPr lang="ru-RU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5000628" y="1643050"/>
            <a:ext cx="785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Решение задачи</a:t>
            </a:r>
            <a:endParaRPr lang="ru-RU" sz="1100" dirty="0"/>
          </a:p>
        </p:txBody>
      </p:sp>
      <p:sp>
        <p:nvSpPr>
          <p:cNvPr id="38" name="TextBox 37"/>
          <p:cNvSpPr txBox="1"/>
          <p:nvPr/>
        </p:nvSpPr>
        <p:spPr>
          <a:xfrm>
            <a:off x="7143768" y="5357826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С.р.№2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14810" y="5286388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С.р.№2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142976" y="5357826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С.р.№2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500958" y="2214554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С.р.№2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00562" y="2071678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С.р.№2</a:t>
            </a:r>
          </a:p>
          <a:p>
            <a:r>
              <a:rPr lang="ru-RU" sz="1100" dirty="0"/>
              <a:t>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572264" y="5286388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3643306" y="5214950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571472" y="5357826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6929454" y="2143116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4000496" y="2000240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6215074" y="4643446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Д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86116" y="4500570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Д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14282" y="4643446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Д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500826" y="1500174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Д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643306" y="1357298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/>
          <p:cNvSpPr txBox="1">
            <a:spLocks noChangeArrowheads="1"/>
          </p:cNvSpPr>
          <p:nvPr/>
        </p:nvSpPr>
        <p:spPr bwMode="auto">
          <a:xfrm>
            <a:off x="1285852" y="214290"/>
            <a:ext cx="6480175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  <a:latin typeface="Calibri" pitchFamily="34" charset="0"/>
              </a:rPr>
              <a:t>Как разделить 5 яблок, чтобы каждому </a:t>
            </a:r>
            <a:r>
              <a:rPr lang="ru-RU" sz="2800" b="1" dirty="0" smtClean="0">
                <a:solidFill>
                  <a:srgbClr val="000000"/>
                </a:solidFill>
                <a:latin typeface="Calibri" pitchFamily="34" charset="0"/>
              </a:rPr>
              <a:t>герою сказки </a:t>
            </a:r>
            <a:r>
              <a:rPr lang="ru-RU" sz="2800" b="1" dirty="0">
                <a:solidFill>
                  <a:srgbClr val="000000"/>
                </a:solidFill>
                <a:latin typeface="Calibri" pitchFamily="34" charset="0"/>
              </a:rPr>
              <a:t>досталось по яблоку и одно осталось в корзине?</a:t>
            </a:r>
          </a:p>
        </p:txBody>
      </p:sp>
      <p:pic>
        <p:nvPicPr>
          <p:cNvPr id="19" name="Рисунок 18" descr="e856b3568479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7000892" y="1571612"/>
            <a:ext cx="1928811" cy="24288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Рисунок 19" descr="e856b3568479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000628" y="1785926"/>
            <a:ext cx="1785935" cy="20716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Рисунок 20" descr="e856b3568479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2143108" y="2000240"/>
            <a:ext cx="1357322" cy="19288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Рисунок 21" descr="e856b3568479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142844" y="2643182"/>
            <a:ext cx="1428745" cy="18573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Рисунок 22" descr="e856b3568479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>
          <a:xfrm>
            <a:off x="3643306" y="2000240"/>
            <a:ext cx="1357307" cy="22145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1187450" y="981075"/>
            <a:ext cx="684053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  <a:latin typeface="Calibri" pitchFamily="34" charset="0"/>
              </a:rPr>
              <a:t>У Василис  имеется </a:t>
            </a:r>
            <a:r>
              <a:rPr lang="ru-RU" sz="2800" b="1" dirty="0">
                <a:solidFill>
                  <a:srgbClr val="000000"/>
                </a:solidFill>
                <a:latin typeface="Calibri" pitchFamily="34" charset="0"/>
              </a:rPr>
              <a:t>кусок сукна в 16 м, от которого </a:t>
            </a:r>
            <a:r>
              <a:rPr lang="ru-RU" sz="2800" b="1" dirty="0" smtClean="0">
                <a:solidFill>
                  <a:srgbClr val="000000"/>
                </a:solidFill>
                <a:latin typeface="Calibri" pitchFamily="34" charset="0"/>
              </a:rPr>
              <a:t>они </a:t>
            </a:r>
            <a:r>
              <a:rPr lang="ru-RU" sz="2800" b="1" dirty="0">
                <a:solidFill>
                  <a:srgbClr val="000000"/>
                </a:solidFill>
                <a:latin typeface="Calibri" pitchFamily="34" charset="0"/>
              </a:rPr>
              <a:t>ежедневно отрезает по 2 м. через сколько дней </a:t>
            </a:r>
            <a:r>
              <a:rPr lang="ru-RU" sz="2800" b="1" dirty="0" smtClean="0">
                <a:solidFill>
                  <a:srgbClr val="000000"/>
                </a:solidFill>
                <a:latin typeface="Calibri" pitchFamily="34" charset="0"/>
              </a:rPr>
              <a:t>они отрежут </a:t>
            </a:r>
            <a:r>
              <a:rPr lang="ru-RU" sz="2800" b="1" dirty="0">
                <a:solidFill>
                  <a:srgbClr val="000000"/>
                </a:solidFill>
                <a:latin typeface="Calibri" pitchFamily="34" charset="0"/>
              </a:rPr>
              <a:t>последний кусок?</a:t>
            </a:r>
          </a:p>
        </p:txBody>
      </p:sp>
      <p:pic>
        <p:nvPicPr>
          <p:cNvPr id="5" name="Рисунок 4" descr="1254671880_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00496" y="3071810"/>
            <a:ext cx="4286256" cy="32146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244475" y="631825"/>
            <a:ext cx="8670925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Дед, бабка, внучка, Жучка, кошка, мышка 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тянули репку. Сколько человек увидело </a:t>
            </a:r>
          </a:p>
          <a:p>
            <a:pPr algn="ctr"/>
            <a:r>
              <a:rPr lang="ru-RU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репку? </a:t>
            </a:r>
          </a:p>
        </p:txBody>
      </p:sp>
      <p:pic>
        <p:nvPicPr>
          <p:cNvPr id="4" name="Рисунок 3" descr="54840d858a8c копия.gif"/>
          <p:cNvPicPr>
            <a:picLocks noChangeAspect="1"/>
          </p:cNvPicPr>
          <p:nvPr/>
        </p:nvPicPr>
        <p:blipFill>
          <a:blip r:embed="rId2" cstate="email">
            <a:lum bright="-10000" contrast="30000"/>
          </a:blip>
          <a:srcRect/>
          <a:stretch>
            <a:fillRect/>
          </a:stretch>
        </p:blipFill>
        <p:spPr bwMode="auto">
          <a:xfrm>
            <a:off x="2268538" y="1628775"/>
            <a:ext cx="473075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30225" y="455613"/>
            <a:ext cx="8186738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800" b="1" dirty="0">
                <a:solidFill>
                  <a:srgbClr val="000000"/>
                </a:solidFill>
                <a:latin typeface="Georgia" pitchFamily="18" charset="0"/>
                <a:ea typeface="Times New Roman" pitchFamily="18" charset="0"/>
                <a:cs typeface="Tahoma" pitchFamily="34" charset="0"/>
              </a:rPr>
              <a:t> Врач прописал </a:t>
            </a:r>
            <a:r>
              <a:rPr lang="ru-RU" sz="2800" b="1" dirty="0" smtClean="0">
                <a:solidFill>
                  <a:srgbClr val="000000"/>
                </a:solidFill>
                <a:latin typeface="Georgia" pitchFamily="18" charset="0"/>
                <a:ea typeface="Times New Roman" pitchFamily="18" charset="0"/>
                <a:cs typeface="Tahoma" pitchFamily="34" charset="0"/>
              </a:rPr>
              <a:t>Вовке </a:t>
            </a:r>
            <a:r>
              <a:rPr lang="ru-RU" sz="2800" b="1" dirty="0">
                <a:solidFill>
                  <a:srgbClr val="000000"/>
                </a:solidFill>
                <a:latin typeface="Georgia" pitchFamily="18" charset="0"/>
                <a:ea typeface="Times New Roman" pitchFamily="18" charset="0"/>
                <a:cs typeface="Tahoma" pitchFamily="34" charset="0"/>
              </a:rPr>
              <a:t>3 таблетки, указав, что каждую таблетку надо принимать через 20 минут. На какое время хватит этих таблеток?</a:t>
            </a:r>
          </a:p>
        </p:txBody>
      </p:sp>
      <p:pic>
        <p:nvPicPr>
          <p:cNvPr id="9219" name="Рисунок 2" descr="1d7093034ec7 копия.gif"/>
          <p:cNvPicPr>
            <a:picLocks noChangeAspect="1"/>
          </p:cNvPicPr>
          <p:nvPr/>
        </p:nvPicPr>
        <p:blipFill>
          <a:blip r:embed="rId2" cstate="email">
            <a:lum bright="-20000" contrast="40000"/>
          </a:blip>
          <a:srcRect/>
          <a:stretch>
            <a:fillRect/>
          </a:stretch>
        </p:blipFill>
        <p:spPr bwMode="auto">
          <a:xfrm>
            <a:off x="5292725" y="3630613"/>
            <a:ext cx="3290888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522288" y="560388"/>
            <a:ext cx="82454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>
                <a:latin typeface="Calibri" pitchFamily="34" charset="0"/>
              </a:rPr>
              <a:t>Три </a:t>
            </a:r>
            <a:r>
              <a:rPr lang="ru-RU" sz="2400" b="1" dirty="0" smtClean="0">
                <a:latin typeface="Calibri" pitchFamily="34" charset="0"/>
              </a:rPr>
              <a:t>Василисы </a:t>
            </a:r>
            <a:r>
              <a:rPr lang="ru-RU" sz="2400" b="1" dirty="0">
                <a:latin typeface="Calibri" pitchFamily="34" charset="0"/>
              </a:rPr>
              <a:t>– П</a:t>
            </a:r>
            <a:r>
              <a:rPr lang="ru-RU" sz="2400" b="1" dirty="0" smtClean="0">
                <a:latin typeface="Calibri" pitchFamily="34" charset="0"/>
              </a:rPr>
              <a:t>ремудрая, Прекрасная </a:t>
            </a:r>
            <a:r>
              <a:rPr lang="ru-RU" sz="2400" b="1" dirty="0">
                <a:latin typeface="Calibri" pitchFamily="34" charset="0"/>
              </a:rPr>
              <a:t>и </a:t>
            </a:r>
            <a:r>
              <a:rPr lang="ru-RU" sz="2400" b="1" dirty="0" smtClean="0">
                <a:latin typeface="Calibri" pitchFamily="34" charset="0"/>
              </a:rPr>
              <a:t>Великолепная </a:t>
            </a:r>
            <a:r>
              <a:rPr lang="ru-RU" sz="2400" b="1" dirty="0">
                <a:latin typeface="Calibri" pitchFamily="34" charset="0"/>
              </a:rPr>
              <a:t>– пришли в театр в платьях разного цвета: одна в белом, другая в сером, третья в чёрном. В каком платье была каждая, если известно, что </a:t>
            </a:r>
            <a:r>
              <a:rPr lang="ru-RU" sz="2400" b="1" dirty="0" smtClean="0">
                <a:latin typeface="Calibri" pitchFamily="34" charset="0"/>
              </a:rPr>
              <a:t>Премудрая </a:t>
            </a:r>
            <a:r>
              <a:rPr lang="ru-RU" sz="2400" b="1" dirty="0">
                <a:latin typeface="Calibri" pitchFamily="34" charset="0"/>
              </a:rPr>
              <a:t>– не в чёрном и не в сером, </a:t>
            </a:r>
            <a:r>
              <a:rPr lang="ru-RU" sz="2400" b="1" dirty="0" smtClean="0">
                <a:latin typeface="Calibri" pitchFamily="34" charset="0"/>
              </a:rPr>
              <a:t>Великолепная </a:t>
            </a:r>
            <a:r>
              <a:rPr lang="ru-RU" sz="2400" b="1" dirty="0">
                <a:latin typeface="Calibri" pitchFamily="34" charset="0"/>
              </a:rPr>
              <a:t>– не в чёрном?</a:t>
            </a:r>
          </a:p>
        </p:txBody>
      </p:sp>
      <p:pic>
        <p:nvPicPr>
          <p:cNvPr id="8" name="Рисунок 7" descr="1254671880_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72065" y="3000372"/>
            <a:ext cx="3714775" cy="27860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539750" y="836613"/>
            <a:ext cx="79565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tabLst>
                <a:tab pos="457200" algn="l"/>
              </a:tabLst>
            </a:pPr>
            <a:r>
              <a:rPr lang="ru-RU" sz="2800" b="1">
                <a:solidFill>
                  <a:srgbClr val="262626"/>
                </a:solidFill>
                <a:latin typeface="Bookman Old Style" pitchFamily="18" charset="0"/>
                <a:cs typeface="Times New Roman" pitchFamily="18" charset="0"/>
              </a:rPr>
              <a:t>Используя цифры 7, 0, 2, 6 запиши наибольшее трехзначное  число и наименьшее трехзначное число.   </a:t>
            </a:r>
            <a:endParaRPr lang="ru-RU" sz="2800" b="1">
              <a:solidFill>
                <a:srgbClr val="262626"/>
              </a:solidFill>
              <a:latin typeface="Bookman Old Style" pitchFamily="18" charset="0"/>
            </a:endParaRPr>
          </a:p>
          <a:p>
            <a:pPr eaLnBrk="0" hangingPunct="0">
              <a:tabLst>
                <a:tab pos="457200" algn="l"/>
              </a:tabLst>
            </a:pPr>
            <a:endParaRPr lang="ru-RU" sz="2800" b="1">
              <a:solidFill>
                <a:srgbClr val="262626"/>
              </a:solidFill>
              <a:latin typeface="Bookman Old Style" pitchFamily="18" charset="0"/>
            </a:endParaRPr>
          </a:p>
        </p:txBody>
      </p:sp>
      <p:pic>
        <p:nvPicPr>
          <p:cNvPr id="6" name="Рисунок 5" descr="0f745e324ef6 - копия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214678" y="2571744"/>
            <a:ext cx="2361268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557</Words>
  <Application>Microsoft Office PowerPoint</Application>
  <PresentationFormat>Экран (4:3)</PresentationFormat>
  <Paragraphs>109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Катя</dc:creator>
  <cp:lastModifiedBy>revaz</cp:lastModifiedBy>
  <cp:revision>26</cp:revision>
  <dcterms:created xsi:type="dcterms:W3CDTF">2011-12-06T16:18:01Z</dcterms:created>
  <dcterms:modified xsi:type="dcterms:W3CDTF">2013-02-07T12:19:42Z</dcterms:modified>
</cp:coreProperties>
</file>