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76" r:id="rId3"/>
    <p:sldId id="288" r:id="rId4"/>
    <p:sldId id="277" r:id="rId5"/>
    <p:sldId id="259" r:id="rId6"/>
    <p:sldId id="302" r:id="rId7"/>
    <p:sldId id="291" r:id="rId8"/>
    <p:sldId id="289" r:id="rId9"/>
    <p:sldId id="303" r:id="rId10"/>
    <p:sldId id="281" r:id="rId11"/>
    <p:sldId id="285" r:id="rId12"/>
    <p:sldId id="284" r:id="rId13"/>
    <p:sldId id="301" r:id="rId14"/>
    <p:sldId id="260" r:id="rId15"/>
    <p:sldId id="283" r:id="rId16"/>
    <p:sldId id="261" r:id="rId17"/>
    <p:sldId id="262" r:id="rId18"/>
    <p:sldId id="263" r:id="rId19"/>
    <p:sldId id="290" r:id="rId20"/>
    <p:sldId id="271" r:id="rId21"/>
    <p:sldId id="286" r:id="rId22"/>
    <p:sldId id="287" r:id="rId23"/>
    <p:sldId id="304" r:id="rId24"/>
    <p:sldId id="292" r:id="rId25"/>
    <p:sldId id="293" r:id="rId26"/>
    <p:sldId id="294" r:id="rId27"/>
    <p:sldId id="296" r:id="rId28"/>
    <p:sldId id="295" r:id="rId29"/>
    <p:sldId id="297" r:id="rId30"/>
    <p:sldId id="298" r:id="rId31"/>
    <p:sldId id="299" r:id="rId32"/>
    <p:sldId id="264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7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73C6CBB-6B2C-4D02-8237-93AAE9B1FA09}" type="datetimeFigureOut">
              <a:rPr lang="ru-RU"/>
              <a:pPr>
                <a:defRPr/>
              </a:pPr>
              <a:t>07.02.2013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19D750E-431D-4F91-8D60-3B448BC70E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95278B2-F197-48AC-A2C9-4A240E81AFF2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E9CC21E-F215-4471-8883-6EFCCC8BE0A6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49F6B-9BE7-4FD0-92FD-A132DF9911D4}" type="datetimeFigureOut">
              <a:rPr lang="ru-RU"/>
              <a:pPr>
                <a:defRPr/>
              </a:pPr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9F0E0-7E1F-4B99-918A-065C02C9BA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23567-1C92-459A-A8E5-28C215CE2D89}" type="datetimeFigureOut">
              <a:rPr lang="ru-RU"/>
              <a:pPr>
                <a:defRPr/>
              </a:pPr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FBD25-EE47-4BB9-A11B-64AECF978B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03BDB-488C-40D5-B153-841864F53BDD}" type="datetimeFigureOut">
              <a:rPr lang="ru-RU"/>
              <a:pPr>
                <a:defRPr/>
              </a:pPr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5D821-BAB4-4A48-9A6B-EE462365D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96CEA-CE9A-41A2-B259-A1250CF0D63B}" type="datetimeFigureOut">
              <a:rPr lang="ru-RU"/>
              <a:pPr>
                <a:defRPr/>
              </a:pPr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5E81D-6520-44F1-B223-CDFDF3AE90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0414F-3C7C-4404-B756-14874FBC98D5}" type="datetimeFigureOut">
              <a:rPr lang="ru-RU"/>
              <a:pPr>
                <a:defRPr/>
              </a:pPr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0E056-9D10-4CB5-8AC0-76BC02DA01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FA3F6-D879-4BE3-8934-8020E0AC0004}" type="datetimeFigureOut">
              <a:rPr lang="ru-RU"/>
              <a:pPr>
                <a:defRPr/>
              </a:pPr>
              <a:t>07.02.2013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8789B-2B38-4BB4-BC36-F27F5DDD35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AC2E0-679A-42D2-8A12-220AAA24D2A5}" type="datetimeFigureOut">
              <a:rPr lang="ru-RU"/>
              <a:pPr>
                <a:defRPr/>
              </a:pPr>
              <a:t>07.02.2013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063D1-DA93-4F36-AACC-20BFE82E98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53A2D-7A0E-41BF-AAC7-BE910E768CF9}" type="datetimeFigureOut">
              <a:rPr lang="ru-RU"/>
              <a:pPr>
                <a:defRPr/>
              </a:pPr>
              <a:t>07.02.2013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D9144-C928-4257-A6C1-4F0833276D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C2B68-F3FB-4A2D-975F-82C6559CF5F5}" type="datetimeFigureOut">
              <a:rPr lang="ru-RU"/>
              <a:pPr>
                <a:defRPr/>
              </a:pPr>
              <a:t>07.02.2013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9EABD-1895-4EB7-BEBF-92846AB0DA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1B00B-B3BB-43BA-B514-5027472547BD}" type="datetimeFigureOut">
              <a:rPr lang="ru-RU"/>
              <a:pPr>
                <a:defRPr/>
              </a:pPr>
              <a:t>07.02.2013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39843-64C9-4EE8-AD60-32F162AD2C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ACEFA-83B2-486C-8263-9A070C5F138E}" type="datetimeFigureOut">
              <a:rPr lang="ru-RU"/>
              <a:pPr>
                <a:defRPr/>
              </a:pPr>
              <a:t>07.02.2013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2049C-6ED3-4C49-92F2-E8251E7A14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CB26B6-5170-4E73-8141-C7F545D5B1A9}" type="datetimeFigureOut">
              <a:rPr lang="ru-RU"/>
              <a:pPr>
                <a:defRPr/>
              </a:pPr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62E212-6798-461A-8A4C-2F05CA9E7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hyperlink" Target="../&#1085;&#1086;&#1075;&#1080;%20&#1092;&#1080;&#1079;&#1084;&#1080;&#1085;&#1091;&#1090;&#1082;&#1072;/&#1092;&#1080;&#1079;&#1084;&#1080;&#1085;&#1091;&#1090;&#1082;&#1072;%20&#1076;&#1083;&#1103;%20&#1085;&#1086;&#1075;.ppt" TargetMode="Externa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6;&#1072;&#1073;&#1086;&#1090;&#1072;%20&#1056;&#1077;&#1074;&#1072;&#1079;&#1086;&#1074;&#1086;&#1081;\&#1092;&#1077;&#1089;&#1090;&#1080;&#1074;&#1072;&#1083;&#1100;\2013\2268\629463\pril\&#1062;&#1072;&#1088;&#1100;1.wmv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&#1050;&#1086;&#1084;&#1077;&#1085;&#1076;&#1072;&#1085;&#1090;&#1086;&#1074;&#1072;&#1084;&#1072;\&#1056;&#1072;&#1073;&#1086;&#1095;&#1080;&#1081;%20&#1089;&#1090;&#1086;&#1083;\&#1091;&#1088;&#1086;&#1082;%2014%20&#1076;&#1077;&#1082;&#1072;&#1073;&#1088;&#1103;2\&#1087;&#1077;&#1089;&#1085;&#1103;%20&#1074;&#1072;&#1089;&#1080;&#1083;&#1080;&#1089;.avi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35.jpeg"/><Relationship Id="rId5" Type="http://schemas.openxmlformats.org/officeDocument/2006/relationships/image" Target="../media/image29.png"/><Relationship Id="rId10" Type="http://schemas.openxmlformats.org/officeDocument/2006/relationships/image" Target="../media/image34.jpeg"/><Relationship Id="rId4" Type="http://schemas.openxmlformats.org/officeDocument/2006/relationships/image" Target="../media/image28.png"/><Relationship Id="rId9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&#1050;&#1086;&#1084;&#1077;&#1085;&#1076;&#1072;&#1085;&#1090;&#1086;&#1074;&#1072;&#1084;&#1072;\&#1056;&#1072;&#1073;&#1086;&#1095;&#1080;&#1081;%20&#1089;&#1090;&#1086;&#1083;\&#1091;&#1088;&#1086;&#1082;%2014%20&#1076;&#1077;&#1082;&#1072;&#1073;&#1088;&#1103;2\&#1057;&#1090;&#1072;&#1088;&#1091;&#1093;&#1072;1.wmv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6;&#1072;&#1073;&#1086;&#1090;&#1072;%20&#1056;&#1077;&#1074;&#1072;&#1079;&#1086;&#1074;&#1086;&#1081;\&#1092;&#1077;&#1089;&#1090;&#1080;&#1074;&#1072;&#1083;&#1100;\2013\2268\629463\pril\&#1057;&#1090;&#1072;&#1088;&#1091;&#1093;&#1072;2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pic>
        <p:nvPicPr>
          <p:cNvPr id="2052" name="Рисунок 3" descr="d3e2a946d558 - копия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49238"/>
            <a:ext cx="9144000" cy="613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Box 4"/>
          <p:cNvSpPr txBox="1">
            <a:spLocks noChangeArrowheads="1"/>
          </p:cNvSpPr>
          <p:nvPr/>
        </p:nvSpPr>
        <p:spPr bwMode="auto">
          <a:xfrm>
            <a:off x="1571625" y="1643063"/>
            <a:ext cx="3214688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>
                <a:solidFill>
                  <a:srgbClr val="0070C0"/>
                </a:solidFill>
                <a:latin typeface="Arnold BocklinC Initials" pitchFamily="2" charset="0"/>
              </a:rPr>
              <a:t>Урок </a:t>
            </a:r>
            <a:r>
              <a:rPr lang="ru-RU" sz="3600">
                <a:solidFill>
                  <a:srgbClr val="0070C0"/>
                </a:solidFill>
                <a:latin typeface="Arnold BocklinC Initials" pitchFamily="2" charset="0"/>
              </a:rPr>
              <a:t>математики</a:t>
            </a:r>
            <a:endParaRPr lang="ru-RU" sz="5400">
              <a:solidFill>
                <a:srgbClr val="0070C0"/>
              </a:solidFill>
              <a:latin typeface="Arnold BocklinC Initials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2ec6c1d-b6cc-40ee-9aec-16796c840a94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71538" y="0"/>
            <a:ext cx="6858048" cy="6529279"/>
          </a:xfrm>
          <a:effectLst>
            <a:softEdge rad="112500"/>
          </a:effectLst>
        </p:spPr>
      </p:pic>
      <p:pic>
        <p:nvPicPr>
          <p:cNvPr id="5" name="Рисунок 4" descr="default.jpe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715008" y="5000636"/>
            <a:ext cx="3286148" cy="12038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efault.jpe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143240" y="5214950"/>
            <a:ext cx="3286148" cy="12038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efault.jpe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71472" y="5429264"/>
            <a:ext cx="3286148" cy="12038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70" name="TextBox 7"/>
          <p:cNvSpPr txBox="1">
            <a:spLocks noChangeArrowheads="1"/>
          </p:cNvSpPr>
          <p:nvPr/>
        </p:nvSpPr>
        <p:spPr bwMode="auto">
          <a:xfrm rot="-224129">
            <a:off x="1285875" y="5756275"/>
            <a:ext cx="22145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40480:8</a:t>
            </a:r>
          </a:p>
        </p:txBody>
      </p:sp>
      <p:sp>
        <p:nvSpPr>
          <p:cNvPr id="11271" name="TextBox 8"/>
          <p:cNvSpPr txBox="1">
            <a:spLocks noChangeArrowheads="1"/>
          </p:cNvSpPr>
          <p:nvPr/>
        </p:nvSpPr>
        <p:spPr bwMode="auto">
          <a:xfrm rot="-324192">
            <a:off x="3886200" y="5399088"/>
            <a:ext cx="2428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chemeClr val="bg1"/>
                </a:solidFill>
              </a:rPr>
              <a:t>2340:6</a:t>
            </a:r>
          </a:p>
        </p:txBody>
      </p:sp>
      <p:sp>
        <p:nvSpPr>
          <p:cNvPr id="11272" name="TextBox 9"/>
          <p:cNvSpPr txBox="1">
            <a:spLocks noChangeArrowheads="1"/>
          </p:cNvSpPr>
          <p:nvPr/>
        </p:nvSpPr>
        <p:spPr bwMode="auto">
          <a:xfrm rot="-571820">
            <a:off x="6472238" y="5184775"/>
            <a:ext cx="2286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chemeClr val="bg1"/>
                </a:solidFill>
              </a:rPr>
              <a:t>2863:7</a:t>
            </a:r>
          </a:p>
        </p:txBody>
      </p:sp>
      <p:sp>
        <p:nvSpPr>
          <p:cNvPr id="11273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0" name="TextBox 9"/>
          <p:cNvSpPr txBox="1"/>
          <p:nvPr/>
        </p:nvSpPr>
        <p:spPr>
          <a:xfrm>
            <a:off x="285750" y="357188"/>
            <a:ext cx="3500438" cy="3786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1.Найти первое неполное делимое.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2.Определить количество цифр в частном.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3.Найти цифры в каждом разряде частного.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4.Сравнить остаток с делителем.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2291" name="Содержимое 3" descr="bumag4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357188"/>
            <a:ext cx="9144000" cy="6286500"/>
          </a:xfrm>
        </p:spPr>
      </p:pic>
      <p:pic>
        <p:nvPicPr>
          <p:cNvPr id="12292" name="Рисунок 5" descr="0f745e324ef6 - копия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72350" y="4286250"/>
            <a:ext cx="17716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Содержимое 3" descr="e2ec6c1d-b6cc-40ee-9aec-16796c840a94.pn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071538" y="0"/>
            <a:ext cx="6858048" cy="6529279"/>
          </a:xfrm>
          <a:effectLst>
            <a:softEdge rad="112500"/>
          </a:effectLst>
        </p:spPr>
      </p:pic>
      <p:pic>
        <p:nvPicPr>
          <p:cNvPr id="5" name="Рисунок 4" descr="default.jpe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715008" y="5000636"/>
            <a:ext cx="3286148" cy="12038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efault.jpe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143240" y="5214950"/>
            <a:ext cx="3286148" cy="12038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efault.jpe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71472" y="5429264"/>
            <a:ext cx="3286148" cy="12038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 rot="-224129">
            <a:off x="1285875" y="5756275"/>
            <a:ext cx="22145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40480:8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 rot="-324192">
            <a:off x="3886200" y="5399088"/>
            <a:ext cx="2428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chemeClr val="bg1"/>
                </a:solidFill>
              </a:rPr>
              <a:t>2340:6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 rot="-571820">
            <a:off x="6472238" y="5184775"/>
            <a:ext cx="2286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chemeClr val="bg1"/>
                </a:solidFill>
              </a:rPr>
              <a:t>2863:7</a:t>
            </a:r>
          </a:p>
        </p:txBody>
      </p:sp>
      <p:pic>
        <p:nvPicPr>
          <p:cNvPr id="11" name="Рисунок 10" descr="e856b3568479.jpg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0" y="0"/>
            <a:ext cx="1357322" cy="1428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6.2963E-6 L -0.3151 -0.13635 " pathEditMode="relative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22222E-6 L -0.3151 -0.14722 " pathEditMode="relative" ptsTypes="AA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85185E-6 L -0.56684 -0.25209 " pathEditMode="relative" ptsTypes="AA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7.40741E-7 L -0.56701 -0.27292 " pathEditMode="relative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-1.11111E-6 L -6.66667E-6 -0.4831 " pathEditMode="relative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3.33333E-6 L 6.66667E-6 -0.47245 " pathEditMode="relative" ptsTypes="AA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Царь1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642938" y="428625"/>
            <a:ext cx="7816850" cy="586263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22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pic>
        <p:nvPicPr>
          <p:cNvPr id="15364" name="Рисунок 3" descr="d3e2a946d558 - копия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2875"/>
            <a:ext cx="9144000" cy="613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Box 4"/>
          <p:cNvSpPr txBox="1">
            <a:spLocks noChangeArrowheads="1"/>
          </p:cNvSpPr>
          <p:nvPr/>
        </p:nvSpPr>
        <p:spPr bwMode="auto">
          <a:xfrm>
            <a:off x="2214563" y="1643063"/>
            <a:ext cx="22145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800" b="1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5366" name="TextBox 5"/>
          <p:cNvSpPr txBox="1">
            <a:spLocks noChangeArrowheads="1"/>
          </p:cNvSpPr>
          <p:nvPr/>
        </p:nvSpPr>
        <p:spPr bwMode="auto">
          <a:xfrm>
            <a:off x="2357438" y="3000375"/>
            <a:ext cx="1857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800" b="1">
              <a:latin typeface="Calibri" pitchFamily="34" charset="0"/>
            </a:endParaRP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1857375" y="1357313"/>
            <a:ext cx="2857500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400" b="1">
                <a:cs typeface="Times New Roman" pitchFamily="18" charset="0"/>
              </a:rPr>
              <a:t>На 5 м забора царь потратил 3500гр краски. Сколько метров забора он покрасит используя </a:t>
            </a:r>
          </a:p>
          <a:p>
            <a:pPr algn="ctr" eaLnBrk="0" hangingPunct="0"/>
            <a:r>
              <a:rPr lang="ru-RU" sz="2400" b="1">
                <a:cs typeface="Times New Roman" pitchFamily="18" charset="0"/>
              </a:rPr>
              <a:t>2394 кг краски?</a:t>
            </a:r>
            <a:endParaRPr lang="ru-RU" sz="3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pic>
        <p:nvPicPr>
          <p:cNvPr id="16388" name="Рисунок 3" descr="d3e2a946d558 - копия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49238"/>
            <a:ext cx="9144000" cy="613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71625" y="1785938"/>
          <a:ext cx="3357563" cy="2208276"/>
        </p:xfrm>
        <a:graphic>
          <a:graphicData uri="http://schemas.openxmlformats.org/drawingml/2006/table">
            <a:tbl>
              <a:tblPr/>
              <a:tblGrid>
                <a:gridCol w="1647825"/>
                <a:gridCol w="1709738"/>
              </a:tblGrid>
              <a:tr h="4286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Алгоритм для решения задач </a:t>
                      </a:r>
                      <a:b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приведение к единице (общий)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86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Привести искомую величину к единице (деление)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Найти неизвестное значение величины (умножение).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Найти неизвестное количество (деление).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pic>
        <p:nvPicPr>
          <p:cNvPr id="17412" name="Рисунок 3" descr="d3e2a946d558 - копия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49238"/>
            <a:ext cx="9144000" cy="613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Box 6"/>
          <p:cNvSpPr txBox="1">
            <a:spLocks noChangeArrowheads="1"/>
          </p:cNvSpPr>
          <p:nvPr/>
        </p:nvSpPr>
        <p:spPr bwMode="auto">
          <a:xfrm>
            <a:off x="2143125" y="1785938"/>
            <a:ext cx="2214563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5м -3500гр</a:t>
            </a:r>
          </a:p>
          <a:p>
            <a:pPr algn="ctr"/>
            <a:r>
              <a:rPr lang="ru-RU" sz="2800" b="1" u="sng"/>
              <a:t>?м – 2394кг</a:t>
            </a:r>
          </a:p>
          <a:p>
            <a:pPr algn="ctr"/>
            <a:r>
              <a:rPr lang="ru-RU" sz="2800" b="1"/>
              <a:t>1м - ?гр</a:t>
            </a:r>
          </a:p>
          <a:p>
            <a:endParaRPr lang="ru-RU" u="sng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57813" y="500063"/>
          <a:ext cx="3571900" cy="1500198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1648569"/>
                <a:gridCol w="1923331"/>
              </a:tblGrid>
              <a:tr h="42862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Алгоритм для решения задач </a:t>
                      </a:r>
                      <a:br>
                        <a:rPr lang="ru-RU" sz="1200" b="1" dirty="0"/>
                      </a:br>
                      <a:r>
                        <a:rPr lang="ru-RU" sz="1200" b="1" dirty="0"/>
                        <a:t>на приведение к единице 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862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1. Привести искомую величину к единице 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2. Найти неизвестное значение величины </a:t>
                      </a:r>
                      <a:r>
                        <a:rPr lang="ru-RU" sz="1200" b="1" dirty="0" smtClean="0"/>
                        <a:t>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2. Найти неизвестное количество </a:t>
                      </a:r>
                      <a:r>
                        <a:rPr lang="ru-RU" sz="1200" b="1" dirty="0" smtClean="0"/>
                        <a:t>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pic>
        <p:nvPicPr>
          <p:cNvPr id="18436" name="Рисунок 3" descr="d3e2a946d558 - копия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49238"/>
            <a:ext cx="9144000" cy="613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5" descr="bumag4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75" y="1143000"/>
            <a:ext cx="2428875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Box 6"/>
          <p:cNvSpPr txBox="1">
            <a:spLocks noChangeArrowheads="1"/>
          </p:cNvSpPr>
          <p:nvPr/>
        </p:nvSpPr>
        <p:spPr bwMode="auto">
          <a:xfrm>
            <a:off x="1857375" y="1071563"/>
            <a:ext cx="200025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Propisi" pitchFamily="2" charset="0"/>
              </a:rPr>
              <a:t>5м -3500гр</a:t>
            </a:r>
          </a:p>
          <a:p>
            <a:r>
              <a:rPr lang="ru-RU" sz="2000" b="1" u="sng">
                <a:latin typeface="Propisi" pitchFamily="2" charset="0"/>
              </a:rPr>
              <a:t>?м – 2394кг</a:t>
            </a:r>
          </a:p>
          <a:p>
            <a:r>
              <a:rPr lang="ru-RU" sz="2000" b="1">
                <a:latin typeface="Propisi" pitchFamily="2" charset="0"/>
              </a:rPr>
              <a:t>1м - ?гр</a:t>
            </a:r>
          </a:p>
          <a:p>
            <a:endParaRPr lang="ru-RU" u="sn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pic>
        <p:nvPicPr>
          <p:cNvPr id="19460" name="Рисунок 3" descr="d3e2a946d558 - копия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49238"/>
            <a:ext cx="9144000" cy="613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Box 6"/>
          <p:cNvSpPr txBox="1">
            <a:spLocks noChangeArrowheads="1"/>
          </p:cNvSpPr>
          <p:nvPr/>
        </p:nvSpPr>
        <p:spPr bwMode="auto">
          <a:xfrm>
            <a:off x="1571625" y="2214563"/>
            <a:ext cx="33575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002060"/>
                </a:solidFill>
                <a:latin typeface="Arnold BocklinC Initials" pitchFamily="2" charset="0"/>
              </a:rPr>
              <a:t>Самостоятельная работа №2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=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0484" name="Рисунок 3" descr="bumag4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63" y="0"/>
            <a:ext cx="52149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4" descr="bumag4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48053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 rot="5400000">
            <a:off x="641350" y="2786063"/>
            <a:ext cx="4859337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3857625" y="2786063"/>
            <a:ext cx="4859337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488" name="TextBox 8"/>
          <p:cNvSpPr txBox="1">
            <a:spLocks noChangeArrowheads="1"/>
          </p:cNvSpPr>
          <p:nvPr/>
        </p:nvSpPr>
        <p:spPr bwMode="auto">
          <a:xfrm>
            <a:off x="571500" y="214313"/>
            <a:ext cx="1500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1 уровень</a:t>
            </a:r>
          </a:p>
        </p:txBody>
      </p:sp>
      <p:sp>
        <p:nvSpPr>
          <p:cNvPr id="20489" name="TextBox 9"/>
          <p:cNvSpPr txBox="1">
            <a:spLocks noChangeArrowheads="1"/>
          </p:cNvSpPr>
          <p:nvPr/>
        </p:nvSpPr>
        <p:spPr bwMode="auto">
          <a:xfrm>
            <a:off x="3857625" y="214313"/>
            <a:ext cx="1500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2 уровень</a:t>
            </a:r>
          </a:p>
        </p:txBody>
      </p:sp>
      <p:sp>
        <p:nvSpPr>
          <p:cNvPr id="20490" name="TextBox 10"/>
          <p:cNvSpPr txBox="1">
            <a:spLocks noChangeArrowheads="1"/>
          </p:cNvSpPr>
          <p:nvPr/>
        </p:nvSpPr>
        <p:spPr bwMode="auto">
          <a:xfrm>
            <a:off x="6786563" y="214313"/>
            <a:ext cx="1500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3 уровень</a:t>
            </a:r>
          </a:p>
        </p:txBody>
      </p:sp>
      <p:sp>
        <p:nvSpPr>
          <p:cNvPr id="20491" name="TextBox 11"/>
          <p:cNvSpPr txBox="1">
            <a:spLocks noChangeArrowheads="1"/>
          </p:cNvSpPr>
          <p:nvPr/>
        </p:nvSpPr>
        <p:spPr bwMode="auto">
          <a:xfrm>
            <a:off x="285750" y="500063"/>
            <a:ext cx="150018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ru-RU" sz="1400"/>
              <a:t>3024   4</a:t>
            </a:r>
          </a:p>
          <a:p>
            <a:pPr marL="342900" indent="-342900"/>
            <a:r>
              <a:rPr lang="ru-RU" sz="1400"/>
              <a:t>       </a:t>
            </a:r>
            <a:r>
              <a:rPr lang="ru-RU" sz="1400" u="sng"/>
              <a:t>28</a:t>
            </a:r>
            <a:r>
              <a:rPr lang="ru-RU" sz="1400"/>
              <a:t>       756</a:t>
            </a:r>
          </a:p>
          <a:p>
            <a:pPr marL="342900" indent="-342900"/>
            <a:r>
              <a:rPr lang="ru-RU" sz="1400"/>
              <a:t>         22</a:t>
            </a:r>
          </a:p>
          <a:p>
            <a:pPr marL="342900" indent="-342900"/>
            <a:r>
              <a:rPr lang="ru-RU" sz="1400"/>
              <a:t>         </a:t>
            </a:r>
            <a:r>
              <a:rPr lang="ru-RU" sz="1400" u="sng"/>
              <a:t>20</a:t>
            </a:r>
            <a:endParaRPr lang="ru-RU" sz="1400"/>
          </a:p>
          <a:p>
            <a:pPr marL="342900" indent="-342900"/>
            <a:r>
              <a:rPr lang="ru-RU" sz="1400"/>
              <a:t>           24</a:t>
            </a:r>
          </a:p>
          <a:p>
            <a:pPr marL="342900" indent="-342900"/>
            <a:r>
              <a:rPr lang="ru-RU" sz="1400"/>
              <a:t>           </a:t>
            </a:r>
            <a:r>
              <a:rPr lang="ru-RU" sz="1400" u="sng"/>
              <a:t>24</a:t>
            </a:r>
            <a:endParaRPr lang="ru-RU" sz="1400"/>
          </a:p>
          <a:p>
            <a:pPr marL="342900" indent="-342900"/>
            <a:r>
              <a:rPr lang="ru-RU" sz="1400"/>
              <a:t>             0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10800000">
            <a:off x="0" y="5214938"/>
            <a:ext cx="9144000" cy="158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493" name="TextBox 20"/>
          <p:cNvSpPr txBox="1">
            <a:spLocks noChangeArrowheads="1"/>
          </p:cNvSpPr>
          <p:nvPr/>
        </p:nvSpPr>
        <p:spPr bwMode="auto">
          <a:xfrm>
            <a:off x="1857375" y="5214938"/>
            <a:ext cx="69294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Дополнительное задание </a:t>
            </a:r>
            <a:r>
              <a:rPr lang="ru-RU" sz="2000"/>
              <a:t>(сравни выражения)</a:t>
            </a:r>
          </a:p>
        </p:txBody>
      </p:sp>
      <p:sp>
        <p:nvSpPr>
          <p:cNvPr id="20494" name="TextBox 13"/>
          <p:cNvSpPr txBox="1">
            <a:spLocks noChangeArrowheads="1"/>
          </p:cNvSpPr>
          <p:nvPr/>
        </p:nvSpPr>
        <p:spPr bwMode="auto">
          <a:xfrm>
            <a:off x="6357938" y="500063"/>
            <a:ext cx="1928812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1) х  9=2718,</a:t>
            </a:r>
          </a:p>
          <a:p>
            <a:r>
              <a:rPr lang="ru-RU" sz="1400"/>
              <a:t>    х=2718:9,</a:t>
            </a:r>
          </a:p>
          <a:p>
            <a:r>
              <a:rPr lang="ru-RU" sz="1400"/>
              <a:t>    х= 302.</a:t>
            </a:r>
          </a:p>
          <a:p>
            <a:r>
              <a:rPr lang="ru-RU" sz="1400"/>
              <a:t>  2718  9</a:t>
            </a:r>
          </a:p>
          <a:p>
            <a:r>
              <a:rPr lang="ru-RU" sz="1400"/>
              <a:t>  </a:t>
            </a:r>
            <a:r>
              <a:rPr lang="ru-RU" sz="1400" u="sng"/>
              <a:t>27 </a:t>
            </a:r>
            <a:r>
              <a:rPr lang="ru-RU" sz="1400"/>
              <a:t>     302</a:t>
            </a:r>
          </a:p>
          <a:p>
            <a:r>
              <a:rPr lang="ru-RU" sz="1400"/>
              <a:t>       18</a:t>
            </a:r>
          </a:p>
          <a:p>
            <a:r>
              <a:rPr lang="ru-RU" sz="1400"/>
              <a:t>       </a:t>
            </a:r>
            <a:r>
              <a:rPr lang="ru-RU" sz="1400" u="sng"/>
              <a:t>18</a:t>
            </a:r>
          </a:p>
          <a:p>
            <a:r>
              <a:rPr lang="ru-RU" sz="1400"/>
              <a:t>         0</a:t>
            </a:r>
          </a:p>
          <a:p>
            <a:r>
              <a:rPr lang="ru-RU" sz="1400"/>
              <a:t>Ответ: х=302.</a:t>
            </a:r>
          </a:p>
          <a:p>
            <a:r>
              <a:rPr lang="ru-RU" sz="1400"/>
              <a:t>  </a:t>
            </a:r>
          </a:p>
          <a:p>
            <a:endParaRPr lang="ru-RU" sz="1400"/>
          </a:p>
          <a:p>
            <a:endParaRPr lang="ru-RU" sz="1400"/>
          </a:p>
          <a:p>
            <a:endParaRPr lang="ru-RU" sz="1400"/>
          </a:p>
        </p:txBody>
      </p:sp>
      <p:sp>
        <p:nvSpPr>
          <p:cNvPr id="20495" name="TextBox 14"/>
          <p:cNvSpPr txBox="1">
            <a:spLocks noChangeArrowheads="1"/>
          </p:cNvSpPr>
          <p:nvPr/>
        </p:nvSpPr>
        <p:spPr bwMode="auto">
          <a:xfrm>
            <a:off x="3286125" y="571500"/>
            <a:ext cx="292893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400" dirty="0"/>
              <a:t>1)(8049+15987):6=4006</a:t>
            </a:r>
          </a:p>
          <a:p>
            <a:pPr marL="342900" indent="-342900">
              <a:buFontTx/>
              <a:buAutoNum type="arabicParenR"/>
              <a:defRPr/>
            </a:pPr>
            <a:r>
              <a:rPr lang="ru-RU" sz="1400" dirty="0"/>
              <a:t>15987      2) 24036  6</a:t>
            </a:r>
          </a:p>
          <a:p>
            <a:pPr marL="342900" indent="-342900">
              <a:defRPr/>
            </a:pPr>
            <a:r>
              <a:rPr lang="ru-RU" sz="1400" dirty="0"/>
              <a:t>         </a:t>
            </a:r>
            <a:r>
              <a:rPr lang="ru-RU" sz="1400" u="sng" dirty="0"/>
              <a:t>8049  </a:t>
            </a:r>
            <a:r>
              <a:rPr lang="ru-RU" sz="1400" dirty="0"/>
              <a:t>        </a:t>
            </a:r>
            <a:r>
              <a:rPr lang="ru-RU" sz="1400" u="sng" dirty="0"/>
              <a:t>24 </a:t>
            </a:r>
            <a:r>
              <a:rPr lang="ru-RU" sz="1400" dirty="0"/>
              <a:t>       4006</a:t>
            </a:r>
          </a:p>
          <a:p>
            <a:pPr marL="342900" indent="-342900">
              <a:defRPr/>
            </a:pPr>
            <a:r>
              <a:rPr lang="ru-RU" sz="1400" dirty="0"/>
              <a:t>       24036               036</a:t>
            </a:r>
          </a:p>
          <a:p>
            <a:pPr marL="342900" indent="-342900">
              <a:defRPr/>
            </a:pPr>
            <a:r>
              <a:rPr lang="ru-RU" sz="1400" dirty="0"/>
              <a:t>                                  </a:t>
            </a:r>
            <a:r>
              <a:rPr lang="ru-RU" sz="1400" u="sng" dirty="0"/>
              <a:t>36</a:t>
            </a:r>
          </a:p>
          <a:p>
            <a:pPr marL="342900" indent="-342900">
              <a:defRPr/>
            </a:pPr>
            <a:r>
              <a:rPr lang="ru-RU" sz="1400" dirty="0"/>
              <a:t>                                    0    </a:t>
            </a:r>
          </a:p>
          <a:p>
            <a:pPr marL="342900" indent="-342900">
              <a:defRPr/>
            </a:pPr>
            <a:r>
              <a:rPr lang="ru-RU" sz="1400" dirty="0"/>
              <a:t>       </a:t>
            </a:r>
          </a:p>
        </p:txBody>
      </p:sp>
      <p:sp>
        <p:nvSpPr>
          <p:cNvPr id="20496" name="TextBox 15"/>
          <p:cNvSpPr txBox="1">
            <a:spLocks noChangeArrowheads="1"/>
          </p:cNvSpPr>
          <p:nvPr/>
        </p:nvSpPr>
        <p:spPr bwMode="auto">
          <a:xfrm>
            <a:off x="0" y="2500313"/>
            <a:ext cx="3071813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7 дн.- 49 стр.</a:t>
            </a:r>
          </a:p>
          <a:p>
            <a:r>
              <a:rPr lang="ru-RU" sz="1400" u="sng"/>
              <a:t>? дн.-  63 стр.</a:t>
            </a:r>
          </a:p>
          <a:p>
            <a:r>
              <a:rPr lang="ru-RU" sz="1400"/>
              <a:t>1д. - ? стр.</a:t>
            </a:r>
          </a:p>
          <a:p>
            <a:r>
              <a:rPr lang="ru-RU" sz="1400"/>
              <a:t>1)49:7=7(стр.) за один день.</a:t>
            </a:r>
          </a:p>
          <a:p>
            <a:r>
              <a:rPr lang="ru-RU" sz="1400"/>
              <a:t>2)63:7=9 (дн.) будет читать 63 страницы.</a:t>
            </a:r>
          </a:p>
          <a:p>
            <a:r>
              <a:rPr lang="ru-RU" sz="1400"/>
              <a:t>Ответ: Вовка будет читать 63 страницы 9 дней.</a:t>
            </a:r>
          </a:p>
          <a:p>
            <a:endParaRPr lang="ru-RU" sz="1600"/>
          </a:p>
        </p:txBody>
      </p:sp>
      <p:sp>
        <p:nvSpPr>
          <p:cNvPr id="20497" name="Прямоугольник 16"/>
          <p:cNvSpPr>
            <a:spLocks noChangeArrowheads="1"/>
          </p:cNvSpPr>
          <p:nvPr/>
        </p:nvSpPr>
        <p:spPr bwMode="auto">
          <a:xfrm>
            <a:off x="3071813" y="2071688"/>
            <a:ext cx="314325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/>
          </a:p>
          <a:p>
            <a:r>
              <a:rPr lang="ru-RU" sz="1400"/>
              <a:t>3 дн.- 21р.</a:t>
            </a:r>
          </a:p>
          <a:p>
            <a:r>
              <a:rPr lang="ru-RU" sz="1400" u="sng"/>
              <a:t>? дн.- 196р.</a:t>
            </a:r>
          </a:p>
          <a:p>
            <a:r>
              <a:rPr lang="ru-RU" sz="1400"/>
              <a:t>1д. - ? р.</a:t>
            </a:r>
          </a:p>
          <a:p>
            <a:r>
              <a:rPr lang="ru-RU" sz="1400"/>
              <a:t>1)21:3=7(р.)-поругает за один день.</a:t>
            </a:r>
          </a:p>
          <a:p>
            <a:r>
              <a:rPr lang="ru-RU" sz="1400"/>
              <a:t>2) 196  7</a:t>
            </a:r>
          </a:p>
          <a:p>
            <a:r>
              <a:rPr lang="ru-RU" sz="1400"/>
              <a:t>    </a:t>
            </a:r>
            <a:r>
              <a:rPr lang="ru-RU" sz="1400" u="sng"/>
              <a:t>14</a:t>
            </a:r>
            <a:r>
              <a:rPr lang="ru-RU" sz="1400"/>
              <a:t>    28(дн.)- поругает 196 раз.</a:t>
            </a:r>
          </a:p>
          <a:p>
            <a:r>
              <a:rPr lang="ru-RU" sz="1400"/>
              <a:t>      56</a:t>
            </a:r>
          </a:p>
          <a:p>
            <a:r>
              <a:rPr lang="ru-RU" sz="1400"/>
              <a:t>      </a:t>
            </a:r>
            <a:r>
              <a:rPr lang="ru-RU" sz="1400" u="sng"/>
              <a:t>56</a:t>
            </a:r>
          </a:p>
          <a:p>
            <a:r>
              <a:rPr lang="ru-RU" sz="1400"/>
              <a:t>        0</a:t>
            </a:r>
          </a:p>
          <a:p>
            <a:r>
              <a:rPr lang="ru-RU" sz="1400"/>
              <a:t>Ответ: за 28 дней старуха поругает старика 196 раз.</a:t>
            </a:r>
          </a:p>
          <a:p>
            <a:endParaRPr lang="ru-RU" sz="1400"/>
          </a:p>
        </p:txBody>
      </p:sp>
      <p:sp>
        <p:nvSpPr>
          <p:cNvPr id="20498" name="Прямоугольник 17"/>
          <p:cNvSpPr>
            <a:spLocks noChangeArrowheads="1"/>
          </p:cNvSpPr>
          <p:nvPr/>
        </p:nvSpPr>
        <p:spPr bwMode="auto">
          <a:xfrm>
            <a:off x="6357938" y="2428875"/>
            <a:ext cx="2786062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400" dirty="0"/>
              <a:t>5п. – 400гр</a:t>
            </a:r>
          </a:p>
          <a:p>
            <a:pPr>
              <a:defRPr/>
            </a:pPr>
            <a:r>
              <a:rPr lang="ru-RU" sz="1400" u="sng" dirty="0"/>
              <a:t>? п. -3680гр.</a:t>
            </a:r>
          </a:p>
          <a:p>
            <a:pPr>
              <a:defRPr/>
            </a:pPr>
            <a:r>
              <a:rPr lang="ru-RU" sz="1400" dirty="0"/>
              <a:t>1п. - ? гр.</a:t>
            </a:r>
          </a:p>
          <a:p>
            <a:pPr marL="342900" indent="-342900">
              <a:defRPr/>
            </a:pPr>
            <a:r>
              <a:rPr lang="ru-RU" sz="1200" dirty="0"/>
              <a:t>1)400:5=80(</a:t>
            </a:r>
            <a:r>
              <a:rPr lang="ru-RU" sz="1200" dirty="0" err="1"/>
              <a:t>гр</a:t>
            </a:r>
            <a:r>
              <a:rPr lang="ru-RU" sz="1200" dirty="0"/>
              <a:t>)- на один пирожок.</a:t>
            </a:r>
          </a:p>
          <a:p>
            <a:pPr marL="342900" indent="-342900">
              <a:defRPr/>
            </a:pPr>
            <a:r>
              <a:rPr lang="ru-RU" sz="1200" dirty="0"/>
              <a:t>2) 3680: 80=46(п.)-из3680гр муки</a:t>
            </a:r>
          </a:p>
          <a:p>
            <a:pPr marL="342900" indent="-342900">
              <a:defRPr/>
            </a:pPr>
            <a:endParaRPr lang="ru-RU" sz="1400" dirty="0"/>
          </a:p>
          <a:p>
            <a:pPr marL="342900" indent="-342900">
              <a:buFontTx/>
              <a:buAutoNum type="arabicPlain" startAt="368"/>
              <a:defRPr/>
            </a:pPr>
            <a:r>
              <a:rPr lang="ru-RU" sz="1400" dirty="0"/>
              <a:t> 8</a:t>
            </a:r>
          </a:p>
          <a:p>
            <a:pPr marL="342900" indent="-342900">
              <a:defRPr/>
            </a:pPr>
            <a:r>
              <a:rPr lang="ru-RU" sz="1400" u="sng" dirty="0"/>
              <a:t>32</a:t>
            </a:r>
            <a:r>
              <a:rPr lang="ru-RU" sz="1400" dirty="0"/>
              <a:t>    46</a:t>
            </a:r>
          </a:p>
          <a:p>
            <a:pPr marL="342900" indent="-342900">
              <a:defRPr/>
            </a:pPr>
            <a:r>
              <a:rPr lang="ru-RU" sz="1400" dirty="0"/>
              <a:t>  48</a:t>
            </a:r>
          </a:p>
          <a:p>
            <a:pPr marL="342900" indent="-342900">
              <a:defRPr/>
            </a:pPr>
            <a:r>
              <a:rPr lang="ru-RU" sz="1400" dirty="0"/>
              <a:t>  </a:t>
            </a:r>
            <a:r>
              <a:rPr lang="ru-RU" sz="1400" u="sng" dirty="0"/>
              <a:t>48</a:t>
            </a:r>
            <a:endParaRPr lang="ru-RU" sz="1400" dirty="0"/>
          </a:p>
          <a:p>
            <a:pPr marL="342900" indent="-342900">
              <a:defRPr/>
            </a:pPr>
            <a:r>
              <a:rPr lang="ru-RU" sz="1400" dirty="0"/>
              <a:t>    0</a:t>
            </a:r>
          </a:p>
          <a:p>
            <a:pPr marL="342900" indent="-342900">
              <a:defRPr/>
            </a:pPr>
            <a:r>
              <a:rPr lang="ru-RU" sz="1400" dirty="0"/>
              <a:t>Ответ: из 3680гр муки испекут 46 пирожков.</a:t>
            </a:r>
          </a:p>
          <a:p>
            <a:pPr marL="342900" indent="-342900">
              <a:defRPr/>
            </a:pPr>
            <a:endParaRPr lang="ru-RU" sz="1400" dirty="0"/>
          </a:p>
        </p:txBody>
      </p:sp>
      <p:sp>
        <p:nvSpPr>
          <p:cNvPr id="20499" name="TextBox 18"/>
          <p:cNvSpPr txBox="1">
            <a:spLocks noChangeArrowheads="1"/>
          </p:cNvSpPr>
          <p:nvPr/>
        </p:nvSpPr>
        <p:spPr bwMode="auto">
          <a:xfrm>
            <a:off x="2286000" y="0"/>
            <a:ext cx="4429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0000"/>
                </a:solidFill>
              </a:rPr>
              <a:t>Самостоятельная работа №2</a:t>
            </a:r>
          </a:p>
        </p:txBody>
      </p:sp>
      <p:sp>
        <p:nvSpPr>
          <p:cNvPr id="20500" name="TextBox 23"/>
          <p:cNvSpPr txBox="1">
            <a:spLocks noChangeArrowheads="1"/>
          </p:cNvSpPr>
          <p:nvPr/>
        </p:nvSpPr>
        <p:spPr bwMode="auto">
          <a:xfrm>
            <a:off x="214313" y="5572125"/>
            <a:ext cx="4857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20400 : 4 =  20000 : 4 + 400 : 4</a:t>
            </a:r>
          </a:p>
          <a:p>
            <a:r>
              <a:rPr lang="ru-RU"/>
              <a:t>19300 : 4 + 2828     19300 : 4 </a:t>
            </a: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rot="5400000">
            <a:off x="1035050" y="749300"/>
            <a:ext cx="35718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 flipV="1">
            <a:off x="1214438" y="714375"/>
            <a:ext cx="347662" cy="952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503" name="TextBox 27"/>
          <p:cNvSpPr txBox="1">
            <a:spLocks noChangeArrowheads="1"/>
          </p:cNvSpPr>
          <p:nvPr/>
        </p:nvSpPr>
        <p:spPr bwMode="auto">
          <a:xfrm>
            <a:off x="6643688" y="428625"/>
            <a:ext cx="500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.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rot="5400000">
            <a:off x="6823075" y="1392238"/>
            <a:ext cx="357187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>
            <a:off x="7000875" y="1428750"/>
            <a:ext cx="35718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0800000">
            <a:off x="5286375" y="1000125"/>
            <a:ext cx="35718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5144294" y="999331"/>
            <a:ext cx="28575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0800000" flipV="1">
            <a:off x="3714750" y="3357563"/>
            <a:ext cx="347663" cy="952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3567906" y="3361532"/>
            <a:ext cx="295275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2143125" y="6000750"/>
            <a:ext cx="142875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2143125" y="5929313"/>
            <a:ext cx="142875" cy="7143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16200000" flipH="1">
            <a:off x="6858000" y="3357563"/>
            <a:ext cx="142875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6200000" flipH="1">
            <a:off x="7143750" y="3357563"/>
            <a:ext cx="142875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6608763" y="3892550"/>
            <a:ext cx="357188" cy="15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10800000">
            <a:off x="6786563" y="3929063"/>
            <a:ext cx="428625" cy="15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песня василис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5563" y="0"/>
            <a:ext cx="9088437" cy="68945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9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7" name="Содержимое 3" descr="92d86442f00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214313"/>
            <a:ext cx="8358188" cy="62690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357188" y="714375"/>
            <a:ext cx="8515350" cy="1143000"/>
          </a:xfrm>
        </p:spPr>
        <p:txBody>
          <a:bodyPr/>
          <a:lstStyle/>
          <a:p>
            <a:r>
              <a:rPr lang="ru-RU" sz="3600" b="1" i="1" smtClean="0"/>
              <a:t>«Математику уже затем знать надо , что она ум в порядок приводит.»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4" name="Содержимое 3" descr="lomonosov.jpg">
            <a:hlinkClick r:id="" action="ppaction://noaction" highlightClick="1"/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28625" y="1643063"/>
            <a:ext cx="3571875" cy="4767262"/>
          </a:xfr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00563" y="1643063"/>
            <a:ext cx="3929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800">
                <a:hlinkClick r:id="rId3" action="ppaction://hlinksldjump"/>
              </a:rPr>
              <a:t>М.В.Ломоносов</a:t>
            </a: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Classica One" pitchFamily="66" charset="0"/>
              </a:rPr>
              <a:t>Научная лаборатория.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latin typeface="Classica One" pitchFamily="66" charset="0"/>
            </a:endParaRPr>
          </a:p>
        </p:txBody>
      </p:sp>
      <p:pic>
        <p:nvPicPr>
          <p:cNvPr id="23555" name="Содержимое 3" descr="AA_Disco_Experiment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71500" y="1785938"/>
            <a:ext cx="7966075" cy="4643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357188" y="285750"/>
            <a:ext cx="8229600" cy="4525963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b="1" u="sng" smtClean="0">
                <a:solidFill>
                  <a:srgbClr val="00B050"/>
                </a:solidFill>
              </a:rPr>
              <a:t>Правила работы в группах.</a:t>
            </a:r>
            <a:endParaRPr lang="ru-RU" b="1" smtClean="0">
              <a:solidFill>
                <a:srgbClr val="00B050"/>
              </a:solidFill>
            </a:endParaRPr>
          </a:p>
          <a:p>
            <a:pPr>
              <a:buFont typeface="Arial" pitchFamily="34" charset="0"/>
              <a:buNone/>
            </a:pPr>
            <a:r>
              <a:rPr lang="ru-RU" b="1" smtClean="0">
                <a:solidFill>
                  <a:srgbClr val="00B050"/>
                </a:solidFill>
              </a:rPr>
              <a:t> 1. В группе должен быть организатор обсуждения.</a:t>
            </a:r>
          </a:p>
          <a:p>
            <a:pPr>
              <a:buFont typeface="Arial" pitchFamily="34" charset="0"/>
              <a:buNone/>
            </a:pPr>
            <a:r>
              <a:rPr lang="ru-RU" b="1" smtClean="0">
                <a:solidFill>
                  <a:srgbClr val="00B050"/>
                </a:solidFill>
              </a:rPr>
              <a:t>2. Каждый может высказать свою версию решения.</a:t>
            </a:r>
          </a:p>
          <a:p>
            <a:pPr>
              <a:buFont typeface="Arial" pitchFamily="34" charset="0"/>
              <a:buNone/>
            </a:pPr>
            <a:r>
              <a:rPr lang="ru-RU" b="1" smtClean="0">
                <a:solidFill>
                  <a:srgbClr val="00B050"/>
                </a:solidFill>
              </a:rPr>
              <a:t>3. Один говорит, а остальные слушают.</a:t>
            </a:r>
          </a:p>
          <a:p>
            <a:pPr>
              <a:buFont typeface="Arial" pitchFamily="34" charset="0"/>
              <a:buNone/>
            </a:pPr>
            <a:r>
              <a:rPr lang="ru-RU" b="1" smtClean="0">
                <a:solidFill>
                  <a:srgbClr val="00B050"/>
                </a:solidFill>
              </a:rPr>
              <a:t>4. Каждая версия обсуждается в группе.</a:t>
            </a:r>
          </a:p>
          <a:p>
            <a:pPr>
              <a:buFont typeface="Arial" pitchFamily="34" charset="0"/>
              <a:buNone/>
            </a:pPr>
            <a:r>
              <a:rPr lang="ru-RU" b="1" smtClean="0">
                <a:solidFill>
                  <a:srgbClr val="00B050"/>
                </a:solidFill>
              </a:rPr>
              <a:t>5. В группе согласуется общее решение.</a:t>
            </a:r>
          </a:p>
          <a:p>
            <a:pPr>
              <a:buFont typeface="Arial" pitchFamily="34" charset="0"/>
              <a:buNone/>
            </a:pPr>
            <a:r>
              <a:rPr lang="ru-RU" b="1" smtClean="0">
                <a:solidFill>
                  <a:srgbClr val="00B050"/>
                </a:solidFill>
              </a:rPr>
              <a:t>6. Представитель группы защищает согласованное решение перед классом.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3"/>
          <p:cNvSpPr txBox="1">
            <a:spLocks noChangeArrowheads="1"/>
          </p:cNvSpPr>
          <p:nvPr/>
        </p:nvSpPr>
        <p:spPr bwMode="auto">
          <a:xfrm>
            <a:off x="1187450" y="981075"/>
            <a:ext cx="68405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00"/>
                </a:solidFill>
                <a:latin typeface="Calibri" pitchFamily="34" charset="0"/>
              </a:rPr>
              <a:t>У Василис  имеется кусок сукна в 16 м, от которого они ежедневно отрезает по 2 м. через сколько дней они отрежут последний кусок?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39552" y="5229200"/>
            <a:ext cx="446491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7 дней</a:t>
            </a:r>
          </a:p>
        </p:txBody>
      </p:sp>
      <p:pic>
        <p:nvPicPr>
          <p:cNvPr id="5" name="Рисунок 4" descr="1254671880_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00496" y="3071810"/>
            <a:ext cx="4286256" cy="3214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2"/>
          <p:cNvSpPr txBox="1">
            <a:spLocks noChangeArrowheads="1"/>
          </p:cNvSpPr>
          <p:nvPr/>
        </p:nvSpPr>
        <p:spPr bwMode="auto">
          <a:xfrm>
            <a:off x="1285875" y="214313"/>
            <a:ext cx="6480175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00"/>
                </a:solidFill>
                <a:latin typeface="Calibri" pitchFamily="34" charset="0"/>
              </a:rPr>
              <a:t>Как разделить 5 яблок, чтобы каждому герою сказки досталось по яблоку и одно осталось в корзине?</a:t>
            </a:r>
          </a:p>
        </p:txBody>
      </p:sp>
      <p:pic>
        <p:nvPicPr>
          <p:cNvPr id="6" name="Рисунок 5" descr="8f15e844ecc5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00938" y="4000500"/>
            <a:ext cx="768350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8f15e844ecc5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0" y="4071938"/>
            <a:ext cx="766763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орзина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8" y="4500563"/>
            <a:ext cx="1666875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8f15e844ecc5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29063" y="4214813"/>
            <a:ext cx="7683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8f15e844ecc5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00313" y="4143375"/>
            <a:ext cx="766762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8f15e844ecc5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57250" y="4786313"/>
            <a:ext cx="7207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e856b3568479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7000892" y="1571612"/>
            <a:ext cx="1928811" cy="24288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 descr="e856b3568479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>
          <a:xfrm>
            <a:off x="5000628" y="1785926"/>
            <a:ext cx="1785935" cy="2071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 descr="e856b3568479.jp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>
          <a:xfrm>
            <a:off x="2143108" y="2000240"/>
            <a:ext cx="1357322" cy="19288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 descr="e856b3568479.jpg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>
          <a:xfrm>
            <a:off x="142844" y="2643182"/>
            <a:ext cx="1428745" cy="1857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Рисунок 22" descr="e856b3568479.jpg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>
          <a:xfrm>
            <a:off x="3643306" y="2000240"/>
            <a:ext cx="1357307" cy="2214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1"/>
          <p:cNvSpPr>
            <a:spLocks noChangeArrowheads="1"/>
          </p:cNvSpPr>
          <p:nvPr/>
        </p:nvSpPr>
        <p:spPr bwMode="auto">
          <a:xfrm>
            <a:off x="244475" y="631825"/>
            <a:ext cx="8670925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Дед, бабка, внучка, Жучка, кошка, мышка </a:t>
            </a:r>
          </a:p>
          <a:p>
            <a:pPr algn="ctr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тянули репку. Сколько человек увидело </a:t>
            </a:r>
          </a:p>
          <a:p>
            <a:pPr algn="ctr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репку? </a:t>
            </a:r>
          </a:p>
        </p:txBody>
      </p:sp>
      <p:pic>
        <p:nvPicPr>
          <p:cNvPr id="4" name="Рисунок 3" descr="54840d858a8c копия.gif"/>
          <p:cNvPicPr>
            <a:picLocks noChangeAspect="1"/>
          </p:cNvPicPr>
          <p:nvPr/>
        </p:nvPicPr>
        <p:blipFill>
          <a:blip r:embed="rId2" cstate="email">
            <a:lum bright="-10000" contrast="30000"/>
          </a:blip>
          <a:srcRect/>
          <a:stretch>
            <a:fillRect/>
          </a:stretch>
        </p:blipFill>
        <p:spPr bwMode="auto">
          <a:xfrm>
            <a:off x="2268538" y="1628775"/>
            <a:ext cx="4730750" cy="473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39552" y="5229200"/>
            <a:ext cx="71287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3 ЧЕЛОВЕКА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0225" y="455613"/>
            <a:ext cx="81867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800" b="1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ahoma" pitchFamily="34" charset="0"/>
              </a:rPr>
              <a:t> Врач прописал Вовке 3 таблетки, указав, что каждую таблетку надо принимать через 20 минут. На какое время хватит этих таблеток?</a:t>
            </a:r>
          </a:p>
        </p:txBody>
      </p:sp>
      <p:pic>
        <p:nvPicPr>
          <p:cNvPr id="28675" name="Рисунок 2" descr="1d7093034ec7 копия.gif"/>
          <p:cNvPicPr>
            <a:picLocks noChangeAspect="1"/>
          </p:cNvPicPr>
          <p:nvPr/>
        </p:nvPicPr>
        <p:blipFill>
          <a:blip r:embed="rId2" cstate="email">
            <a:lum bright="-20000" contrast="40000"/>
          </a:blip>
          <a:srcRect/>
          <a:stretch>
            <a:fillRect/>
          </a:stretch>
        </p:blipFill>
        <p:spPr bwMode="auto">
          <a:xfrm>
            <a:off x="5292725" y="3630613"/>
            <a:ext cx="3290888" cy="329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1489588" y="2654709"/>
            <a:ext cx="929149" cy="929149"/>
          </a:xfrm>
          <a:prstGeom prst="ellipse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352800" y="2674375"/>
            <a:ext cx="929149" cy="929149"/>
          </a:xfrm>
          <a:prstGeom prst="ellipse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186516" y="2635045"/>
            <a:ext cx="929149" cy="929149"/>
          </a:xfrm>
          <a:prstGeom prst="ellipse">
            <a:avLst/>
          </a:prstGeom>
          <a:solidFill>
            <a:schemeClr val="bg1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авая круглая скобка 6"/>
          <p:cNvSpPr/>
          <p:nvPr/>
        </p:nvSpPr>
        <p:spPr>
          <a:xfrm rot="5400000">
            <a:off x="2581276" y="2949575"/>
            <a:ext cx="406400" cy="1806575"/>
          </a:xfrm>
          <a:prstGeom prst="rightBracket">
            <a:avLst/>
          </a:prstGeom>
          <a:ln w="57150">
            <a:solidFill>
              <a:srgbClr val="00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Правая круглая скобка 7"/>
          <p:cNvSpPr/>
          <p:nvPr/>
        </p:nvSpPr>
        <p:spPr>
          <a:xfrm rot="5400000">
            <a:off x="4708526" y="2949575"/>
            <a:ext cx="406400" cy="1806575"/>
          </a:xfrm>
          <a:prstGeom prst="rightBracket">
            <a:avLst/>
          </a:prstGeom>
          <a:ln w="57150">
            <a:solidFill>
              <a:srgbClr val="00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770063" y="4454525"/>
            <a:ext cx="28321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20мин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281488" y="4454525"/>
            <a:ext cx="28321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20мин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39552" y="5229200"/>
            <a:ext cx="44649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40 МИНУТ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1"/>
          <p:cNvSpPr>
            <a:spLocks noChangeArrowheads="1"/>
          </p:cNvSpPr>
          <p:nvPr/>
        </p:nvSpPr>
        <p:spPr bwMode="auto">
          <a:xfrm>
            <a:off x="522288" y="560388"/>
            <a:ext cx="824547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Три Василисы – Премудрая, Прекрасная и Великолепная – пришли в театр в платьях разного цвета: одна в белом, другая в сером, третья в чёрном. В каком платье была каждая, если известно, что Премудрая – не в чёрном и не в сером, Великолепная – не в чёрном?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85813" y="2786063"/>
          <a:ext cx="5414962" cy="2884487"/>
        </p:xfrm>
        <a:graphic>
          <a:graphicData uri="http://schemas.openxmlformats.org/drawingml/2006/table">
            <a:tbl>
              <a:tblPr/>
              <a:tblGrid>
                <a:gridCol w="1643054"/>
                <a:gridCol w="1063634"/>
                <a:gridCol w="1354137"/>
                <a:gridCol w="1354138"/>
              </a:tblGrid>
              <a:tr h="1152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белое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серое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черное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Премудрая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Прекрасная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Великолепная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714750" y="4929188"/>
            <a:ext cx="97948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000000"/>
                </a:solidFill>
                <a:latin typeface="Andale Mono" pitchFamily="49" charset="0"/>
                <a:cs typeface="Times New Roman" pitchFamily="18" charset="0"/>
              </a:rPr>
              <a:t>+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71750" y="3714750"/>
            <a:ext cx="98107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000000"/>
                </a:solidFill>
                <a:latin typeface="Andale Mono" pitchFamily="49" charset="0"/>
                <a:cs typeface="Times New Roman" pitchFamily="18" charset="0"/>
              </a:rPr>
              <a:t>+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929188" y="4357688"/>
            <a:ext cx="9794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000000"/>
                </a:solidFill>
                <a:latin typeface="Andale Mono" pitchFamily="49" charset="0"/>
                <a:cs typeface="Times New Roman" pitchFamily="18" charset="0"/>
              </a:rPr>
              <a:t>+</a:t>
            </a:r>
          </a:p>
        </p:txBody>
      </p:sp>
      <p:pic>
        <p:nvPicPr>
          <p:cNvPr id="29729" name="Рисунок 7" descr="1254671880_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57938" y="4286250"/>
            <a:ext cx="2643187" cy="198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ChangeArrowheads="1"/>
          </p:cNvSpPr>
          <p:nvPr/>
        </p:nvSpPr>
        <p:spPr bwMode="auto">
          <a:xfrm>
            <a:off x="539750" y="836613"/>
            <a:ext cx="79565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tabLst>
                <a:tab pos="457200" algn="l"/>
              </a:tabLst>
            </a:pPr>
            <a:r>
              <a:rPr lang="ru-RU" sz="2800" b="1">
                <a:solidFill>
                  <a:srgbClr val="262626"/>
                </a:solidFill>
                <a:latin typeface="Bookman Old Style" pitchFamily="18" charset="0"/>
                <a:cs typeface="Times New Roman" pitchFamily="18" charset="0"/>
              </a:rPr>
              <a:t>Используя цифры 7, 0, 2, 6 запиши наибольшее трехзначное  число и наименьшее трехзначное число.   </a:t>
            </a:r>
            <a:endParaRPr lang="ru-RU" sz="2800" b="1">
              <a:solidFill>
                <a:srgbClr val="262626"/>
              </a:solidFill>
              <a:latin typeface="Bookman Old Style" pitchFamily="18" charset="0"/>
            </a:endParaRPr>
          </a:p>
          <a:p>
            <a:pPr eaLnBrk="0" hangingPunct="0">
              <a:tabLst>
                <a:tab pos="457200" algn="l"/>
              </a:tabLst>
            </a:pPr>
            <a:endParaRPr lang="ru-RU" sz="2800" b="1">
              <a:solidFill>
                <a:srgbClr val="262626"/>
              </a:solidFill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6375" y="2781300"/>
            <a:ext cx="1492250" cy="768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chemeClr val="tx1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762 </a:t>
            </a:r>
            <a:endParaRPr lang="ru-RU" sz="4400" dirty="0"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08625" y="2781300"/>
            <a:ext cx="1300163" cy="768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chemeClr val="tx1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</a:rPr>
              <a:t>206</a:t>
            </a:r>
            <a:endParaRPr lang="ru-RU" sz="4400" dirty="0">
              <a:latin typeface="Arial" charset="0"/>
            </a:endParaRPr>
          </a:p>
        </p:txBody>
      </p:sp>
      <p:pic>
        <p:nvPicPr>
          <p:cNvPr id="30725" name="Рисунок 5" descr="0f745e324ef6 - копия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14688" y="2571750"/>
            <a:ext cx="236061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099" name="Содержимое 3" descr="Vovka_Bb_avatar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14375" y="217488"/>
            <a:ext cx="7566025" cy="6640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Прямоугольник 1"/>
          <p:cNvSpPr>
            <a:spLocks noChangeArrowheads="1"/>
          </p:cNvSpPr>
          <p:nvPr/>
        </p:nvSpPr>
        <p:spPr bwMode="auto">
          <a:xfrm>
            <a:off x="755650" y="692150"/>
            <a:ext cx="74882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Двое из ларца на веревке завязали 3 узла так, что концы веревки остались свободными. На сколько частей узлы разделили веревку?             </a:t>
            </a:r>
          </a:p>
        </p:txBody>
      </p:sp>
      <p:sp>
        <p:nvSpPr>
          <p:cNvPr id="4" name="Полилиния 3"/>
          <p:cNvSpPr/>
          <p:nvPr/>
        </p:nvSpPr>
        <p:spPr>
          <a:xfrm>
            <a:off x="869950" y="3567113"/>
            <a:ext cx="7108825" cy="709612"/>
          </a:xfrm>
          <a:custGeom>
            <a:avLst/>
            <a:gdLst>
              <a:gd name="connsiteX0" fmla="*/ 0 w 7108722"/>
              <a:gd name="connsiteY0" fmla="*/ 710301 h 710301"/>
              <a:gd name="connsiteX1" fmla="*/ 29497 w 7108722"/>
              <a:gd name="connsiteY1" fmla="*/ 548069 h 710301"/>
              <a:gd name="connsiteX2" fmla="*/ 58993 w 7108722"/>
              <a:gd name="connsiteY2" fmla="*/ 503824 h 710301"/>
              <a:gd name="connsiteX3" fmla="*/ 162232 w 7108722"/>
              <a:gd name="connsiteY3" fmla="*/ 430082 h 710301"/>
              <a:gd name="connsiteX4" fmla="*/ 206477 w 7108722"/>
              <a:gd name="connsiteY4" fmla="*/ 385837 h 710301"/>
              <a:gd name="connsiteX5" fmla="*/ 250722 w 7108722"/>
              <a:gd name="connsiteY5" fmla="*/ 371088 h 710301"/>
              <a:gd name="connsiteX6" fmla="*/ 294968 w 7108722"/>
              <a:gd name="connsiteY6" fmla="*/ 341592 h 710301"/>
              <a:gd name="connsiteX7" fmla="*/ 398206 w 7108722"/>
              <a:gd name="connsiteY7" fmla="*/ 282598 h 710301"/>
              <a:gd name="connsiteX8" fmla="*/ 442451 w 7108722"/>
              <a:gd name="connsiteY8" fmla="*/ 238353 h 710301"/>
              <a:gd name="connsiteX9" fmla="*/ 545690 w 7108722"/>
              <a:gd name="connsiteY9" fmla="*/ 223604 h 710301"/>
              <a:gd name="connsiteX10" fmla="*/ 693174 w 7108722"/>
              <a:gd name="connsiteY10" fmla="*/ 149863 h 710301"/>
              <a:gd name="connsiteX11" fmla="*/ 870155 w 7108722"/>
              <a:gd name="connsiteY11" fmla="*/ 76121 h 710301"/>
              <a:gd name="connsiteX12" fmla="*/ 1209368 w 7108722"/>
              <a:gd name="connsiteY12" fmla="*/ 90869 h 710301"/>
              <a:gd name="connsiteX13" fmla="*/ 1268361 w 7108722"/>
              <a:gd name="connsiteY13" fmla="*/ 105617 h 710301"/>
              <a:gd name="connsiteX14" fmla="*/ 1401097 w 7108722"/>
              <a:gd name="connsiteY14" fmla="*/ 208856 h 710301"/>
              <a:gd name="connsiteX15" fmla="*/ 1415845 w 7108722"/>
              <a:gd name="connsiteY15" fmla="*/ 253101 h 710301"/>
              <a:gd name="connsiteX16" fmla="*/ 1563329 w 7108722"/>
              <a:gd name="connsiteY16" fmla="*/ 326843 h 710301"/>
              <a:gd name="connsiteX17" fmla="*/ 1607574 w 7108722"/>
              <a:gd name="connsiteY17" fmla="*/ 341592 h 710301"/>
              <a:gd name="connsiteX18" fmla="*/ 1681316 w 7108722"/>
              <a:gd name="connsiteY18" fmla="*/ 356340 h 710301"/>
              <a:gd name="connsiteX19" fmla="*/ 1769806 w 7108722"/>
              <a:gd name="connsiteY19" fmla="*/ 385837 h 710301"/>
              <a:gd name="connsiteX20" fmla="*/ 1976284 w 7108722"/>
              <a:gd name="connsiteY20" fmla="*/ 415334 h 710301"/>
              <a:gd name="connsiteX21" fmla="*/ 2079522 w 7108722"/>
              <a:gd name="connsiteY21" fmla="*/ 430082 h 710301"/>
              <a:gd name="connsiteX22" fmla="*/ 2256503 w 7108722"/>
              <a:gd name="connsiteY22" fmla="*/ 444830 h 710301"/>
              <a:gd name="connsiteX23" fmla="*/ 2639961 w 7108722"/>
              <a:gd name="connsiteY23" fmla="*/ 385837 h 710301"/>
              <a:gd name="connsiteX24" fmla="*/ 2684206 w 7108722"/>
              <a:gd name="connsiteY24" fmla="*/ 371088 h 710301"/>
              <a:gd name="connsiteX25" fmla="*/ 2831690 w 7108722"/>
              <a:gd name="connsiteY25" fmla="*/ 312095 h 710301"/>
              <a:gd name="connsiteX26" fmla="*/ 2934929 w 7108722"/>
              <a:gd name="connsiteY26" fmla="*/ 282598 h 710301"/>
              <a:gd name="connsiteX27" fmla="*/ 3052916 w 7108722"/>
              <a:gd name="connsiteY27" fmla="*/ 238353 h 710301"/>
              <a:gd name="connsiteX28" fmla="*/ 3111910 w 7108722"/>
              <a:gd name="connsiteY28" fmla="*/ 208856 h 710301"/>
              <a:gd name="connsiteX29" fmla="*/ 3288890 w 7108722"/>
              <a:gd name="connsiteY29" fmla="*/ 149863 h 710301"/>
              <a:gd name="connsiteX30" fmla="*/ 3347884 w 7108722"/>
              <a:gd name="connsiteY30" fmla="*/ 135114 h 710301"/>
              <a:gd name="connsiteX31" fmla="*/ 3539613 w 7108722"/>
              <a:gd name="connsiteY31" fmla="*/ 105617 h 710301"/>
              <a:gd name="connsiteX32" fmla="*/ 3967316 w 7108722"/>
              <a:gd name="connsiteY32" fmla="*/ 46624 h 710301"/>
              <a:gd name="connsiteX33" fmla="*/ 4350774 w 7108722"/>
              <a:gd name="connsiteY33" fmla="*/ 90869 h 710301"/>
              <a:gd name="connsiteX34" fmla="*/ 4409768 w 7108722"/>
              <a:gd name="connsiteY34" fmla="*/ 149863 h 710301"/>
              <a:gd name="connsiteX35" fmla="*/ 4439264 w 7108722"/>
              <a:gd name="connsiteY35" fmla="*/ 208856 h 710301"/>
              <a:gd name="connsiteX36" fmla="*/ 4542503 w 7108722"/>
              <a:gd name="connsiteY36" fmla="*/ 297346 h 710301"/>
              <a:gd name="connsiteX37" fmla="*/ 4572000 w 7108722"/>
              <a:gd name="connsiteY37" fmla="*/ 356340 h 710301"/>
              <a:gd name="connsiteX38" fmla="*/ 4630993 w 7108722"/>
              <a:gd name="connsiteY38" fmla="*/ 444830 h 710301"/>
              <a:gd name="connsiteX39" fmla="*/ 4704735 w 7108722"/>
              <a:gd name="connsiteY39" fmla="*/ 562817 h 710301"/>
              <a:gd name="connsiteX40" fmla="*/ 4748980 w 7108722"/>
              <a:gd name="connsiteY40" fmla="*/ 577566 h 710301"/>
              <a:gd name="connsiteX41" fmla="*/ 4793226 w 7108722"/>
              <a:gd name="connsiteY41" fmla="*/ 607063 h 710301"/>
              <a:gd name="connsiteX42" fmla="*/ 4911213 w 7108722"/>
              <a:gd name="connsiteY42" fmla="*/ 636559 h 710301"/>
              <a:gd name="connsiteX43" fmla="*/ 5058697 w 7108722"/>
              <a:gd name="connsiteY43" fmla="*/ 577566 h 710301"/>
              <a:gd name="connsiteX44" fmla="*/ 5102942 w 7108722"/>
              <a:gd name="connsiteY44" fmla="*/ 548069 h 710301"/>
              <a:gd name="connsiteX45" fmla="*/ 5235677 w 7108722"/>
              <a:gd name="connsiteY45" fmla="*/ 503824 h 710301"/>
              <a:gd name="connsiteX46" fmla="*/ 5324168 w 7108722"/>
              <a:gd name="connsiteY46" fmla="*/ 459579 h 710301"/>
              <a:gd name="connsiteX47" fmla="*/ 5427406 w 7108722"/>
              <a:gd name="connsiteY47" fmla="*/ 415334 h 710301"/>
              <a:gd name="connsiteX48" fmla="*/ 5619135 w 7108722"/>
              <a:gd name="connsiteY48" fmla="*/ 430082 h 710301"/>
              <a:gd name="connsiteX49" fmla="*/ 5722374 w 7108722"/>
              <a:gd name="connsiteY49" fmla="*/ 503824 h 710301"/>
              <a:gd name="connsiteX50" fmla="*/ 5796116 w 7108722"/>
              <a:gd name="connsiteY50" fmla="*/ 533321 h 710301"/>
              <a:gd name="connsiteX51" fmla="*/ 5869858 w 7108722"/>
              <a:gd name="connsiteY51" fmla="*/ 548069 h 710301"/>
              <a:gd name="connsiteX52" fmla="*/ 6386051 w 7108722"/>
              <a:gd name="connsiteY52" fmla="*/ 577566 h 710301"/>
              <a:gd name="connsiteX53" fmla="*/ 6504039 w 7108722"/>
              <a:gd name="connsiteY53" fmla="*/ 607063 h 710301"/>
              <a:gd name="connsiteX54" fmla="*/ 6548284 w 7108722"/>
              <a:gd name="connsiteY54" fmla="*/ 621811 h 710301"/>
              <a:gd name="connsiteX55" fmla="*/ 6710516 w 7108722"/>
              <a:gd name="connsiteY55" fmla="*/ 651308 h 710301"/>
              <a:gd name="connsiteX56" fmla="*/ 6902245 w 7108722"/>
              <a:gd name="connsiteY56" fmla="*/ 666056 h 710301"/>
              <a:gd name="connsiteX57" fmla="*/ 7108722 w 7108722"/>
              <a:gd name="connsiteY57" fmla="*/ 680804 h 710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7108722" h="710301">
                <a:moveTo>
                  <a:pt x="0" y="710301"/>
                </a:moveTo>
                <a:cubicBezTo>
                  <a:pt x="5085" y="669619"/>
                  <a:pt x="6760" y="593543"/>
                  <a:pt x="29497" y="548069"/>
                </a:cubicBezTo>
                <a:cubicBezTo>
                  <a:pt x="37424" y="532215"/>
                  <a:pt x="46459" y="516358"/>
                  <a:pt x="58993" y="503824"/>
                </a:cubicBezTo>
                <a:cubicBezTo>
                  <a:pt x="112119" y="450698"/>
                  <a:pt x="111992" y="471949"/>
                  <a:pt x="162232" y="430082"/>
                </a:cubicBezTo>
                <a:cubicBezTo>
                  <a:pt x="178255" y="416729"/>
                  <a:pt x="189123" y="397407"/>
                  <a:pt x="206477" y="385837"/>
                </a:cubicBezTo>
                <a:cubicBezTo>
                  <a:pt x="219412" y="377213"/>
                  <a:pt x="236817" y="378040"/>
                  <a:pt x="250722" y="371088"/>
                </a:cubicBezTo>
                <a:cubicBezTo>
                  <a:pt x="266576" y="363161"/>
                  <a:pt x="280219" y="351424"/>
                  <a:pt x="294968" y="341592"/>
                </a:cubicBezTo>
                <a:cubicBezTo>
                  <a:pt x="357697" y="247494"/>
                  <a:pt x="279748" y="341827"/>
                  <a:pt x="398206" y="282598"/>
                </a:cubicBezTo>
                <a:cubicBezTo>
                  <a:pt x="416861" y="273270"/>
                  <a:pt x="423086" y="246099"/>
                  <a:pt x="442451" y="238353"/>
                </a:cubicBezTo>
                <a:cubicBezTo>
                  <a:pt x="474727" y="225442"/>
                  <a:pt x="511277" y="228520"/>
                  <a:pt x="545690" y="223604"/>
                </a:cubicBezTo>
                <a:cubicBezTo>
                  <a:pt x="631373" y="137921"/>
                  <a:pt x="542200" y="212769"/>
                  <a:pt x="693174" y="149863"/>
                </a:cubicBezTo>
                <a:cubicBezTo>
                  <a:pt x="943810" y="45431"/>
                  <a:pt x="556814" y="165645"/>
                  <a:pt x="870155" y="76121"/>
                </a:cubicBezTo>
                <a:cubicBezTo>
                  <a:pt x="983226" y="81037"/>
                  <a:pt x="1096499" y="82509"/>
                  <a:pt x="1209368" y="90869"/>
                </a:cubicBezTo>
                <a:cubicBezTo>
                  <a:pt x="1229582" y="92366"/>
                  <a:pt x="1250231" y="96552"/>
                  <a:pt x="1268361" y="105617"/>
                </a:cubicBezTo>
                <a:cubicBezTo>
                  <a:pt x="1338921" y="140897"/>
                  <a:pt x="1352543" y="160303"/>
                  <a:pt x="1401097" y="208856"/>
                </a:cubicBezTo>
                <a:cubicBezTo>
                  <a:pt x="1406013" y="223604"/>
                  <a:pt x="1404852" y="242108"/>
                  <a:pt x="1415845" y="253101"/>
                </a:cubicBezTo>
                <a:cubicBezTo>
                  <a:pt x="1480203" y="317460"/>
                  <a:pt x="1493384" y="306859"/>
                  <a:pt x="1563329" y="326843"/>
                </a:cubicBezTo>
                <a:cubicBezTo>
                  <a:pt x="1578277" y="331114"/>
                  <a:pt x="1592492" y="337821"/>
                  <a:pt x="1607574" y="341592"/>
                </a:cubicBezTo>
                <a:cubicBezTo>
                  <a:pt x="1631893" y="347672"/>
                  <a:pt x="1657132" y="349744"/>
                  <a:pt x="1681316" y="356340"/>
                </a:cubicBezTo>
                <a:cubicBezTo>
                  <a:pt x="1711313" y="364521"/>
                  <a:pt x="1739026" y="381440"/>
                  <a:pt x="1769806" y="385837"/>
                </a:cubicBezTo>
                <a:lnTo>
                  <a:pt x="1976284" y="415334"/>
                </a:lnTo>
                <a:cubicBezTo>
                  <a:pt x="2010697" y="420250"/>
                  <a:pt x="2044880" y="427195"/>
                  <a:pt x="2079522" y="430082"/>
                </a:cubicBezTo>
                <a:lnTo>
                  <a:pt x="2256503" y="444830"/>
                </a:lnTo>
                <a:cubicBezTo>
                  <a:pt x="2404410" y="425110"/>
                  <a:pt x="2498956" y="416053"/>
                  <a:pt x="2639961" y="385837"/>
                </a:cubicBezTo>
                <a:cubicBezTo>
                  <a:pt x="2655162" y="382580"/>
                  <a:pt x="2669696" y="376669"/>
                  <a:pt x="2684206" y="371088"/>
                </a:cubicBezTo>
                <a:cubicBezTo>
                  <a:pt x="2733625" y="352081"/>
                  <a:pt x="2780779" y="326641"/>
                  <a:pt x="2831690" y="312095"/>
                </a:cubicBezTo>
                <a:lnTo>
                  <a:pt x="2934929" y="282598"/>
                </a:lnTo>
                <a:cubicBezTo>
                  <a:pt x="2972356" y="271370"/>
                  <a:pt x="3019122" y="253373"/>
                  <a:pt x="3052916" y="238353"/>
                </a:cubicBezTo>
                <a:cubicBezTo>
                  <a:pt x="3073007" y="229424"/>
                  <a:pt x="3091819" y="217785"/>
                  <a:pt x="3111910" y="208856"/>
                </a:cubicBezTo>
                <a:cubicBezTo>
                  <a:pt x="3184002" y="176815"/>
                  <a:pt x="3207349" y="172101"/>
                  <a:pt x="3288890" y="149863"/>
                </a:cubicBezTo>
                <a:cubicBezTo>
                  <a:pt x="3308446" y="144530"/>
                  <a:pt x="3327923" y="138637"/>
                  <a:pt x="3347884" y="135114"/>
                </a:cubicBezTo>
                <a:cubicBezTo>
                  <a:pt x="3411562" y="123877"/>
                  <a:pt x="3475601" y="114761"/>
                  <a:pt x="3539613" y="105617"/>
                </a:cubicBezTo>
                <a:lnTo>
                  <a:pt x="3967316" y="46624"/>
                </a:lnTo>
                <a:cubicBezTo>
                  <a:pt x="4117351" y="53147"/>
                  <a:pt x="4244761" y="0"/>
                  <a:pt x="4350774" y="90869"/>
                </a:cubicBezTo>
                <a:cubicBezTo>
                  <a:pt x="4371889" y="108968"/>
                  <a:pt x="4390103" y="130198"/>
                  <a:pt x="4409768" y="149863"/>
                </a:cubicBezTo>
                <a:cubicBezTo>
                  <a:pt x="4419600" y="169527"/>
                  <a:pt x="4423718" y="193310"/>
                  <a:pt x="4439264" y="208856"/>
                </a:cubicBezTo>
                <a:cubicBezTo>
                  <a:pt x="4564893" y="334485"/>
                  <a:pt x="4435147" y="125577"/>
                  <a:pt x="4542503" y="297346"/>
                </a:cubicBezTo>
                <a:cubicBezTo>
                  <a:pt x="4554155" y="315990"/>
                  <a:pt x="4560688" y="337487"/>
                  <a:pt x="4572000" y="356340"/>
                </a:cubicBezTo>
                <a:cubicBezTo>
                  <a:pt x="4590239" y="386739"/>
                  <a:pt x="4615139" y="413122"/>
                  <a:pt x="4630993" y="444830"/>
                </a:cubicBezTo>
                <a:cubicBezTo>
                  <a:pt x="4649466" y="481776"/>
                  <a:pt x="4671914" y="535466"/>
                  <a:pt x="4704735" y="562817"/>
                </a:cubicBezTo>
                <a:cubicBezTo>
                  <a:pt x="4716678" y="572769"/>
                  <a:pt x="4735075" y="570613"/>
                  <a:pt x="4748980" y="577566"/>
                </a:cubicBezTo>
                <a:cubicBezTo>
                  <a:pt x="4764834" y="585493"/>
                  <a:pt x="4776568" y="601005"/>
                  <a:pt x="4793226" y="607063"/>
                </a:cubicBezTo>
                <a:cubicBezTo>
                  <a:pt x="4831325" y="620917"/>
                  <a:pt x="4911213" y="636559"/>
                  <a:pt x="4911213" y="636559"/>
                </a:cubicBezTo>
                <a:cubicBezTo>
                  <a:pt x="4983734" y="612386"/>
                  <a:pt x="4997934" y="612288"/>
                  <a:pt x="5058697" y="577566"/>
                </a:cubicBezTo>
                <a:cubicBezTo>
                  <a:pt x="5074087" y="568772"/>
                  <a:pt x="5086580" y="554886"/>
                  <a:pt x="5102942" y="548069"/>
                </a:cubicBezTo>
                <a:cubicBezTo>
                  <a:pt x="5145993" y="530131"/>
                  <a:pt x="5235677" y="503824"/>
                  <a:pt x="5235677" y="503824"/>
                </a:cubicBezTo>
                <a:cubicBezTo>
                  <a:pt x="5362476" y="419290"/>
                  <a:pt x="5202046" y="520639"/>
                  <a:pt x="5324168" y="459579"/>
                </a:cubicBezTo>
                <a:cubicBezTo>
                  <a:pt x="5426022" y="408653"/>
                  <a:pt x="5304625" y="446029"/>
                  <a:pt x="5427406" y="415334"/>
                </a:cubicBezTo>
                <a:cubicBezTo>
                  <a:pt x="5491316" y="420250"/>
                  <a:pt x="5556012" y="418943"/>
                  <a:pt x="5619135" y="430082"/>
                </a:cubicBezTo>
                <a:cubicBezTo>
                  <a:pt x="5693469" y="443200"/>
                  <a:pt x="5665728" y="468420"/>
                  <a:pt x="5722374" y="503824"/>
                </a:cubicBezTo>
                <a:cubicBezTo>
                  <a:pt x="5744824" y="517855"/>
                  <a:pt x="5770758" y="525714"/>
                  <a:pt x="5796116" y="533321"/>
                </a:cubicBezTo>
                <a:cubicBezTo>
                  <a:pt x="5820126" y="540524"/>
                  <a:pt x="5845195" y="543585"/>
                  <a:pt x="5869858" y="548069"/>
                </a:cubicBezTo>
                <a:cubicBezTo>
                  <a:pt x="6075489" y="585456"/>
                  <a:pt x="6040902" y="565664"/>
                  <a:pt x="6386051" y="577566"/>
                </a:cubicBezTo>
                <a:cubicBezTo>
                  <a:pt x="6487194" y="611279"/>
                  <a:pt x="6361656" y="571467"/>
                  <a:pt x="6504039" y="607063"/>
                </a:cubicBezTo>
                <a:cubicBezTo>
                  <a:pt x="6519121" y="610834"/>
                  <a:pt x="6533202" y="618041"/>
                  <a:pt x="6548284" y="621811"/>
                </a:cubicBezTo>
                <a:cubicBezTo>
                  <a:pt x="6575474" y="628608"/>
                  <a:pt x="6687813" y="648918"/>
                  <a:pt x="6710516" y="651308"/>
                </a:cubicBezTo>
                <a:cubicBezTo>
                  <a:pt x="6774262" y="658018"/>
                  <a:pt x="6838435" y="659979"/>
                  <a:pt x="6902245" y="666056"/>
                </a:cubicBezTo>
                <a:cubicBezTo>
                  <a:pt x="7095518" y="684463"/>
                  <a:pt x="6946350" y="680804"/>
                  <a:pt x="7108722" y="680804"/>
                </a:cubicBezTo>
              </a:path>
            </a:pathLst>
          </a:custGeom>
          <a:ln w="762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rgbClr val="663300"/>
                </a:solidFill>
              </a:ln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979613" y="3573463"/>
            <a:ext cx="144462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635375" y="3789363"/>
            <a:ext cx="144463" cy="14446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219700" y="3644900"/>
            <a:ext cx="144463" cy="14446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31751" name="Рисунок 9" descr="4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04025" y="3389313"/>
            <a:ext cx="1512888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28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71472" y="4357694"/>
            <a:ext cx="3200400" cy="2032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971550" y="765175"/>
            <a:ext cx="7345363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лужайке босоногих мальчиков столько же, сколько обутых девочек. Кого на лужайке больше – девочек или босоногих детей?</a:t>
            </a:r>
          </a:p>
        </p:txBody>
      </p:sp>
      <p:pic>
        <p:nvPicPr>
          <p:cNvPr id="32771" name="Рисунок 2" descr="�����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40200" y="2708275"/>
            <a:ext cx="3571875" cy="357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pic>
        <p:nvPicPr>
          <p:cNvPr id="33796" name="Рисунок 3" descr="d3e2a946d558 - копия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49238"/>
            <a:ext cx="9144000" cy="613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Объект 2"/>
          <p:cNvPicPr>
            <a:picLocks noChangeArrowheads="1"/>
          </p:cNvPicPr>
          <p:nvPr/>
        </p:nvPicPr>
        <p:blipFill>
          <a:blip r:embed="rId3" cstate="email"/>
          <a:srcRect t="-321" b="-353"/>
          <a:stretch>
            <a:fillRect/>
          </a:stretch>
        </p:blipFill>
        <p:spPr bwMode="auto">
          <a:xfrm>
            <a:off x="3214688" y="1500188"/>
            <a:ext cx="12858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Объект 1"/>
          <p:cNvPicPr>
            <a:picLocks noChangeArrowheads="1"/>
          </p:cNvPicPr>
          <p:nvPr/>
        </p:nvPicPr>
        <p:blipFill>
          <a:blip r:embed="rId4" cstate="email"/>
          <a:srcRect t="-318" b="-32"/>
          <a:stretch>
            <a:fillRect/>
          </a:stretch>
        </p:blipFill>
        <p:spPr bwMode="auto">
          <a:xfrm>
            <a:off x="1928813" y="2500313"/>
            <a:ext cx="1214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8" descr="Рисунок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86063" y="3429000"/>
            <a:ext cx="1143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123" name="Содержимое 3" descr="img19-0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313" y="2000250"/>
            <a:ext cx="4000500" cy="399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Box 5"/>
          <p:cNvSpPr txBox="1">
            <a:spLocks noChangeArrowheads="1"/>
          </p:cNvSpPr>
          <p:nvPr/>
        </p:nvSpPr>
        <p:spPr bwMode="auto">
          <a:xfrm>
            <a:off x="785813" y="500063"/>
            <a:ext cx="80724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126" name="Rectangle 1"/>
          <p:cNvSpPr>
            <a:spLocks noChangeArrowheads="1"/>
          </p:cNvSpPr>
          <p:nvPr/>
        </p:nvSpPr>
        <p:spPr bwMode="auto">
          <a:xfrm>
            <a:off x="500063" y="214313"/>
            <a:ext cx="821531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600" b="1">
                <a:cs typeface="Times New Roman" pitchFamily="18" charset="0"/>
              </a:rPr>
              <a:t>Мало знать, надо и применять. Мало хотеть, надо и делать.</a:t>
            </a:r>
            <a:r>
              <a:rPr lang="ru-RU" sz="3600" i="1">
                <a:cs typeface="Times New Roman" pitchFamily="18" charset="0"/>
              </a:rPr>
              <a:t> </a:t>
            </a:r>
          </a:p>
          <a:p>
            <a:pPr eaLnBrk="0" hangingPunct="0"/>
            <a:r>
              <a:rPr lang="ru-RU" sz="2400" i="1">
                <a:cs typeface="Times New Roman" pitchFamily="18" charset="0"/>
              </a:rPr>
              <a:t>                                                 (И.-В.Гёте)</a:t>
            </a:r>
            <a:endParaRPr lang="ru-RU" sz="3600"/>
          </a:p>
        </p:txBody>
      </p:sp>
      <p:pic>
        <p:nvPicPr>
          <p:cNvPr id="4103" name="Рисунок 10" descr="b3285f07ac23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625" y="-285750"/>
            <a:ext cx="383381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Рисунок 12" descr="b3285f07ac23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10188" y="-285750"/>
            <a:ext cx="3833812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Рисунок 13" descr="b3285f07ac23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86125" y="0"/>
            <a:ext cx="383381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Рисунок 14" descr="b3285f07ac23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88" y="1000125"/>
            <a:ext cx="290512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Рисунок 15" descr="89616.gif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143750" y="142875"/>
            <a:ext cx="1857375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Рисунок 18" descr="svitolk13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15000" y="2286000"/>
            <a:ext cx="3429000" cy="326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785813" y="1428750"/>
            <a:ext cx="17827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4000" b="1">
                <a:solidFill>
                  <a:srgbClr val="000080"/>
                </a:solidFill>
                <a:cs typeface="Times New Roman" pitchFamily="18" charset="0"/>
              </a:rPr>
              <a:t>800 : 4</a:t>
            </a:r>
            <a:endParaRPr lang="ru-RU" sz="500"/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4500563" y="928688"/>
            <a:ext cx="20685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4000" b="1">
                <a:solidFill>
                  <a:srgbClr val="000080"/>
                </a:solidFill>
                <a:cs typeface="Times New Roman" pitchFamily="18" charset="0"/>
              </a:rPr>
              <a:t>600 : 10</a:t>
            </a:r>
            <a:endParaRPr lang="ru-RU" sz="500"/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6786563" y="785813"/>
            <a:ext cx="16287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4400" b="1">
                <a:solidFill>
                  <a:srgbClr val="000080"/>
                </a:solidFill>
                <a:cs typeface="Times New Roman" pitchFamily="18" charset="0"/>
              </a:rPr>
              <a:t>37 : 5</a:t>
            </a:r>
            <a:endParaRPr lang="ru-RU" sz="600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643063" y="500063"/>
            <a:ext cx="1785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75 : 9</a:t>
            </a:r>
          </a:p>
        </p:txBody>
      </p:sp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5786438" y="2714625"/>
            <a:ext cx="3357562" cy="93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tabLst>
                <a:tab pos="4133850" algn="l"/>
              </a:tabLst>
            </a:pPr>
            <a:r>
              <a:rPr lang="ru-RU" sz="1600" b="1" i="1" u="sng" dirty="0">
                <a:solidFill>
                  <a:srgbClr val="FF0000"/>
                </a:solidFill>
                <a:cs typeface="Times New Roman" pitchFamily="18" charset="0"/>
              </a:rPr>
              <a:t>Деление с остатком</a:t>
            </a:r>
            <a:endParaRPr lang="ru-RU" sz="100" dirty="0"/>
          </a:p>
          <a:p>
            <a:pPr algn="ctr" eaLnBrk="0" hangingPunct="0">
              <a:tabLst>
                <a:tab pos="4133850" algn="l"/>
              </a:tabLst>
            </a:pPr>
            <a:r>
              <a:rPr lang="ru-RU" sz="100" dirty="0">
                <a:cs typeface="Times New Roman" pitchFamily="18" charset="0"/>
              </a:rPr>
              <a:t>    </a:t>
            </a:r>
            <a:endParaRPr lang="ru-RU" sz="100" dirty="0"/>
          </a:p>
          <a:p>
            <a:pPr algn="ctr" eaLnBrk="0" hangingPunct="0">
              <a:tabLst>
                <a:tab pos="4133850" algn="l"/>
              </a:tabLst>
            </a:pPr>
            <a:r>
              <a:rPr lang="ru-RU" i="1" dirty="0">
                <a:solidFill>
                  <a:srgbClr val="000080"/>
                </a:solidFill>
                <a:latin typeface="Arial Black" pitchFamily="34" charset="0"/>
                <a:cs typeface="Times New Roman" pitchFamily="18" charset="0"/>
              </a:rPr>
              <a:t>а</a:t>
            </a:r>
            <a:r>
              <a:rPr lang="ru-RU" dirty="0">
                <a:solidFill>
                  <a:srgbClr val="000080"/>
                </a:solidFill>
                <a:latin typeface="Arial Black" pitchFamily="34" charset="0"/>
                <a:cs typeface="Times New Roman" pitchFamily="18" charset="0"/>
              </a:rPr>
              <a:t> : </a:t>
            </a:r>
            <a:r>
              <a:rPr lang="en-US" i="1" dirty="0">
                <a:solidFill>
                  <a:srgbClr val="000080"/>
                </a:solidFill>
                <a:latin typeface="Arial Black" pitchFamily="34" charset="0"/>
                <a:cs typeface="Times New Roman" pitchFamily="18" charset="0"/>
              </a:rPr>
              <a:t>b</a:t>
            </a:r>
            <a:r>
              <a:rPr lang="ru-RU" dirty="0">
                <a:solidFill>
                  <a:srgbClr val="000080"/>
                </a:solidFill>
                <a:latin typeface="Arial Black" pitchFamily="34" charset="0"/>
                <a:cs typeface="Times New Roman" pitchFamily="18" charset="0"/>
              </a:rPr>
              <a:t> = </a:t>
            </a:r>
            <a:r>
              <a:rPr lang="ru-RU" i="1" dirty="0">
                <a:solidFill>
                  <a:srgbClr val="000080"/>
                </a:solidFill>
                <a:latin typeface="Arial Black" pitchFamily="34" charset="0"/>
                <a:cs typeface="Times New Roman" pitchFamily="18" charset="0"/>
              </a:rPr>
              <a:t>с</a:t>
            </a:r>
            <a:r>
              <a:rPr lang="en-US" i="1" dirty="0">
                <a:solidFill>
                  <a:srgbClr val="00008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0080"/>
                </a:solidFill>
                <a:latin typeface="Arial Black" pitchFamily="34" charset="0"/>
                <a:cs typeface="Times New Roman" pitchFamily="18" charset="0"/>
              </a:rPr>
              <a:t>(ост.</a:t>
            </a:r>
            <a:r>
              <a:rPr lang="en-US" dirty="0">
                <a:solidFill>
                  <a:srgbClr val="00008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en-US" i="1" dirty="0">
                <a:solidFill>
                  <a:srgbClr val="000080"/>
                </a:solidFill>
                <a:latin typeface="Arial Black" pitchFamily="34" charset="0"/>
                <a:cs typeface="Times New Roman" pitchFamily="18" charset="0"/>
              </a:rPr>
              <a:t>r</a:t>
            </a:r>
            <a:r>
              <a:rPr lang="ru-RU" dirty="0">
                <a:solidFill>
                  <a:srgbClr val="000080"/>
                </a:solidFill>
                <a:latin typeface="Arial Black" pitchFamily="34" charset="0"/>
                <a:cs typeface="Times New Roman" pitchFamily="18" charset="0"/>
              </a:rPr>
              <a:t>)        </a:t>
            </a:r>
            <a:endParaRPr lang="ru-RU" sz="100" dirty="0"/>
          </a:p>
          <a:p>
            <a:pPr algn="ctr" eaLnBrk="0" hangingPunct="0">
              <a:tabLst>
                <a:tab pos="4133850" algn="l"/>
              </a:tabLst>
            </a:pPr>
            <a:r>
              <a:rPr lang="en-US" sz="2000" i="1" dirty="0">
                <a:solidFill>
                  <a:srgbClr val="000080"/>
                </a:solidFill>
                <a:latin typeface="Arial Black" pitchFamily="34" charset="0"/>
                <a:cs typeface="Times New Roman" pitchFamily="18" charset="0"/>
              </a:rPr>
              <a:t>r</a:t>
            </a:r>
            <a:r>
              <a:rPr lang="en-US" sz="2000" dirty="0">
                <a:solidFill>
                  <a:srgbClr val="000080"/>
                </a:solidFill>
                <a:latin typeface="Arial Black" pitchFamily="34" charset="0"/>
                <a:cs typeface="Times New Roman" pitchFamily="18" charset="0"/>
              </a:rPr>
              <a:t> &lt; </a:t>
            </a:r>
            <a:r>
              <a:rPr lang="en-US" sz="2000" i="1" dirty="0">
                <a:solidFill>
                  <a:srgbClr val="000080"/>
                </a:solidFill>
                <a:latin typeface="Arial Black" pitchFamily="34" charset="0"/>
                <a:cs typeface="Times New Roman" pitchFamily="18" charset="0"/>
              </a:rPr>
              <a:t>b</a:t>
            </a:r>
            <a:endParaRPr lang="en-US" sz="100" dirty="0"/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6286500" y="3714750"/>
            <a:ext cx="230505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1400" b="1" u="sng">
                <a:solidFill>
                  <a:srgbClr val="FF0000"/>
                </a:solidFill>
                <a:latin typeface="Arial (ОСНОВНОЙ)"/>
                <a:cs typeface="Times New Roman" pitchFamily="18" charset="0"/>
              </a:rPr>
              <a:t>Деление круглых чисел</a:t>
            </a:r>
            <a:endParaRPr lang="ru-RU" sz="2000" b="1" u="sng">
              <a:solidFill>
                <a:srgbClr val="FF0000"/>
              </a:solidFill>
              <a:latin typeface="Arial (ОСНОВНОЙ)"/>
              <a:cs typeface="Times New Roman" pitchFamily="18" charset="0"/>
            </a:endParaRPr>
          </a:p>
          <a:p>
            <a:pPr algn="ctr" eaLnBrk="0" hangingPunct="0"/>
            <a:r>
              <a:rPr lang="en-US" sz="2000" b="1">
                <a:solidFill>
                  <a:srgbClr val="002060"/>
                </a:solidFill>
                <a:latin typeface="Arial (ОСНОВНОЙ)"/>
                <a:cs typeface="Times New Roman" pitchFamily="18" charset="0"/>
              </a:rPr>
              <a:t>а</a:t>
            </a:r>
            <a:r>
              <a:rPr lang="en-US" b="1">
                <a:solidFill>
                  <a:srgbClr val="002060"/>
                </a:solidFill>
                <a:latin typeface="Arial (ОСНОВНОЙ)"/>
                <a:cs typeface="Times New Roman" pitchFamily="18" charset="0"/>
              </a:rPr>
              <a:t>0:10 = </a:t>
            </a:r>
            <a:r>
              <a:rPr lang="en-US" sz="2000" b="1">
                <a:solidFill>
                  <a:srgbClr val="002060"/>
                </a:solidFill>
                <a:latin typeface="Arial (ОСНОВНОЙ)"/>
                <a:cs typeface="Times New Roman" pitchFamily="18" charset="0"/>
              </a:rPr>
              <a:t>а</a:t>
            </a:r>
            <a:endParaRPr lang="ru-RU" sz="100">
              <a:solidFill>
                <a:srgbClr val="002060"/>
              </a:solidFill>
            </a:endParaRPr>
          </a:p>
          <a:p>
            <a:pPr algn="ctr" eaLnBrk="0" hangingPunct="0"/>
            <a:r>
              <a:rPr lang="en-US" sz="2000" b="1">
                <a:solidFill>
                  <a:srgbClr val="002060"/>
                </a:solidFill>
                <a:latin typeface="Arial (ОСНОВНОЙ)"/>
                <a:cs typeface="Times New Roman" pitchFamily="18" charset="0"/>
              </a:rPr>
              <a:t>а</a:t>
            </a:r>
            <a:r>
              <a:rPr lang="en-US" b="1">
                <a:solidFill>
                  <a:srgbClr val="002060"/>
                </a:solidFill>
                <a:latin typeface="Arial (ОСНОВНОЙ)"/>
                <a:cs typeface="Times New Roman" pitchFamily="18" charset="0"/>
              </a:rPr>
              <a:t>00:100 = </a:t>
            </a:r>
            <a:r>
              <a:rPr lang="en-US" sz="2000" b="1">
                <a:solidFill>
                  <a:srgbClr val="002060"/>
                </a:solidFill>
                <a:latin typeface="Arial (ОСНОВНОЙ)"/>
                <a:cs typeface="Times New Roman" pitchFamily="18" charset="0"/>
              </a:rPr>
              <a:t>а</a:t>
            </a:r>
            <a:endParaRPr lang="ru-RU" sz="100">
              <a:solidFill>
                <a:srgbClr val="002060"/>
              </a:solidFill>
            </a:endParaRPr>
          </a:p>
          <a:p>
            <a:pPr algn="ctr" eaLnBrk="0" hangingPunct="0"/>
            <a:r>
              <a:rPr lang="en-US" sz="2000" b="1">
                <a:solidFill>
                  <a:srgbClr val="002060"/>
                </a:solidFill>
                <a:latin typeface="Arial (ОСНОВНОЙ)"/>
                <a:cs typeface="Times New Roman" pitchFamily="18" charset="0"/>
              </a:rPr>
              <a:t>а</a:t>
            </a:r>
            <a:r>
              <a:rPr lang="en-US" b="1">
                <a:solidFill>
                  <a:srgbClr val="002060"/>
                </a:solidFill>
                <a:latin typeface="Arial (ОСНОВНОЙ)"/>
                <a:cs typeface="Times New Roman" pitchFamily="18" charset="0"/>
              </a:rPr>
              <a:t>000:1000 = </a:t>
            </a:r>
            <a:r>
              <a:rPr lang="en-US" sz="2000" b="1">
                <a:solidFill>
                  <a:srgbClr val="002060"/>
                </a:solidFill>
                <a:latin typeface="Arial (ОСНОВНОЙ)"/>
                <a:cs typeface="Times New Roman" pitchFamily="18" charset="0"/>
              </a:rPr>
              <a:t>а</a:t>
            </a:r>
            <a:endParaRPr lang="en-US" sz="100">
              <a:solidFill>
                <a:srgbClr val="002060"/>
              </a:solidFill>
            </a:endParaRPr>
          </a:p>
        </p:txBody>
      </p:sp>
      <p:pic>
        <p:nvPicPr>
          <p:cNvPr id="19" name="Рисунок 18" descr="foto_203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0" y="4786321"/>
            <a:ext cx="1635536" cy="20716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18" descr="svitolk13.pn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57188" y="2428875"/>
            <a:ext cx="2786062" cy="265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ctangle 5"/>
          <p:cNvSpPr txBox="1">
            <a:spLocks noChangeArrowheads="1"/>
          </p:cNvSpPr>
          <p:nvPr/>
        </p:nvSpPr>
        <p:spPr bwMode="auto">
          <a:xfrm>
            <a:off x="-357188" y="2786063"/>
            <a:ext cx="4000501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sz="4400" dirty="0">
                <a:solidFill>
                  <a:srgbClr val="FF5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  <a:t> 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  <a:t>а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  <a:t>000 : </a:t>
            </a:r>
            <a:r>
              <a:rPr lang="ru-RU" sz="2400" b="1" i="1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  <a:t>b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  <a:t>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  <a:t>000 = 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  <a:t>с</a:t>
            </a:r>
          </a:p>
          <a:p>
            <a:pPr algn="ctr" eaLnBrk="0" hangingPunct="0"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  <a:t> 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  <a:t>а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  <a:t>000 : </a:t>
            </a:r>
            <a:r>
              <a:rPr lang="ru-RU" sz="2400" b="1" i="1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  <a:t>b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  <a:t> = 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  <a:t>с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  <a:t>000</a:t>
            </a:r>
          </a:p>
          <a:p>
            <a:pPr algn="ctr" eaLnBrk="0" hangingPunct="0"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  <a:t> 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  <a:t>а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  <a:t>00 : </a:t>
            </a:r>
            <a:r>
              <a:rPr lang="ru-RU" sz="2400" b="1" i="1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  <a:t>b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  <a:t>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  <a:t>0 = </a:t>
            </a:r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  <a:t>с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+mj-ea"/>
                <a:cs typeface="+mj-cs"/>
              </a:rPr>
              <a:t>0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9" grpId="0"/>
      <p:bldP spid="4110" grpId="0"/>
      <p:bldP spid="4111" grpId="0"/>
      <p:bldP spid="17" grpId="0"/>
      <p:bldP spid="4112" grpId="0"/>
      <p:bldP spid="4113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pic>
        <p:nvPicPr>
          <p:cNvPr id="6148" name="Рисунок 3" descr="d3e2a946d558 - копия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49238"/>
            <a:ext cx="9144000" cy="613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Box 6"/>
          <p:cNvSpPr txBox="1">
            <a:spLocks noChangeArrowheads="1"/>
          </p:cNvSpPr>
          <p:nvPr/>
        </p:nvSpPr>
        <p:spPr bwMode="auto">
          <a:xfrm>
            <a:off x="1928813" y="1214438"/>
            <a:ext cx="2500312" cy="298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«Деление многозначных  чисел»</a:t>
            </a:r>
          </a:p>
          <a:p>
            <a:r>
              <a:rPr lang="ru-RU" sz="2000" b="1"/>
              <a:t>Цель: Применять свои знания при выполнении заданий.</a:t>
            </a:r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Старуха1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857250" y="785813"/>
            <a:ext cx="7500938" cy="56261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59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pic>
        <p:nvPicPr>
          <p:cNvPr id="8196" name="Рисунок 3" descr="d3e2a946d558 - копия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49238"/>
            <a:ext cx="9144000" cy="613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Box 6"/>
          <p:cNvSpPr txBox="1">
            <a:spLocks noChangeArrowheads="1"/>
          </p:cNvSpPr>
          <p:nvPr/>
        </p:nvSpPr>
        <p:spPr bwMode="auto">
          <a:xfrm>
            <a:off x="1571625" y="2214563"/>
            <a:ext cx="33575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Arnold BocklinC Initials" pitchFamily="2" charset="0"/>
              </a:rPr>
              <a:t>Самостоятельная работа №1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9220" name="Рисунок 3" descr="bumag4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9063" y="0"/>
            <a:ext cx="52149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4" descr="bumag4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8053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 rot="5400000">
            <a:off x="-180181" y="3607594"/>
            <a:ext cx="65024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3036094" y="3607594"/>
            <a:ext cx="65024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224" name="TextBox 8"/>
          <p:cNvSpPr txBox="1">
            <a:spLocks noChangeArrowheads="1"/>
          </p:cNvSpPr>
          <p:nvPr/>
        </p:nvSpPr>
        <p:spPr bwMode="auto">
          <a:xfrm>
            <a:off x="500063" y="214313"/>
            <a:ext cx="1500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1 уровень</a:t>
            </a:r>
          </a:p>
        </p:txBody>
      </p:sp>
      <p:sp>
        <p:nvSpPr>
          <p:cNvPr id="9225" name="TextBox 9"/>
          <p:cNvSpPr txBox="1">
            <a:spLocks noChangeArrowheads="1"/>
          </p:cNvSpPr>
          <p:nvPr/>
        </p:nvSpPr>
        <p:spPr bwMode="auto">
          <a:xfrm>
            <a:off x="3714750" y="214313"/>
            <a:ext cx="1500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2 уровень</a:t>
            </a:r>
          </a:p>
        </p:txBody>
      </p:sp>
      <p:sp>
        <p:nvSpPr>
          <p:cNvPr id="9226" name="TextBox 10"/>
          <p:cNvSpPr txBox="1">
            <a:spLocks noChangeArrowheads="1"/>
          </p:cNvSpPr>
          <p:nvPr/>
        </p:nvSpPr>
        <p:spPr bwMode="auto">
          <a:xfrm>
            <a:off x="6786563" y="214313"/>
            <a:ext cx="1500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3 уровень</a:t>
            </a:r>
          </a:p>
        </p:txBody>
      </p:sp>
      <p:sp>
        <p:nvSpPr>
          <p:cNvPr id="9227" name="TextBox 11"/>
          <p:cNvSpPr txBox="1">
            <a:spLocks noChangeArrowheads="1"/>
          </p:cNvSpPr>
          <p:nvPr/>
        </p:nvSpPr>
        <p:spPr bwMode="auto">
          <a:xfrm>
            <a:off x="285750" y="500063"/>
            <a:ext cx="2428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1)   44660:7=6380</a:t>
            </a:r>
          </a:p>
        </p:txBody>
      </p:sp>
      <p:sp>
        <p:nvSpPr>
          <p:cNvPr id="9228" name="TextBox 12"/>
          <p:cNvSpPr txBox="1">
            <a:spLocks noChangeArrowheads="1"/>
          </p:cNvSpPr>
          <p:nvPr/>
        </p:nvSpPr>
        <p:spPr bwMode="auto">
          <a:xfrm>
            <a:off x="3286125" y="500063"/>
            <a:ext cx="2857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1)(10283+16789):6=4512</a:t>
            </a:r>
          </a:p>
        </p:txBody>
      </p:sp>
      <p:sp>
        <p:nvSpPr>
          <p:cNvPr id="9229" name="TextBox 13"/>
          <p:cNvSpPr txBox="1">
            <a:spLocks noChangeArrowheads="1"/>
          </p:cNvSpPr>
          <p:nvPr/>
        </p:nvSpPr>
        <p:spPr bwMode="auto">
          <a:xfrm>
            <a:off x="6500813" y="500063"/>
            <a:ext cx="228600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1) х   6=52980,</a:t>
            </a:r>
          </a:p>
          <a:p>
            <a:r>
              <a:rPr lang="ru-RU"/>
              <a:t>    х= 52980:6,</a:t>
            </a:r>
          </a:p>
          <a:p>
            <a:r>
              <a:rPr lang="ru-RU"/>
              <a:t>    х=8830.</a:t>
            </a:r>
          </a:p>
          <a:p>
            <a:r>
              <a:rPr lang="ru-RU"/>
              <a:t>Ответ:х=8830.</a:t>
            </a:r>
          </a:p>
          <a:p>
            <a:r>
              <a:rPr lang="ru-RU"/>
              <a:t>52980   6</a:t>
            </a:r>
          </a:p>
          <a:p>
            <a:r>
              <a:rPr lang="ru-RU" u="sng"/>
              <a:t>48 </a:t>
            </a:r>
            <a:r>
              <a:rPr lang="ru-RU"/>
              <a:t>        8830</a:t>
            </a:r>
          </a:p>
          <a:p>
            <a:r>
              <a:rPr lang="ru-RU"/>
              <a:t>  49</a:t>
            </a:r>
          </a:p>
          <a:p>
            <a:r>
              <a:rPr lang="ru-RU"/>
              <a:t>  </a:t>
            </a:r>
            <a:r>
              <a:rPr lang="ru-RU" u="sng"/>
              <a:t>48</a:t>
            </a:r>
          </a:p>
          <a:p>
            <a:r>
              <a:rPr lang="ru-RU"/>
              <a:t>    18</a:t>
            </a:r>
          </a:p>
          <a:p>
            <a:r>
              <a:rPr lang="ru-RU"/>
              <a:t>    </a:t>
            </a:r>
            <a:r>
              <a:rPr lang="ru-RU" u="sng"/>
              <a:t>18</a:t>
            </a:r>
          </a:p>
          <a:p>
            <a:r>
              <a:rPr lang="ru-RU"/>
              <a:t>      0</a:t>
            </a:r>
          </a:p>
          <a:p>
            <a:endParaRPr lang="ru-RU"/>
          </a:p>
          <a:p>
            <a:r>
              <a:rPr lang="ru-RU"/>
              <a:t>   </a:t>
            </a:r>
          </a:p>
        </p:txBody>
      </p:sp>
      <p:sp>
        <p:nvSpPr>
          <p:cNvPr id="9230" name="TextBox 14"/>
          <p:cNvSpPr txBox="1">
            <a:spLocks noChangeArrowheads="1"/>
          </p:cNvSpPr>
          <p:nvPr/>
        </p:nvSpPr>
        <p:spPr bwMode="auto">
          <a:xfrm>
            <a:off x="0" y="3143250"/>
            <a:ext cx="28575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3 дн.- 27 стр.</a:t>
            </a:r>
          </a:p>
          <a:p>
            <a:r>
              <a:rPr lang="ru-RU" sz="1600" u="sng"/>
              <a:t>? дн.-  72 стр.</a:t>
            </a:r>
          </a:p>
          <a:p>
            <a:r>
              <a:rPr lang="ru-RU" sz="1600"/>
              <a:t>1д. - ? стр.</a:t>
            </a:r>
          </a:p>
          <a:p>
            <a:endParaRPr lang="ru-RU" sz="1600"/>
          </a:p>
        </p:txBody>
      </p:sp>
      <p:sp>
        <p:nvSpPr>
          <p:cNvPr id="9231" name="Прямоугольник 15"/>
          <p:cNvSpPr>
            <a:spLocks noChangeArrowheads="1"/>
          </p:cNvSpPr>
          <p:nvPr/>
        </p:nvSpPr>
        <p:spPr bwMode="auto">
          <a:xfrm>
            <a:off x="6357938" y="3571875"/>
            <a:ext cx="27860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3п. – 600гр</a:t>
            </a:r>
          </a:p>
          <a:p>
            <a:r>
              <a:rPr lang="ru-RU" sz="1600" u="sng"/>
              <a:t>? п. -12600гр.</a:t>
            </a:r>
          </a:p>
          <a:p>
            <a:r>
              <a:rPr lang="ru-RU" sz="1600"/>
              <a:t>1п. - ? гр.</a:t>
            </a:r>
          </a:p>
        </p:txBody>
      </p:sp>
      <p:sp>
        <p:nvSpPr>
          <p:cNvPr id="9232" name="Прямоугольник 16"/>
          <p:cNvSpPr>
            <a:spLocks noChangeArrowheads="1"/>
          </p:cNvSpPr>
          <p:nvPr/>
        </p:nvSpPr>
        <p:spPr bwMode="auto">
          <a:xfrm>
            <a:off x="3071813" y="3286125"/>
            <a:ext cx="1428750" cy="104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/>
          </a:p>
          <a:p>
            <a:r>
              <a:rPr lang="ru-RU" sz="1600"/>
              <a:t>5 дн.- 25р.</a:t>
            </a:r>
          </a:p>
          <a:p>
            <a:r>
              <a:rPr lang="ru-RU" sz="1600" u="sng"/>
              <a:t>? дн.- 185р.</a:t>
            </a:r>
          </a:p>
          <a:p>
            <a:r>
              <a:rPr lang="ru-RU" sz="1600"/>
              <a:t>1д. - ? р.</a:t>
            </a:r>
            <a:endParaRPr lang="ru-RU"/>
          </a:p>
        </p:txBody>
      </p:sp>
      <p:sp>
        <p:nvSpPr>
          <p:cNvPr id="9233" name="TextBox 17"/>
          <p:cNvSpPr txBox="1">
            <a:spLocks noChangeArrowheads="1"/>
          </p:cNvSpPr>
          <p:nvPr/>
        </p:nvSpPr>
        <p:spPr bwMode="auto">
          <a:xfrm>
            <a:off x="2286000" y="0"/>
            <a:ext cx="4429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0000"/>
                </a:solidFill>
              </a:rPr>
              <a:t>Самостоятельная работа №1</a:t>
            </a:r>
          </a:p>
        </p:txBody>
      </p:sp>
      <p:sp>
        <p:nvSpPr>
          <p:cNvPr id="9234" name="TextBox 18"/>
          <p:cNvSpPr txBox="1">
            <a:spLocks noChangeArrowheads="1"/>
          </p:cNvSpPr>
          <p:nvPr/>
        </p:nvSpPr>
        <p:spPr bwMode="auto">
          <a:xfrm>
            <a:off x="0" y="857250"/>
            <a:ext cx="2000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   44660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5400000">
            <a:off x="892969" y="1178719"/>
            <a:ext cx="50006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 flipV="1">
            <a:off x="1143000" y="1143000"/>
            <a:ext cx="571500" cy="952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237" name="TextBox 26"/>
          <p:cNvSpPr txBox="1">
            <a:spLocks noChangeArrowheads="1"/>
          </p:cNvSpPr>
          <p:nvPr/>
        </p:nvSpPr>
        <p:spPr bwMode="auto">
          <a:xfrm>
            <a:off x="1214438" y="857250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7</a:t>
            </a:r>
          </a:p>
        </p:txBody>
      </p:sp>
      <p:sp>
        <p:nvSpPr>
          <p:cNvPr id="9238" name="TextBox 27"/>
          <p:cNvSpPr txBox="1">
            <a:spLocks noChangeArrowheads="1"/>
          </p:cNvSpPr>
          <p:nvPr/>
        </p:nvSpPr>
        <p:spPr bwMode="auto">
          <a:xfrm>
            <a:off x="357188" y="1071563"/>
            <a:ext cx="571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u="sng"/>
              <a:t>42</a:t>
            </a:r>
          </a:p>
        </p:txBody>
      </p:sp>
      <p:sp>
        <p:nvSpPr>
          <p:cNvPr id="9239" name="TextBox 28"/>
          <p:cNvSpPr txBox="1">
            <a:spLocks noChangeArrowheads="1"/>
          </p:cNvSpPr>
          <p:nvPr/>
        </p:nvSpPr>
        <p:spPr bwMode="auto">
          <a:xfrm>
            <a:off x="500063" y="1357313"/>
            <a:ext cx="928687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26</a:t>
            </a:r>
          </a:p>
          <a:p>
            <a:r>
              <a:rPr lang="ru-RU" u="sng"/>
              <a:t>21</a:t>
            </a:r>
          </a:p>
          <a:p>
            <a:r>
              <a:rPr lang="ru-RU"/>
              <a:t>  56</a:t>
            </a:r>
          </a:p>
          <a:p>
            <a:r>
              <a:rPr lang="ru-RU" u="sng"/>
              <a:t>  56</a:t>
            </a:r>
            <a:endParaRPr lang="ru-RU"/>
          </a:p>
          <a:p>
            <a:r>
              <a:rPr lang="ru-RU"/>
              <a:t>    0</a:t>
            </a:r>
          </a:p>
          <a:p>
            <a:endParaRPr lang="ru-RU"/>
          </a:p>
        </p:txBody>
      </p:sp>
      <p:sp>
        <p:nvSpPr>
          <p:cNvPr id="9240" name="TextBox 29"/>
          <p:cNvSpPr txBox="1">
            <a:spLocks noChangeArrowheads="1"/>
          </p:cNvSpPr>
          <p:nvPr/>
        </p:nvSpPr>
        <p:spPr bwMode="auto">
          <a:xfrm>
            <a:off x="1143000" y="1143000"/>
            <a:ext cx="714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6380</a:t>
            </a:r>
          </a:p>
        </p:txBody>
      </p:sp>
      <p:sp>
        <p:nvSpPr>
          <p:cNvPr id="9241" name="TextBox 30"/>
          <p:cNvSpPr txBox="1">
            <a:spLocks noChangeArrowheads="1"/>
          </p:cNvSpPr>
          <p:nvPr/>
        </p:nvSpPr>
        <p:spPr bwMode="auto">
          <a:xfrm>
            <a:off x="1143000" y="1214438"/>
            <a:ext cx="785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….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286125" y="857250"/>
            <a:ext cx="2928938" cy="3140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Tx/>
              <a:buAutoNum type="arabicParenR"/>
              <a:defRPr/>
            </a:pPr>
            <a:r>
              <a:rPr lang="ru-RU" dirty="0"/>
              <a:t>10283      2)27072     </a:t>
            </a:r>
          </a:p>
          <a:p>
            <a:pPr marL="342900" indent="-342900">
              <a:defRPr/>
            </a:pPr>
            <a:r>
              <a:rPr lang="ru-RU" dirty="0"/>
              <a:t>      </a:t>
            </a:r>
            <a:r>
              <a:rPr lang="ru-RU" u="sng" dirty="0"/>
              <a:t>16789 </a:t>
            </a:r>
            <a:r>
              <a:rPr lang="ru-RU" dirty="0"/>
              <a:t>       </a:t>
            </a:r>
            <a:r>
              <a:rPr lang="ru-RU" u="sng" dirty="0"/>
              <a:t> 24 </a:t>
            </a:r>
          </a:p>
          <a:p>
            <a:pPr marL="342900" indent="-342900">
              <a:defRPr/>
            </a:pPr>
            <a:r>
              <a:rPr lang="ru-RU" dirty="0"/>
              <a:t>      27072           30</a:t>
            </a:r>
          </a:p>
          <a:p>
            <a:pPr marL="342900" indent="-342900">
              <a:defRPr/>
            </a:pPr>
            <a:r>
              <a:rPr lang="ru-RU" dirty="0"/>
              <a:t>                           </a:t>
            </a:r>
            <a:r>
              <a:rPr lang="ru-RU" u="sng" dirty="0"/>
              <a:t>30</a:t>
            </a:r>
          </a:p>
          <a:p>
            <a:pPr marL="342900" indent="-342900">
              <a:defRPr/>
            </a:pPr>
            <a:r>
              <a:rPr lang="ru-RU" dirty="0"/>
              <a:t>                               7</a:t>
            </a:r>
          </a:p>
          <a:p>
            <a:pPr marL="342900" indent="-342900">
              <a:defRPr/>
            </a:pPr>
            <a:r>
              <a:rPr lang="ru-RU" dirty="0"/>
              <a:t>                            </a:t>
            </a:r>
            <a:r>
              <a:rPr lang="ru-RU" u="sng" dirty="0"/>
              <a:t>   6</a:t>
            </a:r>
          </a:p>
          <a:p>
            <a:pPr marL="342900" indent="-342900">
              <a:defRPr/>
            </a:pPr>
            <a:r>
              <a:rPr lang="ru-RU" dirty="0"/>
              <a:t>                               12</a:t>
            </a:r>
          </a:p>
          <a:p>
            <a:pPr marL="342900" indent="-342900">
              <a:defRPr/>
            </a:pPr>
            <a:r>
              <a:rPr lang="ru-RU" dirty="0"/>
              <a:t>                               </a:t>
            </a:r>
            <a:r>
              <a:rPr lang="ru-RU" u="sng" dirty="0"/>
              <a:t>12</a:t>
            </a:r>
          </a:p>
          <a:p>
            <a:pPr marL="342900" indent="-342900">
              <a:defRPr/>
            </a:pPr>
            <a:r>
              <a:rPr lang="ru-RU" dirty="0"/>
              <a:t>                                 0</a:t>
            </a:r>
            <a:r>
              <a:rPr lang="ru-RU" u="sng" dirty="0"/>
              <a:t> </a:t>
            </a:r>
          </a:p>
          <a:p>
            <a:pPr marL="342900" indent="-342900">
              <a:defRPr/>
            </a:pPr>
            <a:r>
              <a:rPr lang="ru-RU" u="sng" dirty="0"/>
              <a:t>                                 </a:t>
            </a:r>
          </a:p>
          <a:p>
            <a:pPr>
              <a:defRPr/>
            </a:pPr>
            <a:r>
              <a:rPr lang="ru-RU" dirty="0"/>
              <a:t>   </a:t>
            </a:r>
          </a:p>
        </p:txBody>
      </p:sp>
      <p:sp>
        <p:nvSpPr>
          <p:cNvPr id="9243" name="TextBox 32"/>
          <p:cNvSpPr txBox="1">
            <a:spLocks noChangeArrowheads="1"/>
          </p:cNvSpPr>
          <p:nvPr/>
        </p:nvSpPr>
        <p:spPr bwMode="auto">
          <a:xfrm>
            <a:off x="3500438" y="1071563"/>
            <a:ext cx="3190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+</a:t>
            </a: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rot="5400000">
            <a:off x="5395119" y="1248569"/>
            <a:ext cx="498475" cy="15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5643563" y="1214438"/>
            <a:ext cx="5715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246" name="TextBox 36"/>
          <p:cNvSpPr txBox="1">
            <a:spLocks noChangeArrowheads="1"/>
          </p:cNvSpPr>
          <p:nvPr/>
        </p:nvSpPr>
        <p:spPr bwMode="auto">
          <a:xfrm>
            <a:off x="5715000" y="928688"/>
            <a:ext cx="357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6</a:t>
            </a:r>
          </a:p>
        </p:txBody>
      </p:sp>
      <p:sp>
        <p:nvSpPr>
          <p:cNvPr id="9247" name="TextBox 37"/>
          <p:cNvSpPr txBox="1">
            <a:spLocks noChangeArrowheads="1"/>
          </p:cNvSpPr>
          <p:nvPr/>
        </p:nvSpPr>
        <p:spPr bwMode="auto">
          <a:xfrm>
            <a:off x="5572125" y="1143000"/>
            <a:ext cx="714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4512</a:t>
            </a:r>
          </a:p>
        </p:txBody>
      </p:sp>
      <p:sp>
        <p:nvSpPr>
          <p:cNvPr id="9248" name="TextBox 38"/>
          <p:cNvSpPr txBox="1">
            <a:spLocks noChangeArrowheads="1"/>
          </p:cNvSpPr>
          <p:nvPr/>
        </p:nvSpPr>
        <p:spPr bwMode="auto">
          <a:xfrm>
            <a:off x="5572125" y="1357313"/>
            <a:ext cx="785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….</a:t>
            </a:r>
          </a:p>
        </p:txBody>
      </p:sp>
      <p:sp>
        <p:nvSpPr>
          <p:cNvPr id="9249" name="TextBox 39"/>
          <p:cNvSpPr txBox="1">
            <a:spLocks noChangeArrowheads="1"/>
          </p:cNvSpPr>
          <p:nvPr/>
        </p:nvSpPr>
        <p:spPr bwMode="auto">
          <a:xfrm>
            <a:off x="6929438" y="42862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.</a:t>
            </a:r>
          </a:p>
        </p:txBody>
      </p:sp>
      <p:sp>
        <p:nvSpPr>
          <p:cNvPr id="9250" name="TextBox 40"/>
          <p:cNvSpPr txBox="1">
            <a:spLocks noChangeArrowheads="1"/>
          </p:cNvSpPr>
          <p:nvPr/>
        </p:nvSpPr>
        <p:spPr bwMode="auto">
          <a:xfrm>
            <a:off x="7358063" y="1857375"/>
            <a:ext cx="7858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….</a:t>
            </a: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rot="5400000">
            <a:off x="7038181" y="1891507"/>
            <a:ext cx="498475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10800000">
            <a:off x="7286625" y="1928813"/>
            <a:ext cx="5000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253" name="TextBox 44"/>
          <p:cNvSpPr txBox="1">
            <a:spLocks noChangeArrowheads="1"/>
          </p:cNvSpPr>
          <p:nvPr/>
        </p:nvSpPr>
        <p:spPr bwMode="auto">
          <a:xfrm>
            <a:off x="142875" y="4143375"/>
            <a:ext cx="27146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1) 27:3=9(стр.)- прочитал за 1 день.</a:t>
            </a:r>
          </a:p>
          <a:p>
            <a:r>
              <a:rPr lang="ru-RU" sz="1600"/>
              <a:t>2) 72:9=8 (дн.)-будет читать 72 страницы.</a:t>
            </a:r>
          </a:p>
          <a:p>
            <a:r>
              <a:rPr lang="ru-RU" sz="1600"/>
              <a:t>Ответ: 8 дней Вовка будет читать 72 страницы.</a:t>
            </a:r>
          </a:p>
        </p:txBody>
      </p:sp>
      <p:sp>
        <p:nvSpPr>
          <p:cNvPr id="9254" name="TextBox 45"/>
          <p:cNvSpPr txBox="1">
            <a:spLocks noChangeArrowheads="1"/>
          </p:cNvSpPr>
          <p:nvPr/>
        </p:nvSpPr>
        <p:spPr bwMode="auto">
          <a:xfrm>
            <a:off x="3143250" y="4500563"/>
            <a:ext cx="3071813" cy="233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1600"/>
              <a:t>1) 25:5=5(р.)- </a:t>
            </a:r>
            <a:r>
              <a:rPr lang="ru-RU" sz="1400"/>
              <a:t>за 1 день.</a:t>
            </a:r>
            <a:endParaRPr lang="ru-RU" sz="1600"/>
          </a:p>
          <a:p>
            <a:pPr marL="342900" indent="-342900"/>
            <a:r>
              <a:rPr lang="ru-RU" sz="1600"/>
              <a:t>2) 185  5</a:t>
            </a:r>
          </a:p>
          <a:p>
            <a:pPr marL="342900" indent="-342900"/>
            <a:r>
              <a:rPr lang="ru-RU" sz="1600"/>
              <a:t>    </a:t>
            </a:r>
            <a:r>
              <a:rPr lang="ru-RU" sz="1600" u="sng"/>
              <a:t>15 </a:t>
            </a:r>
            <a:r>
              <a:rPr lang="ru-RU" sz="1600"/>
              <a:t>   37(дн.)- </a:t>
            </a:r>
            <a:r>
              <a:rPr lang="ru-RU" sz="1400"/>
              <a:t>поругает 185 раз</a:t>
            </a:r>
            <a:endParaRPr lang="ru-RU" sz="1600"/>
          </a:p>
          <a:p>
            <a:pPr marL="342900" indent="-342900"/>
            <a:r>
              <a:rPr lang="ru-RU" sz="1600"/>
              <a:t>      35</a:t>
            </a:r>
          </a:p>
          <a:p>
            <a:pPr marL="342900" indent="-342900"/>
            <a:r>
              <a:rPr lang="ru-RU" sz="1600"/>
              <a:t>      </a:t>
            </a:r>
            <a:r>
              <a:rPr lang="ru-RU" sz="1600" u="sng"/>
              <a:t>35</a:t>
            </a:r>
          </a:p>
          <a:p>
            <a:pPr marL="342900" indent="-342900"/>
            <a:r>
              <a:rPr lang="ru-RU" sz="1600"/>
              <a:t>        0</a:t>
            </a:r>
          </a:p>
          <a:p>
            <a:pPr marL="342900" indent="-342900"/>
            <a:r>
              <a:rPr lang="ru-RU" sz="1600"/>
              <a:t>Ответ: за 37 дней старуха поругает старика 185 раз.</a:t>
            </a:r>
          </a:p>
          <a:p>
            <a:pPr marL="342900" indent="-342900"/>
            <a:endParaRPr lang="ru-RU"/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 rot="5400000">
            <a:off x="3607594" y="5036344"/>
            <a:ext cx="50006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0800000">
            <a:off x="3857625" y="5000625"/>
            <a:ext cx="428625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357938" y="4500563"/>
            <a:ext cx="2786062" cy="203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400" dirty="0"/>
              <a:t>1) 600:3=200(</a:t>
            </a:r>
            <a:r>
              <a:rPr lang="ru-RU" sz="1400" dirty="0" err="1"/>
              <a:t>гр</a:t>
            </a:r>
            <a:r>
              <a:rPr lang="ru-RU" sz="1400" dirty="0"/>
              <a:t>)-на 1 пирожок.</a:t>
            </a:r>
          </a:p>
          <a:p>
            <a:pPr>
              <a:defRPr/>
            </a:pPr>
            <a:r>
              <a:rPr lang="ru-RU" sz="1400" dirty="0"/>
              <a:t>2) 12600 :200=63(п.)-</a:t>
            </a:r>
            <a:r>
              <a:rPr lang="ru-RU" sz="1100" dirty="0"/>
              <a:t>из 12600гр.</a:t>
            </a:r>
            <a:r>
              <a:rPr lang="ru-RU" sz="1400" dirty="0"/>
              <a:t> </a:t>
            </a:r>
          </a:p>
          <a:p>
            <a:pPr marL="342900" indent="-342900">
              <a:buFontTx/>
              <a:buAutoNum type="arabicPlain" startAt="126"/>
              <a:defRPr/>
            </a:pPr>
            <a:r>
              <a:rPr lang="ru-RU" sz="1400" dirty="0"/>
              <a:t> 2</a:t>
            </a:r>
          </a:p>
          <a:p>
            <a:pPr marL="342900" indent="-342900">
              <a:defRPr/>
            </a:pPr>
            <a:r>
              <a:rPr lang="ru-RU" sz="1400" u="sng" dirty="0"/>
              <a:t>12</a:t>
            </a:r>
            <a:r>
              <a:rPr lang="ru-RU" sz="1400" dirty="0"/>
              <a:t>    63</a:t>
            </a:r>
          </a:p>
          <a:p>
            <a:pPr marL="342900" indent="-342900">
              <a:defRPr/>
            </a:pPr>
            <a:r>
              <a:rPr lang="ru-RU" sz="1400" dirty="0"/>
              <a:t>    6</a:t>
            </a:r>
          </a:p>
          <a:p>
            <a:pPr marL="342900" indent="-342900">
              <a:defRPr/>
            </a:pPr>
            <a:r>
              <a:rPr lang="ru-RU" sz="1400" dirty="0"/>
              <a:t>    </a:t>
            </a:r>
            <a:r>
              <a:rPr lang="ru-RU" sz="1400" u="sng" dirty="0"/>
              <a:t>6</a:t>
            </a:r>
          </a:p>
          <a:p>
            <a:pPr marL="342900" indent="-342900">
              <a:defRPr/>
            </a:pPr>
            <a:r>
              <a:rPr lang="ru-RU" sz="1400" dirty="0"/>
              <a:t>    0</a:t>
            </a:r>
          </a:p>
          <a:p>
            <a:pPr marL="342900" indent="-342900">
              <a:defRPr/>
            </a:pPr>
            <a:r>
              <a:rPr lang="ru-RU" sz="1400" dirty="0"/>
              <a:t>Ответ: из 12600гр муки получится 63 пирожка.</a:t>
            </a: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>
            <a:off x="6929438" y="4786313"/>
            <a:ext cx="214312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7286625" y="4786313"/>
            <a:ext cx="214313" cy="142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5400000">
            <a:off x="6573044" y="5214144"/>
            <a:ext cx="428625" cy="15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10800000">
            <a:off x="6786563" y="5214938"/>
            <a:ext cx="428625" cy="15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892969" y="1178719"/>
            <a:ext cx="50006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Старуха2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714375" y="571500"/>
            <a:ext cx="7388225" cy="5541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6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увеличить в несколько раз МАРИ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увеличить в несколько раз МАРИНА</Template>
  <TotalTime>640</TotalTime>
  <Words>974</Words>
  <Application>Microsoft Office PowerPoint</Application>
  <PresentationFormat>Экран (4:3)</PresentationFormat>
  <Paragraphs>223</Paragraphs>
  <Slides>32</Slides>
  <Notes>2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45" baseType="lpstr">
      <vt:lpstr>Arial</vt:lpstr>
      <vt:lpstr>Calibri</vt:lpstr>
      <vt:lpstr>Arnold BocklinC Initials</vt:lpstr>
      <vt:lpstr>Times New Roman</vt:lpstr>
      <vt:lpstr>Arial Black</vt:lpstr>
      <vt:lpstr>Arial (ОСНОВНОЙ)</vt:lpstr>
      <vt:lpstr>Propisi</vt:lpstr>
      <vt:lpstr>Classica One</vt:lpstr>
      <vt:lpstr>Georgia</vt:lpstr>
      <vt:lpstr>Tahoma</vt:lpstr>
      <vt:lpstr>Andale Mono</vt:lpstr>
      <vt:lpstr>Bookman Old Style</vt:lpstr>
      <vt:lpstr>увеличить в несколько раз МАРИНА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=</vt:lpstr>
      <vt:lpstr>Слайд 20</vt:lpstr>
      <vt:lpstr>«Математику уже затем знать надо , что она ум в порядок приводит.» </vt:lpstr>
      <vt:lpstr>Научная лаборатория.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Катя</dc:creator>
  <cp:lastModifiedBy>revaz</cp:lastModifiedBy>
  <cp:revision>66</cp:revision>
  <dcterms:created xsi:type="dcterms:W3CDTF">2011-02-21T18:36:21Z</dcterms:created>
  <dcterms:modified xsi:type="dcterms:W3CDTF">2013-02-07T11:57:21Z</dcterms:modified>
</cp:coreProperties>
</file>