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68" r:id="rId12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E4577AB-185D-408E-AC9A-D761E88A7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3FE4DFB-F564-4AC6-A592-6B2C067D82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5288" y="242888"/>
            <a:ext cx="20955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2888"/>
            <a:ext cx="6135688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282DCF8-8D30-4FEB-8863-4C604F668A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8BD8C93-3A69-487A-95BF-FAD2B9DF07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34F53A1-5D87-4653-8F91-8113A8494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4300" cy="4186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05000"/>
            <a:ext cx="3925888" cy="4186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3F7E949-4844-4BF6-820E-19E40600B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BC9E492-7A24-4344-B234-0F86A1174E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26F48A1-4EEC-4B47-8C13-0A5AD7D2A2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B789079-D0A4-4BCF-869D-4A14C017E6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914E8A6-1225-4605-9D09-5A29C2B798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6A0410-364A-4B7E-9941-D4842B013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319088" y="1828800"/>
            <a:ext cx="8823325" cy="5027613"/>
            <a:chOff x="201" y="1152"/>
            <a:chExt cx="5558" cy="3167"/>
          </a:xfrm>
        </p:grpSpPr>
        <p:sp>
          <p:nvSpPr>
            <p:cNvPr id="1026" name="Freeform 2"/>
            <p:cNvSpPr>
              <a:spLocks noChangeArrowheads="1"/>
            </p:cNvSpPr>
            <p:nvPr/>
          </p:nvSpPr>
          <p:spPr bwMode="auto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rgbClr val="006600">
                <a:alpha val="29999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C00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 noChangeArrowheads="1"/>
            </p:cNvSpPr>
            <p:nvPr/>
          </p:nvSpPr>
          <p:spPr bwMode="auto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5300"/>
                </a:gs>
                <a:gs pos="100000">
                  <a:srgbClr val="006600">
                    <a:alpha val="0"/>
                  </a:srgbClr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 noChangeArrowheads="1"/>
            </p:cNvSpPr>
            <p:nvPr/>
          </p:nvSpPr>
          <p:spPr bwMode="auto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1E781E"/>
                </a:gs>
                <a:gs pos="100000">
                  <a:srgbClr val="006600">
                    <a:alpha val="9999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245225"/>
            <a:ext cx="18970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3429000" y="6245225"/>
            <a:ext cx="2890838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6937375" y="6245225"/>
            <a:ext cx="1897063" cy="471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fld id="{B01973A0-DD70-4FCE-B34F-A4BA3052DD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2888"/>
            <a:ext cx="83804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8002588" cy="418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2pPr>
      <a:lvl3pPr marL="1143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3pPr>
      <a:lvl4pPr marL="1600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4pPr>
      <a:lvl5pPr marL="20574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5pPr>
      <a:lvl6pPr marL="25146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6pPr>
      <a:lvl7pPr marL="29718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7pPr>
      <a:lvl8pPr marL="34290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8pPr>
      <a:lvl9pPr marL="3886200" indent="-228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FFFFB7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2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Значение слова </a:t>
            </a:r>
            <a:r>
              <a:rPr lang="ru-RU" sz="3600">
                <a:solidFill>
                  <a:srgbClr val="FF0000"/>
                </a:solidFill>
              </a:rPr>
              <a:t>обособление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 u="sng"/>
              <a:t>Обособиться</a:t>
            </a:r>
            <a:r>
              <a:rPr lang="ru-RU" sz="2800" b="1"/>
              <a:t> – как-то отделиться, выделиться. </a:t>
            </a:r>
            <a:r>
              <a:rPr lang="ru-RU" sz="2800" b="1" i="1"/>
              <a:t>Они живут обособленно.</a:t>
            </a:r>
            <a:r>
              <a:rPr lang="ru-RU" sz="2800" b="1"/>
              <a:t> В русском языке обособить – </a:t>
            </a:r>
            <a:r>
              <a:rPr lang="ru-RU" sz="2800" b="1" i="1"/>
              <a:t>выделить по смыслу. </a:t>
            </a:r>
            <a:r>
              <a:rPr lang="ru-RU" sz="2800" b="1">
                <a:solidFill>
                  <a:schemeClr val="accent2"/>
                </a:solidFill>
              </a:rPr>
              <a:t>(из «Толкового словаря» С. И. Ожегова).</a:t>
            </a:r>
          </a:p>
          <a:p>
            <a:endParaRPr lang="ru-RU" sz="2800" b="1" i="1"/>
          </a:p>
          <a:p>
            <a:r>
              <a:rPr lang="ru-RU" sz="2800" b="1" u="sng"/>
              <a:t>Однокоренные слова</a:t>
            </a:r>
            <a:r>
              <a:rPr lang="ru-RU" sz="2800" b="1"/>
              <a:t>: </a:t>
            </a:r>
            <a:r>
              <a:rPr lang="ru-RU" sz="2800" b="1" i="1"/>
              <a:t>особа, особенный, обособленный.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Творческое задание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Напишите сочинение-миниатюру на тему </a:t>
            </a:r>
            <a:r>
              <a:rPr lang="ru-RU" sz="3600" b="1">
                <a:solidFill>
                  <a:srgbClr val="FF0000"/>
                </a:solidFill>
              </a:rPr>
              <a:t>«Зимний лес»</a:t>
            </a:r>
            <a:r>
              <a:rPr lang="ru-RU" sz="36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с использованием 7-8 простых или сложных предложений с обособлениями.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/>
              <a:t>Спасибо за урок!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/>
              <a:t>Молодцы!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2888"/>
            <a:ext cx="8380413" cy="306387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25538"/>
            <a:ext cx="8002587" cy="4186237"/>
          </a:xfrm>
        </p:spPr>
        <p:txBody>
          <a:bodyPr/>
          <a:lstStyle/>
          <a:p>
            <a:pPr algn="ctr"/>
            <a:r>
              <a:rPr lang="ru-RU" sz="5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ОБОСОБЛЕНИЕ</a:t>
            </a:r>
            <a:r>
              <a:rPr lang="ru-RU" sz="5400"/>
              <a:t> –</a:t>
            </a:r>
          </a:p>
          <a:p>
            <a:pPr algn="ctr"/>
            <a:r>
              <a:rPr lang="ru-RU" sz="5400"/>
              <a:t>это </a:t>
            </a:r>
            <a:r>
              <a:rPr lang="ru-RU" sz="5400">
                <a:solidFill>
                  <a:srgbClr val="FF0000"/>
                </a:solidFill>
              </a:rPr>
              <a:t>ВЫДЕЛЕНИЕ</a:t>
            </a:r>
            <a:r>
              <a:rPr lang="ru-RU" sz="540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ТЕОРИЯ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Впервые термин «обособление» начал использоваться в русском языке в 1914 году, и был введен лингвистом А. Пешковским.</a:t>
            </a:r>
          </a:p>
          <a:p>
            <a:pPr marL="609600" indent="-609600">
              <a:lnSpc>
                <a:spcPct val="90000"/>
              </a:lnSpc>
            </a:pPr>
            <a:endParaRPr lang="ru-RU" sz="2400" b="1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Были выделены следующие </a:t>
            </a:r>
            <a:r>
              <a:rPr lang="ru-RU" sz="2400" b="1">
                <a:solidFill>
                  <a:srgbClr val="FF0000"/>
                </a:solidFill>
              </a:rPr>
              <a:t>признаки существования обособления в предложении:</a:t>
            </a:r>
          </a:p>
          <a:p>
            <a:pPr marL="609600" indent="-609600">
              <a:lnSpc>
                <a:spcPct val="90000"/>
              </a:lnSpc>
              <a:buFont typeface="Times New Roman" pitchFamily="16" charset="0"/>
              <a:buAutoNum type="arabicParenR"/>
            </a:pP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Наличие слов, зависящих от обособления.</a:t>
            </a:r>
          </a:p>
          <a:p>
            <a:pPr marL="609600" indent="-609600">
              <a:lnSpc>
                <a:spcPct val="90000"/>
              </a:lnSpc>
              <a:buFont typeface="Times New Roman" pitchFamily="16" charset="0"/>
              <a:buAutoNum type="arabicParenR"/>
            </a:pP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Инверсивный порядок слов.</a:t>
            </a:r>
          </a:p>
          <a:p>
            <a:pPr marL="609600" indent="-609600">
              <a:lnSpc>
                <a:spcPct val="90000"/>
              </a:lnSpc>
              <a:buFont typeface="Times New Roman" pitchFamily="16" charset="0"/>
              <a:buAutoNum type="arabicParenR"/>
            </a:pPr>
            <a:r>
              <a:rPr 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Наличие дополняющих смысловых словесных оборотов.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Функции обособления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Times New Roman" pitchFamily="16" charset="0"/>
              <a:buChar char="•"/>
            </a:pP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Предоставление</a:t>
            </a:r>
            <a:r>
              <a:rPr lang="ru-RU" b="1"/>
              <a:t> </a:t>
            </a:r>
            <a:r>
              <a:rPr lang="ru-RU" b="1">
                <a:solidFill>
                  <a:srgbClr val="FF0000"/>
                </a:solidFill>
              </a:rPr>
              <a:t>дополнительной характеристики лица, предмета или действия.</a:t>
            </a:r>
            <a:r>
              <a:rPr lang="ru-RU" b="1"/>
              <a:t> </a:t>
            </a: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Предложение наполняется уточняющим смысловым наполнением, т. к. детально объясняет то, о чем говорится в основной его части.</a:t>
            </a:r>
          </a:p>
          <a:p>
            <a:pPr>
              <a:lnSpc>
                <a:spcPct val="90000"/>
              </a:lnSpc>
              <a:buFont typeface="Times New Roman" pitchFamily="16" charset="0"/>
              <a:buChar char="•"/>
            </a:pPr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Насыщает предложение </a:t>
            </a:r>
            <a:r>
              <a:rPr lang="ru-RU" b="1">
                <a:solidFill>
                  <a:srgbClr val="FF0000"/>
                </a:solidFill>
              </a:rPr>
              <a:t>экспрессивным характером.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Обособленные дополнения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Выделенные падежные формы с предлогами или предложными сочетаниями (кроме, вместо и др.), имеющие значение включения, исключения, замещения.</a:t>
            </a:r>
          </a:p>
          <a:p>
            <a:endParaRPr lang="ru-RU" sz="2800" b="1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От сытного обеда все гости были веселые, </a:t>
            </a:r>
            <a:r>
              <a:rPr lang="ru-RU" sz="2800">
                <a:solidFill>
                  <a:srgbClr val="FF0000"/>
                </a:solidFill>
              </a:rPr>
              <a:t>кроме старой барыни.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Многие из учеников, </a:t>
            </a:r>
            <a:r>
              <a:rPr lang="ru-RU" sz="2800">
                <a:solidFill>
                  <a:srgbClr val="FF0000"/>
                </a:solidFill>
              </a:rPr>
              <a:t>помимо лопаток,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принесли еще и грабли.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Обособленные обстоятельства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Члены предложения, выступающие в функции обстоятельств (деепричастия и деепричастные обороты, предложно-падежные формы существительных, наречия).</a:t>
            </a:r>
          </a:p>
          <a:p>
            <a:pPr>
              <a:lnSpc>
                <a:spcPct val="90000"/>
              </a:lnSpc>
            </a:pPr>
            <a:endParaRPr lang="ru-RU" sz="2800" b="1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Лисица, </a:t>
            </a:r>
            <a:r>
              <a:rPr lang="ru-RU" sz="2800">
                <a:solidFill>
                  <a:srgbClr val="FF0000"/>
                </a:solidFill>
              </a:rPr>
              <a:t>вздрогнув,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стала прислушиваться. Поэтому, </a:t>
            </a:r>
            <a:r>
              <a:rPr lang="ru-RU" sz="2800">
                <a:solidFill>
                  <a:srgbClr val="FF0000"/>
                </a:solidFill>
              </a:rPr>
              <a:t>ввиду недостатка времени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не будем отклоняться от темы. У дома, </a:t>
            </a:r>
            <a:r>
              <a:rPr lang="ru-RU" sz="2800">
                <a:solidFill>
                  <a:srgbClr val="FF0000"/>
                </a:solidFill>
              </a:rPr>
              <a:t>летом,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рано утром всегда кричит молочник.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Обособленные определения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Члены предложения, выступающие в функции определения (согласованные и несогласованные).</a:t>
            </a:r>
          </a:p>
          <a:p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Петя, </a:t>
            </a:r>
            <a:r>
              <a:rPr lang="ru-RU">
                <a:solidFill>
                  <a:srgbClr val="FF0000"/>
                </a:solidFill>
              </a:rPr>
              <a:t>задумчивый,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направился к отцу. Птицы, </a:t>
            </a:r>
            <a:r>
              <a:rPr lang="ru-RU">
                <a:solidFill>
                  <a:srgbClr val="FF0000"/>
                </a:solidFill>
              </a:rPr>
              <a:t>щебечущие рано утром,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всегда раздражали его. Петр Ильич, </a:t>
            </a:r>
            <a:r>
              <a:rPr lang="ru-RU">
                <a:solidFill>
                  <a:srgbClr val="FF0000"/>
                </a:solidFill>
              </a:rPr>
              <a:t>без пальто,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бежал впереди всех.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Обособленные приложения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Члены предложения, выступающие в функции приложения.</a:t>
            </a:r>
          </a:p>
          <a:p>
            <a:endParaRPr lang="ru-RU" b="1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Нравилась мне одна девушка, </a:t>
            </a:r>
            <a:r>
              <a:rPr lang="ru-RU">
                <a:solidFill>
                  <a:srgbClr val="FF0000"/>
                </a:solidFill>
              </a:rPr>
              <a:t>полька.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Маленький седой батюшка, </a:t>
            </a:r>
            <a:r>
              <a:rPr lang="ru-RU">
                <a:solidFill>
                  <a:srgbClr val="FF0000"/>
                </a:solidFill>
              </a:rPr>
              <a:t>в миру Макарий,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отличался особенным красноречием.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/>
              <a:t>Объясните, какие члены предложения нужно обособить в данных предложениях.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Муж ее рабочий завода был на все руки мастер. Жасминовый куст пестревший белыми цветами виднелся издалека. Запершись в своей комнате он горько плакал. Настроение экипажа сверх обыкновения было приподнятое. Я ничего не мог различить кроме еле виднеющегося огонька вдали. Он выехал из дома надеясь что погода не испортиться. Качающийся от ветра он едва не упал. А немцы дурни думают что мы их боимся. Около леса на поляне росли грибы.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421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Arial Black</vt:lpstr>
      <vt:lpstr>Оформление по умолчанию</vt:lpstr>
      <vt:lpstr>Значение слова обособление</vt:lpstr>
      <vt:lpstr>Слайд 2</vt:lpstr>
      <vt:lpstr>ТЕОРИЯ</vt:lpstr>
      <vt:lpstr>Функции обособления</vt:lpstr>
      <vt:lpstr>Обособленные дополнения</vt:lpstr>
      <vt:lpstr>Обособленные обстоятельства</vt:lpstr>
      <vt:lpstr>Обособленные определения</vt:lpstr>
      <vt:lpstr>Обособленные приложения</vt:lpstr>
      <vt:lpstr>Объясните, какие члены предложения нужно обособить в данных предложениях.</vt:lpstr>
      <vt:lpstr>Творческое задание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revaz</cp:lastModifiedBy>
  <cp:revision>7</cp:revision>
  <cp:lastPrinted>1601-01-01T00:00:00Z</cp:lastPrinted>
  <dcterms:created xsi:type="dcterms:W3CDTF">1601-01-01T00:00:00Z</dcterms:created>
  <dcterms:modified xsi:type="dcterms:W3CDTF">2013-02-07T13:44:03Z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