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2"/>
  </p:notesMasterIdLst>
  <p:sldIdLst>
    <p:sldId id="311" r:id="rId2"/>
    <p:sldId id="263" r:id="rId3"/>
    <p:sldId id="283" r:id="rId4"/>
    <p:sldId id="257" r:id="rId5"/>
    <p:sldId id="281" r:id="rId6"/>
    <p:sldId id="259" r:id="rId7"/>
    <p:sldId id="258" r:id="rId8"/>
    <p:sldId id="284" r:id="rId9"/>
    <p:sldId id="285" r:id="rId10"/>
    <p:sldId id="260" r:id="rId11"/>
    <p:sldId id="289" r:id="rId12"/>
    <p:sldId id="292" r:id="rId13"/>
    <p:sldId id="261" r:id="rId14"/>
    <p:sldId id="287" r:id="rId15"/>
    <p:sldId id="262" r:id="rId16"/>
    <p:sldId id="310" r:id="rId17"/>
    <p:sldId id="268" r:id="rId18"/>
    <p:sldId id="286" r:id="rId19"/>
    <p:sldId id="314" r:id="rId20"/>
    <p:sldId id="269" r:id="rId21"/>
    <p:sldId id="313" r:id="rId22"/>
    <p:sldId id="300" r:id="rId23"/>
    <p:sldId id="267" r:id="rId24"/>
    <p:sldId id="301" r:id="rId25"/>
    <p:sldId id="272" r:id="rId26"/>
    <p:sldId id="308" r:id="rId27"/>
    <p:sldId id="309" r:id="rId28"/>
    <p:sldId id="271" r:id="rId29"/>
    <p:sldId id="305" r:id="rId30"/>
    <p:sldId id="296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F01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9" autoAdjust="0"/>
    <p:restoredTop sz="94654" autoAdjust="0"/>
  </p:normalViewPr>
  <p:slideViewPr>
    <p:cSldViewPr>
      <p:cViewPr>
        <p:scale>
          <a:sx n="70" d="100"/>
          <a:sy n="70" d="100"/>
        </p:scale>
        <p:origin x="-52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95522E-877F-47BA-8A6D-DC2DB96CE238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15A2B0-CE46-445A-9E31-283ACCC778F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5A2B0-CE46-445A-9E31-283ACCC778F5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6B142-1E32-4C4B-BA96-CEB8354C4877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5A2B0-CE46-445A-9E31-283ACCC778F5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5A2B0-CE46-445A-9E31-283ACCC778F5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6B142-1E32-4C4B-BA96-CEB8354C4877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5A2B0-CE46-445A-9E31-283ACCC778F5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5A2B0-CE46-445A-9E31-283ACCC778F5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5A2B0-CE46-445A-9E31-283ACCC778F5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6B142-1E32-4C4B-BA96-CEB8354C4877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5A2B0-CE46-445A-9E31-283ACCC778F5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5A2B0-CE46-445A-9E31-283ACCC778F5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5A2B0-CE46-445A-9E31-283ACCC778F5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5A2B0-CE46-445A-9E31-283ACCC778F5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5A2B0-CE46-445A-9E31-283ACCC778F5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5A2B0-CE46-445A-9E31-283ACCC778F5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5A2B0-CE46-445A-9E31-283ACCC778F5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5A2B0-CE46-445A-9E31-283ACCC778F5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5A2B0-CE46-445A-9E31-283ACCC778F5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5A2B0-CE46-445A-9E31-283ACCC778F5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5A2B0-CE46-445A-9E31-283ACCC778F5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5A2B0-CE46-445A-9E31-283ACCC778F5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5A2B0-CE46-445A-9E31-283ACCC778F5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5A2B0-CE46-445A-9E31-283ACCC778F5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5A2B0-CE46-445A-9E31-283ACCC778F5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5A2B0-CE46-445A-9E31-283ACCC778F5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5A2B0-CE46-445A-9E31-283ACCC778F5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6B142-1E32-4C4B-BA96-CEB8354C4877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6B142-1E32-4C4B-BA96-CEB8354C4877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5A2B0-CE46-445A-9E31-283ACCC778F5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DF0FD-7CC8-472C-B49C-A60BAEF5074D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6060A-9598-434F-B27A-40A6105E66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DF0FD-7CC8-472C-B49C-A60BAEF5074D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6060A-9598-434F-B27A-40A6105E66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DF0FD-7CC8-472C-B49C-A60BAEF5074D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6060A-9598-434F-B27A-40A6105E66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DF0FD-7CC8-472C-B49C-A60BAEF5074D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6060A-9598-434F-B27A-40A6105E66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DF0FD-7CC8-472C-B49C-A60BAEF5074D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9F6060A-9598-434F-B27A-40A6105E66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DF0FD-7CC8-472C-B49C-A60BAEF5074D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6060A-9598-434F-B27A-40A6105E66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DF0FD-7CC8-472C-B49C-A60BAEF5074D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6060A-9598-434F-B27A-40A6105E66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DF0FD-7CC8-472C-B49C-A60BAEF5074D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6060A-9598-434F-B27A-40A6105E66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DF0FD-7CC8-472C-B49C-A60BAEF5074D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6060A-9598-434F-B27A-40A6105E66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DF0FD-7CC8-472C-B49C-A60BAEF5074D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6060A-9598-434F-B27A-40A6105E66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DF0FD-7CC8-472C-B49C-A60BAEF5074D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6060A-9598-434F-B27A-40A6105E66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8DF0FD-7CC8-472C-B49C-A60BAEF5074D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9F6060A-9598-434F-B27A-40A6105E665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26" Type="http://schemas.openxmlformats.org/officeDocument/2006/relationships/image" Target="../media/image26.png"/><Relationship Id="rId3" Type="http://schemas.openxmlformats.org/officeDocument/2006/relationships/image" Target="../media/image3.png"/><Relationship Id="rId21" Type="http://schemas.openxmlformats.org/officeDocument/2006/relationships/image" Target="../media/image21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33" Type="http://schemas.openxmlformats.org/officeDocument/2006/relationships/image" Target="../media/image33.png"/><Relationship Id="rId2" Type="http://schemas.openxmlformats.org/officeDocument/2006/relationships/image" Target="../media/image2.jpe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29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32" Type="http://schemas.openxmlformats.org/officeDocument/2006/relationships/image" Target="../media/image32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31" Type="http://schemas.openxmlformats.org/officeDocument/2006/relationships/image" Target="../media/image31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png"/><Relationship Id="rId30" Type="http://schemas.openxmlformats.org/officeDocument/2006/relationships/image" Target="../media/image3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gif"/><Relationship Id="rId4" Type="http://schemas.openxmlformats.org/officeDocument/2006/relationships/image" Target="../media/image44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56;&#1072;&#1073;&#1086;&#1090;&#1072;%20&#1056;&#1077;&#1074;&#1072;&#1079;&#1086;&#1074;&#1086;&#1081;\&#1092;&#1077;&#1089;&#1090;&#1080;&#1074;&#1072;&#1083;&#1100;\2013\2281\629569\&#1055;&#1056;&#1045;&#1047;&#1045;&#1053;&#1058;&#1040;&#1062;&#1048;&#1071;\&#1058;&#1086;&#1084;&#1089;&#1086;&#1085;.wmv" TargetMode="External"/><Relationship Id="rId4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56;&#1072;&#1073;&#1086;&#1090;&#1072;%20&#1056;&#1077;&#1074;&#1072;&#1079;&#1086;&#1074;&#1086;&#1081;\&#1092;&#1077;&#1089;&#1090;&#1080;&#1074;&#1072;&#1083;&#1100;\2013\2281\629569\&#1055;&#1056;&#1045;&#1047;&#1045;&#1053;&#1058;&#1040;&#1062;&#1048;&#1071;\&#1040;&#1090;&#1086;&#1084;%20&#1056;&#1077;&#1079;&#1077;&#1088;&#1092;&#1086;&#1088;&#1076;&#1072;.wmv" TargetMode="External"/><Relationship Id="rId4" Type="http://schemas.openxmlformats.org/officeDocument/2006/relationships/image" Target="../media/image5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6;&#1072;&#1073;&#1086;&#1090;&#1072;%20&#1056;&#1077;&#1074;&#1072;&#1079;&#1086;&#1074;&#1086;&#1081;\&#1092;&#1077;&#1089;&#1090;&#1080;&#1074;&#1072;&#1083;&#1100;\2013\2281\629569\&#1055;&#1056;&#1045;&#1047;&#1045;&#1053;&#1058;&#1040;&#1062;&#1048;&#1071;\&#1092;&#1080;&#1079;&#1082;&#1091;&#1083;&#1100;&#1090;&#1084;&#1080;&#1085;&#1091;&#1090;&#1082;&#1072;.mp3" TargetMode="External"/><Relationship Id="rId5" Type="http://schemas.openxmlformats.org/officeDocument/2006/relationships/image" Target="../media/image55.png"/><Relationship Id="rId4" Type="http://schemas.openxmlformats.org/officeDocument/2006/relationships/image" Target="../media/image5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56;&#1072;&#1073;&#1086;&#1090;&#1072;%20&#1056;&#1077;&#1074;&#1072;&#1079;&#1086;&#1074;&#1086;&#1081;\&#1092;&#1077;&#1089;&#1090;&#1080;&#1074;&#1072;&#1083;&#1100;\2013\2281\629569\&#1055;&#1056;&#1045;&#1047;&#1045;&#1053;&#1058;&#1040;&#1062;&#1048;&#1071;\&#1041;&#1086;&#1088;%201.wmv" TargetMode="External"/><Relationship Id="rId4" Type="http://schemas.openxmlformats.org/officeDocument/2006/relationships/image" Target="../media/image5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56;&#1072;&#1073;&#1086;&#1090;&#1072;%20&#1056;&#1077;&#1074;&#1072;&#1079;&#1086;&#1074;&#1086;&#1081;\&#1092;&#1077;&#1089;&#1090;&#1080;&#1074;&#1072;&#1083;&#1100;\2013\2281\629569\&#1055;&#1056;&#1045;&#1047;&#1045;&#1053;&#1058;&#1040;&#1062;&#1048;&#1071;\&#1041;&#1086;&#1088;%202.wmv" TargetMode="External"/><Relationship Id="rId4" Type="http://schemas.openxmlformats.org/officeDocument/2006/relationships/image" Target="../media/image5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region.my1.ru/004-005.jp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00562" y="642918"/>
            <a:ext cx="1428750" cy="10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64" name="Picture 4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00364" y="785794"/>
            <a:ext cx="1357289" cy="1357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86380" y="5429250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62" name="Picture 3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6038850"/>
            <a:ext cx="14287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5" name="Picture 31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429388" y="5000636"/>
            <a:ext cx="14287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1" name="Picture 27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714480" y="3143248"/>
            <a:ext cx="1500198" cy="1130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643570" y="1357298"/>
            <a:ext cx="1518058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643174" y="5854346"/>
            <a:ext cx="1500198" cy="1003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2928926" y="2499354"/>
            <a:ext cx="1714502" cy="1291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7715250" y="3000372"/>
            <a:ext cx="14287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0" y="4929198"/>
            <a:ext cx="1281987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3821891" y="4929198"/>
            <a:ext cx="1607355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4857752" y="4143380"/>
            <a:ext cx="1604969" cy="1243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214282" y="0"/>
            <a:ext cx="8786874" cy="857232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FFFF00"/>
                </a:solidFill>
                <a:effectLst/>
                <a:latin typeface="+mn-lt"/>
              </a:rPr>
              <a:t>МАТЕРИАЛЬНЫЙ МИР</a:t>
            </a:r>
            <a:endParaRPr lang="ru-RU" sz="4800" dirty="0">
              <a:solidFill>
                <a:srgbClr val="FFFF00"/>
              </a:solidFill>
              <a:effectLst/>
              <a:latin typeface="+mn-lt"/>
            </a:endParaRP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0" y="3286124"/>
            <a:ext cx="142875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2500298" y="4054321"/>
            <a:ext cx="1617144" cy="1218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7715240" y="4143380"/>
            <a:ext cx="1428760" cy="1039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18" cstate="email"/>
          <a:srcRect/>
          <a:stretch>
            <a:fillRect/>
          </a:stretch>
        </p:blipFill>
        <p:spPr bwMode="auto">
          <a:xfrm>
            <a:off x="6643702" y="2500306"/>
            <a:ext cx="13906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>
            <a:off x="4500562" y="1928802"/>
            <a:ext cx="1158429" cy="1495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20" cstate="email"/>
          <a:srcRect/>
          <a:stretch>
            <a:fillRect/>
          </a:stretch>
        </p:blipFill>
        <p:spPr bwMode="auto">
          <a:xfrm>
            <a:off x="785786" y="4071942"/>
            <a:ext cx="1057275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21" cstate="email"/>
          <a:srcRect/>
          <a:stretch>
            <a:fillRect/>
          </a:stretch>
        </p:blipFill>
        <p:spPr bwMode="auto">
          <a:xfrm>
            <a:off x="7500958" y="5858852"/>
            <a:ext cx="1643042" cy="999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22" cstate="email"/>
          <a:srcRect/>
          <a:stretch>
            <a:fillRect/>
          </a:stretch>
        </p:blipFill>
        <p:spPr bwMode="auto">
          <a:xfrm>
            <a:off x="0" y="1785926"/>
            <a:ext cx="1357258" cy="1044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23" cstate="email"/>
          <a:srcRect/>
          <a:stretch>
            <a:fillRect/>
          </a:stretch>
        </p:blipFill>
        <p:spPr bwMode="auto">
          <a:xfrm>
            <a:off x="1071538" y="2285992"/>
            <a:ext cx="103822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2" name="Picture 28"/>
          <p:cNvPicPr>
            <a:picLocks noChangeAspect="1" noChangeArrowheads="1"/>
          </p:cNvPicPr>
          <p:nvPr/>
        </p:nvPicPr>
        <p:blipFill>
          <a:blip r:embed="rId24" cstate="email"/>
          <a:srcRect/>
          <a:stretch>
            <a:fillRect/>
          </a:stretch>
        </p:blipFill>
        <p:spPr bwMode="auto">
          <a:xfrm>
            <a:off x="5572132" y="3286124"/>
            <a:ext cx="14287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25" cstate="email"/>
          <a:srcRect/>
          <a:stretch>
            <a:fillRect/>
          </a:stretch>
        </p:blipFill>
        <p:spPr bwMode="auto">
          <a:xfrm>
            <a:off x="7715250" y="1785926"/>
            <a:ext cx="1428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9" name="Picture 35"/>
          <p:cNvPicPr>
            <a:picLocks noChangeAspect="1" noChangeArrowheads="1"/>
          </p:cNvPicPr>
          <p:nvPr/>
        </p:nvPicPr>
        <p:blipFill>
          <a:blip r:embed="rId26" cstate="email"/>
          <a:srcRect/>
          <a:stretch>
            <a:fillRect/>
          </a:stretch>
        </p:blipFill>
        <p:spPr bwMode="auto">
          <a:xfrm>
            <a:off x="1285852" y="5072074"/>
            <a:ext cx="1571636" cy="117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60" name="Picture 36"/>
          <p:cNvPicPr>
            <a:picLocks noChangeAspect="1" noChangeArrowheads="1"/>
          </p:cNvPicPr>
          <p:nvPr/>
        </p:nvPicPr>
        <p:blipFill>
          <a:blip r:embed="rId27" cstate="email"/>
          <a:srcRect/>
          <a:stretch>
            <a:fillRect/>
          </a:stretch>
        </p:blipFill>
        <p:spPr bwMode="auto">
          <a:xfrm>
            <a:off x="6786578" y="3714752"/>
            <a:ext cx="1239092" cy="933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63" name="Picture 39"/>
          <p:cNvPicPr>
            <a:picLocks noChangeAspect="1" noChangeArrowheads="1"/>
          </p:cNvPicPr>
          <p:nvPr/>
        </p:nvPicPr>
        <p:blipFill>
          <a:blip r:embed="rId28" cstate="email"/>
          <a:srcRect/>
          <a:stretch>
            <a:fillRect/>
          </a:stretch>
        </p:blipFill>
        <p:spPr bwMode="auto">
          <a:xfrm>
            <a:off x="3857620" y="3571876"/>
            <a:ext cx="14287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29" cstate="email"/>
          <a:srcRect/>
          <a:stretch>
            <a:fillRect/>
          </a:stretch>
        </p:blipFill>
        <p:spPr bwMode="auto">
          <a:xfrm>
            <a:off x="1048147" y="714356"/>
            <a:ext cx="1523579" cy="114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61" name="Picture 37"/>
          <p:cNvPicPr>
            <a:picLocks noChangeAspect="1" noChangeArrowheads="1"/>
          </p:cNvPicPr>
          <p:nvPr/>
        </p:nvPicPr>
        <p:blipFill>
          <a:blip r:embed="rId30" cstate="email"/>
          <a:srcRect/>
          <a:stretch>
            <a:fillRect/>
          </a:stretch>
        </p:blipFill>
        <p:spPr bwMode="auto">
          <a:xfrm>
            <a:off x="8096250" y="0"/>
            <a:ext cx="104775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65" name="Picture 41"/>
          <p:cNvPicPr>
            <a:picLocks noChangeAspect="1" noChangeArrowheads="1"/>
          </p:cNvPicPr>
          <p:nvPr/>
        </p:nvPicPr>
        <p:blipFill>
          <a:blip r:embed="rId31" cstate="email"/>
          <a:srcRect/>
          <a:stretch>
            <a:fillRect/>
          </a:stretch>
        </p:blipFill>
        <p:spPr bwMode="auto">
          <a:xfrm>
            <a:off x="0" y="0"/>
            <a:ext cx="9810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32" cstate="email"/>
          <a:srcRect/>
          <a:stretch>
            <a:fillRect/>
          </a:stretch>
        </p:blipFill>
        <p:spPr bwMode="auto">
          <a:xfrm>
            <a:off x="7143768" y="785793"/>
            <a:ext cx="857256" cy="1648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8" name="Picture 34"/>
          <p:cNvPicPr>
            <a:picLocks noChangeAspect="1" noChangeArrowheads="1"/>
          </p:cNvPicPr>
          <p:nvPr/>
        </p:nvPicPr>
        <p:blipFill>
          <a:blip r:embed="rId33" cstate="email"/>
          <a:srcRect/>
          <a:stretch>
            <a:fillRect/>
          </a:stretch>
        </p:blipFill>
        <p:spPr bwMode="auto">
          <a:xfrm>
            <a:off x="1857356" y="1714488"/>
            <a:ext cx="14287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FFFF00"/>
                </a:solidFill>
                <a:latin typeface="+mn-lt"/>
              </a:rPr>
              <a:t>ДЖОЗЕФ ДЖОН ТОМСОН</a:t>
            </a:r>
            <a:br>
              <a:rPr lang="ru-RU" sz="5400" dirty="0" smtClean="0">
                <a:solidFill>
                  <a:srgbClr val="FFFF00"/>
                </a:solidFill>
                <a:latin typeface="+mn-lt"/>
              </a:rPr>
            </a:br>
            <a:r>
              <a:rPr lang="ru-RU" sz="2800" dirty="0" smtClean="0">
                <a:solidFill>
                  <a:srgbClr val="FFFF00"/>
                </a:solidFill>
              </a:rPr>
              <a:t>(18 декабря 1856 — 30 августа 1940)</a:t>
            </a:r>
            <a:endParaRPr lang="ru-RU" sz="28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28860" y="1643050"/>
            <a:ext cx="4268072" cy="4912728"/>
          </a:xfrm>
          <a:prstGeom prst="rect">
            <a:avLst/>
          </a:prstGeom>
          <a:noFill/>
          <a:ln w="38100">
            <a:solidFill>
              <a:srgbClr val="EBF01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9144000" cy="2428868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FFFF00"/>
                </a:solidFill>
                <a:latin typeface="+mn-lt"/>
              </a:rPr>
              <a:t>30 апреля 1897 года — </a:t>
            </a:r>
            <a:br>
              <a:rPr lang="ru-RU" sz="4800" dirty="0" smtClean="0">
                <a:solidFill>
                  <a:srgbClr val="FFFF00"/>
                </a:solidFill>
                <a:latin typeface="+mn-lt"/>
              </a:rPr>
            </a:br>
            <a:r>
              <a:rPr lang="ru-RU" sz="4800" b="0" dirty="0" smtClean="0">
                <a:solidFill>
                  <a:srgbClr val="FFFF00"/>
                </a:solidFill>
                <a:latin typeface="+mn-lt"/>
              </a:rPr>
              <a:t> </a:t>
            </a:r>
            <a:r>
              <a:rPr lang="ru-RU" sz="4800" dirty="0" smtClean="0">
                <a:solidFill>
                  <a:srgbClr val="FFFF00"/>
                </a:solidFill>
                <a:latin typeface="+mn-lt"/>
              </a:rPr>
              <a:t>день рождения электрона</a:t>
            </a:r>
            <a:endParaRPr lang="ru-RU" sz="48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36870" name="Picture 6" descr="http://im7-tub.yandex.net/i?id=19733964&amp;tov=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28926" y="2285992"/>
            <a:ext cx="3286148" cy="2452348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</p:pic>
      <p:pic>
        <p:nvPicPr>
          <p:cNvPr id="4099" name="Picture 3" descr="F:\открытый урок\99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20" y="4143380"/>
            <a:ext cx="1981200" cy="2581275"/>
          </a:xfrm>
          <a:prstGeom prst="rect">
            <a:avLst/>
          </a:prstGeom>
          <a:noFill/>
        </p:spPr>
      </p:pic>
      <p:pic>
        <p:nvPicPr>
          <p:cNvPr id="4101" name="Picture 5" descr="F:\открытый урок\2376290592db.jpg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15008" y="4929198"/>
            <a:ext cx="3314700" cy="1695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Томсон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9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86874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«ПУДИНГОВАЯ» МОДЕЛЬ ТОМСОНА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0" y="1928802"/>
            <a:ext cx="4071934" cy="4197361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    Томсон  построил одну из первых моделей атома, предположив, что </a:t>
            </a:r>
            <a:r>
              <a:rPr lang="ru-RU" b="1" dirty="0" smtClean="0">
                <a:solidFill>
                  <a:srgbClr val="FFFF00"/>
                </a:solidFill>
              </a:rPr>
              <a:t>атом – это положительно заряженная сфера с вкрапленными в нее электронами</a:t>
            </a:r>
            <a:r>
              <a:rPr lang="ru-RU" dirty="0" smtClean="0">
                <a:solidFill>
                  <a:srgbClr val="FFFF00"/>
                </a:solidFill>
              </a:rPr>
              <a:t>. </a:t>
            </a:r>
          </a:p>
          <a:p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C:\Documents and Settings\я\Рабочий стол\Строение атома\Image99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00562" y="1643050"/>
            <a:ext cx="4228040" cy="4572032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rgbClr val="FFFF00"/>
                </a:solidFill>
                <a:latin typeface="+mn-lt"/>
              </a:rPr>
              <a:t>Хантаро </a:t>
            </a:r>
            <a:r>
              <a:rPr lang="ru-RU" sz="6000" b="1" dirty="0" err="1" smtClean="0">
                <a:solidFill>
                  <a:srgbClr val="FFFF00"/>
                </a:solidFill>
                <a:latin typeface="+mn-lt"/>
              </a:rPr>
              <a:t>Нагаока</a:t>
            </a:r>
            <a:r>
              <a:rPr lang="ru-RU" sz="6000" b="1" dirty="0" smtClean="0">
                <a:solidFill>
                  <a:srgbClr val="FFFF00"/>
                </a:solidFill>
                <a:latin typeface="+mn-lt"/>
              </a:rPr>
              <a:t>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100" b="1" dirty="0" smtClean="0">
                <a:solidFill>
                  <a:srgbClr val="FFFF00"/>
                </a:solidFill>
                <a:effectLst/>
                <a:latin typeface="+mn-lt"/>
              </a:rPr>
              <a:t>(</a:t>
            </a:r>
            <a:r>
              <a:rPr lang="ru-RU" sz="3100" dirty="0" smtClean="0">
                <a:solidFill>
                  <a:srgbClr val="FFFF00"/>
                </a:solidFill>
                <a:effectLst/>
                <a:latin typeface="+mn-lt"/>
              </a:rPr>
              <a:t>15 августа 1865 — 11 декабря 1950) </a:t>
            </a:r>
            <a:endParaRPr lang="ru-RU" sz="3100" dirty="0">
              <a:solidFill>
                <a:srgbClr val="FFFF00"/>
              </a:solidFill>
              <a:effectLst/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257676" cy="4525963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     В 1904 году японский физик Хантаро </a:t>
            </a:r>
            <a:r>
              <a:rPr lang="ru-RU" dirty="0" err="1" smtClean="0">
                <a:solidFill>
                  <a:srgbClr val="FFFF00"/>
                </a:solidFill>
              </a:rPr>
              <a:t>Нагаока</a:t>
            </a:r>
            <a:r>
              <a:rPr lang="ru-RU" dirty="0" smtClean="0">
                <a:solidFill>
                  <a:srgbClr val="FFFF00"/>
                </a:solidFill>
              </a:rPr>
              <a:t> предложил модель атома, построенную по аналогии с планетой Сатурн. В этой модели вокруг маленького положительного ядра по </a:t>
            </a:r>
            <a:r>
              <a:rPr lang="ru-RU" dirty="0" err="1" smtClean="0">
                <a:solidFill>
                  <a:srgbClr val="FFFF00"/>
                </a:solidFill>
              </a:rPr>
              <a:t>орбиталям</a:t>
            </a:r>
            <a:r>
              <a:rPr lang="ru-RU" dirty="0" smtClean="0">
                <a:solidFill>
                  <a:srgbClr val="FFFF00"/>
                </a:solidFill>
              </a:rPr>
              <a:t> вращались электроны, объединённые в кольца. 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43570" y="4857760"/>
            <a:ext cx="3261739" cy="1671641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email"/>
          <a:srcRect b="9946"/>
          <a:stretch>
            <a:fillRect/>
          </a:stretch>
        </p:blipFill>
        <p:spPr bwMode="auto">
          <a:xfrm>
            <a:off x="5857884" y="1597024"/>
            <a:ext cx="2786082" cy="2553768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dirty="0" smtClean="0">
                <a:solidFill>
                  <a:srgbClr val="FFFF00"/>
                </a:solidFill>
                <a:latin typeface="+mn-lt"/>
              </a:rPr>
              <a:t>ЭРНЕСТ  РЕЗЕРФОРД</a:t>
            </a:r>
            <a:r>
              <a:rPr lang="ru-RU" sz="5400" dirty="0" smtClean="0">
                <a:solidFill>
                  <a:srgbClr val="FFFF00"/>
                </a:solidFill>
                <a:latin typeface="Monotype Corsiva" pitchFamily="66" charset="0"/>
              </a:rPr>
              <a:t> </a:t>
            </a:r>
            <a:br>
              <a:rPr lang="ru-RU" sz="5400" dirty="0" smtClean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ru-RU" sz="3100" dirty="0" smtClean="0">
                <a:solidFill>
                  <a:srgbClr val="FFFF00"/>
                </a:solidFill>
                <a:latin typeface="+mn-lt"/>
              </a:rPr>
              <a:t> ( 30.08.1871  - 19.10.1937  )</a:t>
            </a:r>
            <a:endParaRPr lang="ru-RU" sz="31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3" name="Picture 5" descr="C:\Documents and Settings\я\Рабочий стол\Строение атома\rutherford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14612" y="1857364"/>
            <a:ext cx="3555112" cy="4637428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Атом Резерфорд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3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Documents and Settings\я\Рабочий стол\Строение атома\6665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строение атома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2000240"/>
            <a:ext cx="3988417" cy="4027366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dirty="0" smtClean="0">
                <a:solidFill>
                  <a:srgbClr val="FFFF00"/>
                </a:solidFill>
                <a:effectLst/>
                <a:latin typeface="+mn-lt"/>
              </a:rPr>
              <a:t>«ПЛАНЕТАРНАЯ» МОДЕЛЬ АТОМА РЕЗЕРФОРДА</a:t>
            </a:r>
            <a:endParaRPr lang="ru-RU" sz="4400" dirty="0">
              <a:solidFill>
                <a:srgbClr val="FFFF00"/>
              </a:solidFill>
              <a:effectLst/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6248" y="1500174"/>
            <a:ext cx="4857752" cy="496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200" b="1" dirty="0" smtClean="0">
                <a:solidFill>
                  <a:srgbClr val="FFFF00"/>
                </a:solidFill>
              </a:rPr>
              <a:t>Выводы: 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ru-RU" sz="2200" b="1" dirty="0" smtClean="0">
                <a:solidFill>
                  <a:srgbClr val="FFFF00"/>
                </a:solidFill>
              </a:rPr>
              <a:t>В центре атома находится положительно заряженное ядро, вокруг которого вращаются по определенным орбитам электроны.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ru-RU" sz="2200" b="1" dirty="0" smtClean="0">
                <a:solidFill>
                  <a:srgbClr val="FFFF00"/>
                </a:solidFill>
              </a:rPr>
              <a:t>Основная масса атома сосредоточена в ядре </a:t>
            </a:r>
            <a:r>
              <a:rPr lang="en-US" sz="2200" b="1" dirty="0" smtClean="0">
                <a:solidFill>
                  <a:srgbClr val="FFFF00"/>
                </a:solidFill>
              </a:rPr>
              <a:t>m </a:t>
            </a:r>
            <a:r>
              <a:rPr lang="ru-RU" sz="2200" b="1" dirty="0" smtClean="0">
                <a:solidFill>
                  <a:srgbClr val="FFFF00"/>
                </a:solidFill>
              </a:rPr>
              <a:t>ядра = 99,4% </a:t>
            </a:r>
            <a:r>
              <a:rPr lang="en-US" sz="2200" b="1" dirty="0" smtClean="0">
                <a:solidFill>
                  <a:srgbClr val="FFFF00"/>
                </a:solidFill>
              </a:rPr>
              <a:t> m</a:t>
            </a:r>
            <a:r>
              <a:rPr lang="ru-RU" sz="2200" b="1" dirty="0" smtClean="0">
                <a:solidFill>
                  <a:srgbClr val="FFFF00"/>
                </a:solidFill>
              </a:rPr>
              <a:t> атома.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ru-RU" sz="2200" b="1" dirty="0" smtClean="0">
                <a:solidFill>
                  <a:srgbClr val="FFFF00"/>
                </a:solidFill>
                <a:cs typeface="Times New Roman" pitchFamily="18" charset="0"/>
              </a:rPr>
              <a:t>D</a:t>
            </a:r>
            <a:r>
              <a:rPr lang="ru-RU" sz="2200" b="1" dirty="0" smtClean="0">
                <a:solidFill>
                  <a:srgbClr val="FFFF00"/>
                </a:solidFill>
              </a:rPr>
              <a:t> атома = 10 </a:t>
            </a:r>
            <a:r>
              <a:rPr lang="ru-RU" sz="2200" b="1" baseline="30000" dirty="0" smtClean="0">
                <a:solidFill>
                  <a:srgbClr val="FFFF00"/>
                </a:solidFill>
              </a:rPr>
              <a:t>–10</a:t>
            </a:r>
            <a:r>
              <a:rPr lang="ru-RU" sz="2200" b="1" dirty="0" smtClean="0">
                <a:solidFill>
                  <a:srgbClr val="FFFF00"/>
                </a:solidFill>
              </a:rPr>
              <a:t> м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en-US" sz="2200" b="1" dirty="0" smtClean="0">
                <a:solidFill>
                  <a:srgbClr val="FFFF00"/>
                </a:solidFill>
                <a:cs typeface="Times New Roman" pitchFamily="18" charset="0"/>
              </a:rPr>
              <a:t>D</a:t>
            </a:r>
            <a:r>
              <a:rPr lang="en-US" sz="2200" b="1" dirty="0" smtClean="0">
                <a:solidFill>
                  <a:srgbClr val="FFFF00"/>
                </a:solidFill>
              </a:rPr>
              <a:t>  </a:t>
            </a:r>
            <a:r>
              <a:rPr lang="ru-RU" sz="2200" b="1" dirty="0" smtClean="0">
                <a:solidFill>
                  <a:srgbClr val="FFFF00"/>
                </a:solidFill>
              </a:rPr>
              <a:t>ядра </a:t>
            </a:r>
            <a:r>
              <a:rPr lang="en-US" sz="2200" b="1" dirty="0" smtClean="0">
                <a:solidFill>
                  <a:srgbClr val="FFFF00"/>
                </a:solidFill>
              </a:rPr>
              <a:t> </a:t>
            </a:r>
            <a:r>
              <a:rPr lang="en-US" sz="2200" b="1" dirty="0" smtClean="0">
                <a:solidFill>
                  <a:srgbClr val="FFFF00"/>
                </a:solidFill>
                <a:cs typeface="Arial" charset="0"/>
              </a:rPr>
              <a:t>~</a:t>
            </a:r>
            <a:r>
              <a:rPr lang="ru-RU" sz="2200" b="1" dirty="0" smtClean="0">
                <a:solidFill>
                  <a:srgbClr val="FFFF00"/>
                </a:solidFill>
                <a:cs typeface="Arial" charset="0"/>
              </a:rPr>
              <a:t> 10</a:t>
            </a:r>
            <a:r>
              <a:rPr lang="ru-RU" sz="2200" b="1" baseline="30000" dirty="0" smtClean="0">
                <a:solidFill>
                  <a:srgbClr val="FFFF00"/>
                </a:solidFill>
              </a:rPr>
              <a:t>-14</a:t>
            </a:r>
            <a:r>
              <a:rPr lang="ru-RU" sz="2200" b="1" dirty="0" smtClean="0">
                <a:solidFill>
                  <a:srgbClr val="FFFF00"/>
                </a:solidFill>
              </a:rPr>
              <a:t> - 10</a:t>
            </a:r>
            <a:r>
              <a:rPr lang="ru-RU" sz="2200" b="1" dirty="0" smtClean="0">
                <a:solidFill>
                  <a:srgbClr val="FFFF00"/>
                </a:solidFill>
                <a:cs typeface="Arial" charset="0"/>
              </a:rPr>
              <a:t> </a:t>
            </a:r>
            <a:r>
              <a:rPr lang="ru-RU" sz="2200" b="1" baseline="30000" dirty="0" smtClean="0">
                <a:solidFill>
                  <a:srgbClr val="FFFF00"/>
                </a:solidFill>
                <a:cs typeface="Arial" charset="0"/>
              </a:rPr>
              <a:t>– 15</a:t>
            </a:r>
            <a:r>
              <a:rPr lang="ru-RU" sz="2200" b="1" dirty="0" smtClean="0">
                <a:solidFill>
                  <a:srgbClr val="FFFF00"/>
                </a:solidFill>
                <a:cs typeface="Arial" charset="0"/>
              </a:rPr>
              <a:t> </a:t>
            </a:r>
            <a:r>
              <a:rPr lang="ru-RU" sz="2200" b="1" dirty="0" smtClean="0">
                <a:solidFill>
                  <a:srgbClr val="FFFF00"/>
                </a:solidFill>
              </a:rPr>
              <a:t>м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ru-RU" sz="2200" b="1" dirty="0" smtClean="0">
                <a:solidFill>
                  <a:srgbClr val="FFFF00"/>
                </a:solidFill>
              </a:rPr>
              <a:t>Атом электрически нейтрален – абсолютное значение суммарного отрицательного заряда электронов равно положительному значению заряда ядра.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en-US" sz="2200" b="1" dirty="0" smtClean="0">
                <a:solidFill>
                  <a:srgbClr val="FFFF00"/>
                </a:solidFill>
                <a:cs typeface="Arial" charset="0"/>
              </a:rPr>
              <a:t>q</a:t>
            </a:r>
            <a:r>
              <a:rPr lang="ru-RU" sz="2200" b="1" dirty="0" smtClean="0">
                <a:solidFill>
                  <a:srgbClr val="FFFF00"/>
                </a:solidFill>
              </a:rPr>
              <a:t> ядра  = +</a:t>
            </a:r>
            <a:r>
              <a:rPr lang="en-US" sz="2200" b="1" dirty="0" smtClean="0">
                <a:solidFill>
                  <a:srgbClr val="FFFF00"/>
                </a:solidFill>
                <a:cs typeface="Arial" charset="0"/>
              </a:rPr>
              <a:t>Z</a:t>
            </a:r>
            <a:r>
              <a:rPr lang="ru-RU" sz="2200" b="1" dirty="0" smtClean="0">
                <a:solidFill>
                  <a:srgbClr val="FFFF00"/>
                </a:solidFill>
                <a:cs typeface="Arial" charset="0"/>
              </a:rPr>
              <a:t> </a:t>
            </a:r>
            <a:r>
              <a:rPr lang="en-US" sz="2200" b="1" dirty="0" smtClean="0">
                <a:solidFill>
                  <a:srgbClr val="FFFF00"/>
                </a:solidFill>
                <a:cs typeface="Arial" charset="0"/>
              </a:rPr>
              <a:t>e ;</a:t>
            </a:r>
            <a:endParaRPr lang="en-US" sz="2200" b="1" dirty="0">
              <a:solidFill>
                <a:srgbClr val="FFFF00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 descr="http://www.vsemi.info/wp-content/gallery/gorodnya/les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-16525"/>
            <a:ext cx="9144000" cy="6874525"/>
          </a:xfrm>
          <a:prstGeom prst="rect">
            <a:avLst/>
          </a:prstGeom>
          <a:noFill/>
        </p:spPr>
      </p:pic>
      <p:pic>
        <p:nvPicPr>
          <p:cNvPr id="3" name="физкультминут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7715272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1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1143000"/>
            <a:ext cx="9144000" cy="1828800"/>
          </a:xfrm>
        </p:spPr>
        <p:txBody>
          <a:bodyPr>
            <a:noAutofit/>
          </a:bodyPr>
          <a:lstStyle/>
          <a:p>
            <a:r>
              <a:rPr lang="ru-RU" sz="9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СТРОЕНИЕ</a:t>
            </a:r>
            <a:br>
              <a:rPr lang="ru-RU" sz="9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9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9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АТОМА</a:t>
            </a:r>
            <a:endParaRPr lang="ru-RU" sz="9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2050" name="Picture 2" descr="C:\Documents and Settings\я\Рабочий стол\Строение атома\atom 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14678" y="3643314"/>
            <a:ext cx="2928938" cy="2928938"/>
          </a:xfrm>
          <a:prstGeom prst="rect">
            <a:avLst/>
          </a:prstGeom>
          <a:noFill/>
          <a:ln w="38100">
            <a:solidFill>
              <a:srgbClr val="EBF010"/>
            </a:solidFill>
          </a:ln>
        </p:spPr>
      </p:pic>
      <p:pic>
        <p:nvPicPr>
          <p:cNvPr id="3" name="Picture 2" descr="F:\открытый урок\0_24a7c_66eea6b4_XL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2844" y="142852"/>
            <a:ext cx="989142" cy="1071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0042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sz="5400" dirty="0" smtClean="0">
                <a:solidFill>
                  <a:srgbClr val="FFFF00"/>
                </a:solidFill>
                <a:latin typeface="+mn-lt"/>
              </a:rPr>
              <a:t>НИЛЬС БОР</a:t>
            </a:r>
            <a:br>
              <a:rPr lang="ru-RU" sz="5400" dirty="0" smtClean="0">
                <a:solidFill>
                  <a:srgbClr val="FFFF00"/>
                </a:solidFill>
                <a:latin typeface="+mn-lt"/>
              </a:rPr>
            </a:br>
            <a:r>
              <a:rPr lang="ru-RU" sz="3100" dirty="0" smtClean="0">
                <a:solidFill>
                  <a:srgbClr val="FFFF00"/>
                </a:solidFill>
                <a:effectLst/>
                <a:latin typeface="+mn-lt"/>
              </a:rPr>
              <a:t> (7 октября 1885 г. – 8 ноября 1962 г.)</a:t>
            </a:r>
            <a:r>
              <a:rPr lang="ru-RU" sz="5400" dirty="0" smtClean="0">
                <a:solidFill>
                  <a:srgbClr val="FFFF00"/>
                </a:solidFill>
                <a:latin typeface="+mn-lt"/>
              </a:rPr>
              <a:t/>
            </a:r>
            <a:br>
              <a:rPr lang="ru-RU" sz="5400" dirty="0" smtClean="0">
                <a:solidFill>
                  <a:srgbClr val="FFFF00"/>
                </a:solidFill>
                <a:latin typeface="+mn-lt"/>
              </a:rPr>
            </a:br>
            <a:endParaRPr lang="ru-RU" sz="54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3" name="Picture 6" descr="C:\Documents and Settings\я\Рабочий стол\Строение атома\image001.jpg"/>
          <p:cNvPicPr>
            <a:picLocks noChangeAspect="1" noChangeArrowheads="1"/>
          </p:cNvPicPr>
          <p:nvPr/>
        </p:nvPicPr>
        <p:blipFill>
          <a:blip r:embed="rId3" cstate="email"/>
          <a:srcRect l="12826" r="16247"/>
          <a:stretch>
            <a:fillRect/>
          </a:stretch>
        </p:blipFill>
        <p:spPr bwMode="auto">
          <a:xfrm>
            <a:off x="3000364" y="1571612"/>
            <a:ext cx="3279001" cy="4999921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85720" y="1500174"/>
            <a:ext cx="857256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</a:rPr>
              <a:t>Первый постулат: 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</a:rPr>
              <a:t>Атомная система может находиться только в особых стационарных или квантовых состояниях, каждому из которых соответствует определенная энергия </a:t>
            </a:r>
            <a:r>
              <a:rPr kumimoji="0" lang="ru-RU" sz="3600" i="1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</a:rPr>
              <a:t>E</a:t>
            </a:r>
            <a:r>
              <a:rPr kumimoji="0" lang="ru-RU" sz="3600" i="1" u="none" strike="noStrike" cap="none" normalizeH="0" baseline="-30000" dirty="0" err="1" smtClean="0">
                <a:ln>
                  <a:noFill/>
                </a:ln>
                <a:solidFill>
                  <a:srgbClr val="FFFF00"/>
                </a:solidFill>
                <a:effectLst/>
              </a:rPr>
              <a:t>n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</a:rPr>
              <a:t>. В стационарных состояниях атом не излучает.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solidFill>
                <a:srgbClr val="FFFF00"/>
              </a:solidFill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dirty="0" smtClean="0">
                <a:solidFill>
                  <a:srgbClr val="FFFF00"/>
                </a:solidFill>
                <a:effectLst/>
                <a:latin typeface="+mn-lt"/>
              </a:rPr>
              <a:t>ПОСТУЛАТЫ БОРА</a:t>
            </a:r>
            <a:endParaRPr lang="ru-RU" dirty="0">
              <a:solidFill>
                <a:srgbClr val="FFFF00"/>
              </a:solidFill>
              <a:effectLst/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Бор 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0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571736" y="4929198"/>
          <a:ext cx="3762380" cy="822960"/>
        </p:xfrm>
        <a:graphic>
          <a:graphicData uri="http://schemas.openxmlformats.org/drawingml/2006/table">
            <a:tbl>
              <a:tblPr/>
              <a:tblGrid>
                <a:gridCol w="3762380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5400" dirty="0">
                          <a:solidFill>
                            <a:srgbClr val="FFFF00"/>
                          </a:solidFill>
                        </a:rPr>
                        <a:t>h</a:t>
                      </a:r>
                      <a:r>
                        <a:rPr lang="el-GR" sz="5400" dirty="0">
                          <a:solidFill>
                            <a:srgbClr val="FFFF00"/>
                          </a:solidFill>
                        </a:rPr>
                        <a:t>ν = </a:t>
                      </a:r>
                      <a:r>
                        <a:rPr lang="en-US" sz="5400" dirty="0" err="1" smtClean="0">
                          <a:solidFill>
                            <a:srgbClr val="FFFF00"/>
                          </a:solidFill>
                        </a:rPr>
                        <a:t>E</a:t>
                      </a:r>
                      <a:r>
                        <a:rPr lang="en-US" sz="5400" baseline="-25000" dirty="0" err="1">
                          <a:solidFill>
                            <a:srgbClr val="FFFF00"/>
                          </a:solidFill>
                        </a:rPr>
                        <a:t>k</a:t>
                      </a:r>
                      <a:r>
                        <a:rPr lang="en-US" sz="5400" dirty="0">
                          <a:solidFill>
                            <a:srgbClr val="FFFF00"/>
                          </a:solidFill>
                        </a:rPr>
                        <a:t> – </a:t>
                      </a:r>
                      <a:r>
                        <a:rPr lang="en-US" sz="5400" dirty="0" smtClean="0">
                          <a:solidFill>
                            <a:srgbClr val="FFFF00"/>
                          </a:solidFill>
                        </a:rPr>
                        <a:t>E</a:t>
                      </a:r>
                      <a:r>
                        <a:rPr lang="en-US" sz="5400" baseline="-25000" dirty="0" smtClean="0">
                          <a:solidFill>
                            <a:srgbClr val="FFFF00"/>
                          </a:solidFill>
                        </a:rPr>
                        <a:t>n</a:t>
                      </a:r>
                      <a:r>
                        <a:rPr lang="en-US" sz="540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endParaRPr lang="en-US" sz="5400" dirty="0">
                        <a:solidFill>
                          <a:srgbClr val="FFFF00"/>
                        </a:solidFill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14282" y="1142984"/>
            <a:ext cx="857256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</a:rPr>
              <a:t>Второй постулат: </a:t>
            </a:r>
            <a:r>
              <a:rPr lang="ru-RU" sz="3600" dirty="0" smtClean="0">
                <a:solidFill>
                  <a:srgbClr val="FFFF00"/>
                </a:solidFill>
              </a:rPr>
              <a:t>Излучение света атомом происходит при переходе атома из стационарного состояния с большей энергией </a:t>
            </a:r>
            <a:r>
              <a:rPr lang="en-US" sz="3600" dirty="0" err="1" smtClean="0">
                <a:solidFill>
                  <a:srgbClr val="FFFF00"/>
                </a:solidFill>
              </a:rPr>
              <a:t>E</a:t>
            </a:r>
            <a:r>
              <a:rPr lang="en-US" sz="3600" baseline="-25000" dirty="0" err="1" smtClean="0">
                <a:solidFill>
                  <a:srgbClr val="FFFF00"/>
                </a:solidFill>
              </a:rPr>
              <a:t>k</a:t>
            </a:r>
            <a:r>
              <a:rPr lang="en-US" sz="3600" dirty="0" smtClean="0">
                <a:solidFill>
                  <a:srgbClr val="FFFF00"/>
                </a:solidFill>
              </a:rPr>
              <a:t> </a:t>
            </a:r>
            <a:r>
              <a:rPr lang="ru-RU" sz="3600" dirty="0" smtClean="0">
                <a:solidFill>
                  <a:srgbClr val="FFFF00"/>
                </a:solidFill>
              </a:rPr>
              <a:t> в стационарное состояние с меньшей энергией </a:t>
            </a:r>
            <a:r>
              <a:rPr lang="en-US" sz="3600" dirty="0" smtClean="0">
                <a:solidFill>
                  <a:srgbClr val="FFFF00"/>
                </a:solidFill>
              </a:rPr>
              <a:t>E</a:t>
            </a:r>
            <a:r>
              <a:rPr lang="en-US" sz="3600" baseline="-25000" dirty="0" smtClean="0">
                <a:solidFill>
                  <a:srgbClr val="FFFF00"/>
                </a:solidFill>
              </a:rPr>
              <a:t>n</a:t>
            </a:r>
            <a:r>
              <a:rPr lang="en-US" sz="3600" dirty="0" smtClean="0">
                <a:solidFill>
                  <a:srgbClr val="FFFF00"/>
                </a:solidFill>
              </a:rPr>
              <a:t> </a:t>
            </a:r>
            <a:r>
              <a:rPr lang="ru-RU" sz="3600" dirty="0" smtClean="0">
                <a:solidFill>
                  <a:srgbClr val="FFFF00"/>
                </a:solidFill>
              </a:rPr>
              <a:t>. Энергия излученного фотона равна разности энергий стационарных состояний:</a:t>
            </a:r>
            <a:endParaRPr lang="en-US" sz="3600" dirty="0" smtClean="0">
              <a:solidFill>
                <a:srgbClr val="FFFF00"/>
              </a:solidFill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srgbClr val="FFFF00"/>
                </a:solidFill>
              </a:rPr>
              <a:t> 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</a:rPr>
              <a:t/>
            </a:r>
            <a:b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</a:rPr>
            </a:b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dirty="0" smtClean="0">
                <a:solidFill>
                  <a:srgbClr val="FFFF00"/>
                </a:solidFill>
                <a:effectLst/>
                <a:latin typeface="+mn-lt"/>
              </a:rPr>
              <a:t>ПОСТУЛАТЫ БОРА</a:t>
            </a:r>
            <a:endParaRPr lang="ru-RU" dirty="0">
              <a:solidFill>
                <a:srgbClr val="FFFF00"/>
              </a:solidFill>
              <a:effectLst/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5929330"/>
            <a:ext cx="83582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FFFF00"/>
                </a:solidFill>
              </a:rPr>
              <a:t>где </a:t>
            </a:r>
            <a:r>
              <a:rPr lang="ru-RU" sz="2000" i="1" dirty="0" err="1" smtClean="0">
                <a:solidFill>
                  <a:srgbClr val="FFFF00"/>
                </a:solidFill>
              </a:rPr>
              <a:t>h</a:t>
            </a:r>
            <a:r>
              <a:rPr lang="ru-RU" sz="2000" dirty="0" smtClean="0">
                <a:solidFill>
                  <a:srgbClr val="FFFF00"/>
                </a:solidFill>
              </a:rPr>
              <a:t> = 6,63·10</a:t>
            </a:r>
            <a:r>
              <a:rPr lang="ru-RU" sz="2000" baseline="30000" dirty="0" smtClean="0">
                <a:solidFill>
                  <a:srgbClr val="FFFF00"/>
                </a:solidFill>
              </a:rPr>
              <a:t>–34</a:t>
            </a:r>
            <a:r>
              <a:rPr lang="ru-RU" sz="2000" dirty="0" smtClean="0">
                <a:solidFill>
                  <a:srgbClr val="FFFF00"/>
                </a:solidFill>
              </a:rPr>
              <a:t> Дж·с – постоянная Планка, </a:t>
            </a:r>
            <a:r>
              <a:rPr lang="ru-RU" sz="2000" dirty="0" err="1" smtClean="0">
                <a:solidFill>
                  <a:srgbClr val="FFFF00"/>
                </a:solidFill>
              </a:rPr>
              <a:t>ν </a:t>
            </a:r>
            <a:r>
              <a:rPr lang="ru-RU" sz="2000" dirty="0" smtClean="0">
                <a:solidFill>
                  <a:srgbClr val="FFFF00"/>
                </a:solidFill>
              </a:rPr>
              <a:t>– частота фотона.</a:t>
            </a:r>
            <a:endParaRPr lang="ru-RU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0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Бор 2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99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FFFF00"/>
                </a:solidFill>
                <a:effectLst/>
                <a:latin typeface="+mn-lt"/>
              </a:rPr>
              <a:t>Энергетический спектр </a:t>
            </a:r>
            <a:br>
              <a:rPr lang="ru-RU" sz="4800" dirty="0" smtClean="0">
                <a:solidFill>
                  <a:srgbClr val="FFFF00"/>
                </a:solidFill>
                <a:effectLst/>
                <a:latin typeface="+mn-lt"/>
              </a:rPr>
            </a:br>
            <a:r>
              <a:rPr lang="ru-RU" sz="4800" dirty="0" smtClean="0">
                <a:solidFill>
                  <a:srgbClr val="FFFF00"/>
                </a:solidFill>
                <a:effectLst/>
                <a:latin typeface="+mn-lt"/>
              </a:rPr>
              <a:t>атома водорода</a:t>
            </a:r>
            <a:endParaRPr lang="ru-RU" sz="4800" dirty="0">
              <a:solidFill>
                <a:srgbClr val="FFFF00"/>
              </a:solidFill>
              <a:effectLst/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4572000" cy="5257800"/>
          </a:xfrm>
        </p:spPr>
        <p:txBody>
          <a:bodyPr>
            <a:normAutofit fontScale="92500" lnSpcReduction="20000"/>
          </a:bodyPr>
          <a:lstStyle/>
          <a:p>
            <a:r>
              <a:rPr lang="ru-RU" b="1" u="sng" dirty="0" smtClean="0">
                <a:solidFill>
                  <a:srgbClr val="FFFF00"/>
                </a:solidFill>
              </a:rPr>
              <a:t>Энергетический уровень </a:t>
            </a:r>
            <a:r>
              <a:rPr lang="ru-RU" dirty="0" smtClean="0">
                <a:solidFill>
                  <a:srgbClr val="FFFF00"/>
                </a:solidFill>
              </a:rPr>
              <a:t>– энергия, которой обладает атомный электрон в определенном квантовом состоянии.</a:t>
            </a:r>
          </a:p>
          <a:p>
            <a:r>
              <a:rPr lang="ru-RU" b="1" u="sng" dirty="0" smtClean="0">
                <a:solidFill>
                  <a:srgbClr val="FFFF00"/>
                </a:solidFill>
              </a:rPr>
              <a:t>Основное состояние атома </a:t>
            </a:r>
            <a:r>
              <a:rPr lang="ru-RU" dirty="0" smtClean="0">
                <a:solidFill>
                  <a:srgbClr val="FFFF00"/>
                </a:solidFill>
              </a:rPr>
              <a:t>– состояние с минимальной энергией.</a:t>
            </a:r>
          </a:p>
          <a:p>
            <a:pPr>
              <a:buNone/>
            </a:pPr>
            <a:endParaRPr lang="ru-RU" dirty="0" smtClean="0">
              <a:solidFill>
                <a:srgbClr val="FFFF00"/>
              </a:solidFill>
            </a:endParaRPr>
          </a:p>
          <a:p>
            <a:endParaRPr lang="ru-RU" dirty="0" smtClean="0">
              <a:solidFill>
                <a:srgbClr val="FFFF00"/>
              </a:solidFill>
            </a:endParaRPr>
          </a:p>
          <a:p>
            <a:r>
              <a:rPr lang="ru-RU" dirty="0" smtClean="0">
                <a:solidFill>
                  <a:srgbClr val="FFFF00"/>
                </a:solidFill>
              </a:rPr>
              <a:t>В основном состоянии электрон находится ближе всего к ядру и его энергия связи с ядром максимальна.</a:t>
            </a:r>
          </a:p>
        </p:txBody>
      </p:sp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0" y="8667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4429132"/>
            <a:ext cx="3786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Е</a:t>
            </a:r>
            <a:r>
              <a:rPr lang="ru-RU" sz="3600" b="1" baseline="-25000" dirty="0" smtClean="0">
                <a:solidFill>
                  <a:srgbClr val="FFFF00"/>
                </a:solidFill>
              </a:rPr>
              <a:t>1 </a:t>
            </a:r>
            <a:r>
              <a:rPr lang="ru-RU" sz="3600" b="1" dirty="0" smtClean="0">
                <a:solidFill>
                  <a:srgbClr val="FFFF00"/>
                </a:solidFill>
              </a:rPr>
              <a:t>= -13,6 эВ</a:t>
            </a:r>
            <a:endParaRPr lang="ru-RU" sz="3600" b="1" dirty="0">
              <a:solidFill>
                <a:srgbClr val="FFFF00"/>
              </a:solidFill>
            </a:endParaRPr>
          </a:p>
        </p:txBody>
      </p:sp>
      <p:pic>
        <p:nvPicPr>
          <p:cNvPr id="8" name="Picture 2" descr="http://nanoworld88.narod.ru/data/153.files/0_25ea5_e8e68f64_orig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1643050"/>
            <a:ext cx="4343980" cy="5000660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500306"/>
            <a:ext cx="9144000" cy="1143000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rgbClr val="FFFF00"/>
                </a:solidFill>
                <a:effectLst/>
                <a:latin typeface="+mn-lt"/>
              </a:rPr>
              <a:t>На стационарной орбите момент импульса электрона квантуется (кратен постоянной Планка)</a:t>
            </a:r>
            <a:br>
              <a:rPr lang="ru-RU" sz="4400" dirty="0" smtClean="0">
                <a:solidFill>
                  <a:srgbClr val="FFFF00"/>
                </a:solidFill>
                <a:effectLst/>
                <a:latin typeface="+mn-lt"/>
              </a:rPr>
            </a:br>
            <a:r>
              <a:rPr lang="en-US" sz="4400" dirty="0" err="1" smtClean="0">
                <a:solidFill>
                  <a:srgbClr val="FFFF00"/>
                </a:solidFill>
                <a:effectLst/>
                <a:latin typeface="+mn-lt"/>
              </a:rPr>
              <a:t>m</a:t>
            </a:r>
            <a:r>
              <a:rPr lang="en-US" sz="4400" i="1" dirty="0" err="1" smtClean="0">
                <a:solidFill>
                  <a:srgbClr val="FFFF00"/>
                </a:solidFill>
                <a:effectLst/>
                <a:latin typeface="+mn-lt"/>
              </a:rPr>
              <a:t>v</a:t>
            </a:r>
            <a:r>
              <a:rPr lang="en-US" sz="4400" dirty="0" err="1" smtClean="0">
                <a:solidFill>
                  <a:srgbClr val="FFFF00"/>
                </a:solidFill>
                <a:effectLst/>
                <a:latin typeface="+mn-lt"/>
              </a:rPr>
              <a:t>r</a:t>
            </a:r>
            <a:r>
              <a:rPr lang="en-US" sz="4400" dirty="0" smtClean="0">
                <a:solidFill>
                  <a:srgbClr val="FFFF00"/>
                </a:solidFill>
                <a:effectLst/>
                <a:latin typeface="+mn-lt"/>
              </a:rPr>
              <a:t> = </a:t>
            </a:r>
            <a:r>
              <a:rPr lang="en-US" sz="4400" dirty="0" err="1" smtClean="0">
                <a:solidFill>
                  <a:srgbClr val="FFFF00"/>
                </a:solidFill>
                <a:effectLst/>
                <a:latin typeface="+mn-lt"/>
              </a:rPr>
              <a:t>nh</a:t>
            </a:r>
            <a:r>
              <a:rPr lang="ru-RU" sz="4400" dirty="0" smtClean="0">
                <a:solidFill>
                  <a:srgbClr val="FFFF00"/>
                </a:solidFill>
                <a:effectLst/>
                <a:latin typeface="+mn-lt"/>
              </a:rPr>
              <a:t> ,</a:t>
            </a:r>
            <a:br>
              <a:rPr lang="ru-RU" sz="4400" dirty="0" smtClean="0">
                <a:solidFill>
                  <a:srgbClr val="FFFF00"/>
                </a:solidFill>
                <a:effectLst/>
                <a:latin typeface="+mn-lt"/>
              </a:rPr>
            </a:br>
            <a:r>
              <a:rPr lang="ru-RU" sz="4400" dirty="0" smtClean="0">
                <a:solidFill>
                  <a:srgbClr val="FFFF00"/>
                </a:solidFill>
                <a:effectLst/>
                <a:latin typeface="+mn-lt"/>
              </a:rPr>
              <a:t/>
            </a:r>
            <a:br>
              <a:rPr lang="ru-RU" sz="4400" dirty="0" smtClean="0">
                <a:solidFill>
                  <a:srgbClr val="FFFF00"/>
                </a:solidFill>
                <a:effectLst/>
                <a:latin typeface="+mn-lt"/>
              </a:rPr>
            </a:br>
            <a:endParaRPr lang="ru-RU" sz="4400" dirty="0">
              <a:solidFill>
                <a:srgbClr val="FFFF00"/>
              </a:solidFill>
              <a:effectLst/>
              <a:latin typeface="+mn-lt"/>
            </a:endParaRPr>
          </a:p>
        </p:txBody>
      </p:sp>
      <p:cxnSp>
        <p:nvCxnSpPr>
          <p:cNvPr id="1026" name="AutoShape 2"/>
          <p:cNvCxnSpPr>
            <a:cxnSpLocks noChangeShapeType="1"/>
          </p:cNvCxnSpPr>
          <p:nvPr/>
        </p:nvCxnSpPr>
        <p:spPr bwMode="auto">
          <a:xfrm>
            <a:off x="5214942" y="3286124"/>
            <a:ext cx="357190" cy="1588"/>
          </a:xfrm>
          <a:prstGeom prst="straightConnector1">
            <a:avLst/>
          </a:prstGeom>
          <a:noFill/>
          <a:ln w="25400">
            <a:solidFill>
              <a:srgbClr val="FFFF00"/>
            </a:solidFill>
            <a:round/>
            <a:headEnd/>
            <a:tailEnd/>
          </a:ln>
        </p:spPr>
      </p:cxnSp>
      <p:sp>
        <p:nvSpPr>
          <p:cNvPr id="8" name="TextBox 7"/>
          <p:cNvSpPr txBox="1"/>
          <p:nvPr/>
        </p:nvSpPr>
        <p:spPr>
          <a:xfrm>
            <a:off x="0" y="5429264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 =h/2</a:t>
            </a:r>
            <a:r>
              <a:rPr lang="el-GR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=1.05*10</a:t>
            </a:r>
            <a:r>
              <a:rPr lang="en-US" sz="3600" baseline="30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-34</a:t>
            </a:r>
            <a:r>
              <a:rPr lang="ru-RU" sz="3600" baseline="30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Дж; </a:t>
            </a:r>
          </a:p>
          <a:p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 – </a:t>
            </a:r>
            <a:r>
              <a:rPr lang="ru-RU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главное квантовое число</a:t>
            </a:r>
            <a:endParaRPr lang="ru-RU" sz="3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AutoShape 2"/>
          <p:cNvCxnSpPr>
            <a:cxnSpLocks noChangeShapeType="1"/>
          </p:cNvCxnSpPr>
          <p:nvPr/>
        </p:nvCxnSpPr>
        <p:spPr bwMode="auto">
          <a:xfrm>
            <a:off x="0" y="5643578"/>
            <a:ext cx="357190" cy="1588"/>
          </a:xfrm>
          <a:prstGeom prst="straightConnector1">
            <a:avLst/>
          </a:prstGeom>
          <a:noFill/>
          <a:ln w="25400">
            <a:solidFill>
              <a:srgbClr val="FFFF00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2643182"/>
            <a:ext cx="8229600" cy="1143000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Радиусы стационарных орбит квантованы, т.е. имеют дискретные значения, пропорциональные квадрату главного квантового числа:</a:t>
            </a:r>
            <a:br>
              <a:rPr lang="ru-RU" sz="44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4400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16" y="5000636"/>
            <a:ext cx="2874189" cy="1214446"/>
          </a:xfrm>
          <a:prstGeom prst="rect">
            <a:avLst/>
          </a:prstGeom>
          <a:noFill/>
        </p:spPr>
      </p:pic>
      <p:cxnSp>
        <p:nvCxnSpPr>
          <p:cNvPr id="9" name="AutoShape 2"/>
          <p:cNvCxnSpPr>
            <a:cxnSpLocks noChangeShapeType="1"/>
          </p:cNvCxnSpPr>
          <p:nvPr/>
        </p:nvCxnSpPr>
        <p:spPr bwMode="auto">
          <a:xfrm>
            <a:off x="4572000" y="5143512"/>
            <a:ext cx="357190" cy="1588"/>
          </a:xfrm>
          <a:prstGeom prst="straightConnector1">
            <a:avLst/>
          </a:prstGeom>
          <a:noFill/>
          <a:ln w="25400">
            <a:solidFill>
              <a:srgbClr val="FFFF00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0"/>
            <a:ext cx="8229600" cy="150017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FF00"/>
                </a:solidFill>
                <a:effectLst/>
                <a:latin typeface="+mn-lt"/>
              </a:rPr>
              <a:t>ПРАВИЛО КВАНТОВАНИЯ орбит БОРА</a:t>
            </a:r>
            <a:endParaRPr lang="ru-RU" dirty="0">
              <a:solidFill>
                <a:srgbClr val="FFFF00"/>
              </a:solidFill>
              <a:effectLst/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643050"/>
            <a:ext cx="9144000" cy="521495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На длине окружности каждой стационарной орбиты укладывается целое число </a:t>
            </a:r>
            <a:r>
              <a:rPr lang="en-US" b="1" dirty="0" smtClean="0">
                <a:solidFill>
                  <a:srgbClr val="FFFF00"/>
                </a:solidFill>
              </a:rPr>
              <a:t>n</a:t>
            </a:r>
            <a:r>
              <a:rPr lang="ru-RU" b="1" dirty="0" smtClean="0">
                <a:solidFill>
                  <a:srgbClr val="FFFF00"/>
                </a:solidFill>
              </a:rPr>
              <a:t> длин волн де Бройля , </a:t>
            </a:r>
          </a:p>
          <a:p>
            <a:endParaRPr lang="ru-RU" b="1" dirty="0" smtClean="0">
              <a:solidFill>
                <a:srgbClr val="FFFF00"/>
              </a:solidFill>
            </a:endParaRPr>
          </a:p>
          <a:p>
            <a:endParaRPr lang="ru-RU" b="1" dirty="0" smtClean="0">
              <a:solidFill>
                <a:srgbClr val="FFFF00"/>
              </a:solidFill>
            </a:endParaRPr>
          </a:p>
          <a:p>
            <a:r>
              <a:rPr lang="ru-RU" b="1" dirty="0" smtClean="0">
                <a:solidFill>
                  <a:srgbClr val="FFFF00"/>
                </a:solidFill>
              </a:rPr>
              <a:t>соответствующих движению электрона:</a:t>
            </a:r>
          </a:p>
          <a:p>
            <a:endParaRPr lang="ru-RU" b="1" dirty="0" smtClean="0">
              <a:solidFill>
                <a:srgbClr val="FFFF00"/>
              </a:solidFill>
            </a:endParaRPr>
          </a:p>
          <a:p>
            <a:endParaRPr lang="ru-RU" b="1" dirty="0" smtClean="0">
              <a:solidFill>
                <a:srgbClr val="FFFF00"/>
              </a:solidFill>
            </a:endParaRPr>
          </a:p>
          <a:p>
            <a:pPr algn="l"/>
            <a:endParaRPr lang="ru-RU" b="1" dirty="0" smtClean="0">
              <a:solidFill>
                <a:srgbClr val="FFFF00"/>
              </a:solidFill>
            </a:endParaRPr>
          </a:p>
          <a:p>
            <a:pPr algn="l"/>
            <a:endParaRPr lang="ru-RU" b="1" dirty="0" smtClean="0">
              <a:solidFill>
                <a:srgbClr val="FFFF00"/>
              </a:solidFill>
            </a:endParaRPr>
          </a:p>
          <a:p>
            <a:pPr algn="l"/>
            <a:r>
              <a:rPr lang="en-US" b="1" dirty="0" smtClean="0">
                <a:solidFill>
                  <a:srgbClr val="FFFF00"/>
                </a:solidFill>
              </a:rPr>
              <a:t>n</a:t>
            </a:r>
            <a:r>
              <a:rPr lang="ru-RU" b="1" dirty="0" smtClean="0">
                <a:solidFill>
                  <a:srgbClr val="FFFF00"/>
                </a:solidFill>
              </a:rPr>
              <a:t>- </a:t>
            </a:r>
            <a:r>
              <a:rPr lang="ru-RU" sz="2400" b="1" dirty="0" smtClean="0">
                <a:solidFill>
                  <a:srgbClr val="FFFF00"/>
                </a:solidFill>
              </a:rPr>
              <a:t>главное квантовое число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2714620"/>
            <a:ext cx="1400175" cy="876300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13335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0430" y="4572008"/>
            <a:ext cx="1533527" cy="1065274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13239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41605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+mn-lt"/>
              </a:rPr>
              <a:t>КВАНТОВОМЕХАНИЧЕСКАЯ ТЕОРИЯ  АТОМА</a:t>
            </a:r>
            <a:endParaRPr lang="ru-RU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10242" name="Picture 2" descr="http://im6-tub.yandex.net/i?id=77843963&amp;tov=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1428736"/>
            <a:ext cx="1875246" cy="2357454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0" y="3929066"/>
            <a:ext cx="2428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Луи де Бройль</a:t>
            </a:r>
            <a:endParaRPr lang="ru-RU" sz="2400" b="1" dirty="0">
              <a:solidFill>
                <a:srgbClr val="FFFF00"/>
              </a:solidFill>
            </a:endParaRPr>
          </a:p>
        </p:txBody>
      </p:sp>
      <p:pic>
        <p:nvPicPr>
          <p:cNvPr id="10244" name="Picture 4" descr="http://im3-tub.yandex.net/i?id=57646693&amp;tov=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43768" y="1428736"/>
            <a:ext cx="1724865" cy="2428892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6929422" y="4143380"/>
            <a:ext cx="2214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Эрвин Шрёдингер</a:t>
            </a:r>
            <a:endParaRPr lang="ru-RU" sz="2400" b="1" dirty="0">
              <a:solidFill>
                <a:srgbClr val="FFFF00"/>
              </a:solidFill>
            </a:endParaRPr>
          </a:p>
        </p:txBody>
      </p:sp>
      <p:pic>
        <p:nvPicPr>
          <p:cNvPr id="10246" name="Picture 6" descr="http://im4-tub.yandex.net/i?id=113673547&amp;tov=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72066" y="3071810"/>
            <a:ext cx="1694697" cy="2496489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</p:pic>
      <p:sp>
        <p:nvSpPr>
          <p:cNvPr id="17" name="TextBox 16"/>
          <p:cNvSpPr txBox="1"/>
          <p:nvPr/>
        </p:nvSpPr>
        <p:spPr>
          <a:xfrm>
            <a:off x="4857752" y="5786454"/>
            <a:ext cx="25717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Вернер Карл </a:t>
            </a:r>
          </a:p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Гейзенберг</a:t>
            </a:r>
            <a:endParaRPr lang="ru-RU" sz="2400" b="1" dirty="0">
              <a:solidFill>
                <a:srgbClr val="FFFF00"/>
              </a:solidFill>
            </a:endParaRPr>
          </a:p>
        </p:txBody>
      </p:sp>
      <p:pic>
        <p:nvPicPr>
          <p:cNvPr id="1028" name="Picture 4" descr="http://im5-tub.yandex.net/i?id=73495289&amp;tov=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571736" y="3071810"/>
            <a:ext cx="1833568" cy="2497508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</p:pic>
      <p:sp>
        <p:nvSpPr>
          <p:cNvPr id="11" name="Прямоугольник 10"/>
          <p:cNvSpPr/>
          <p:nvPr/>
        </p:nvSpPr>
        <p:spPr>
          <a:xfrm>
            <a:off x="2428860" y="5786454"/>
            <a:ext cx="24481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     </a:t>
            </a:r>
            <a:r>
              <a:rPr lang="ru-RU" sz="2000" b="1" dirty="0" smtClean="0">
                <a:solidFill>
                  <a:srgbClr val="FFFF00"/>
                </a:solidFill>
              </a:rPr>
              <a:t>ДИРАК ПОЛЬ</a:t>
            </a:r>
          </a:p>
          <a:p>
            <a:r>
              <a:rPr lang="ru-RU" sz="2000" b="1" dirty="0" smtClean="0">
                <a:solidFill>
                  <a:srgbClr val="FFFF00"/>
                </a:solidFill>
              </a:rPr>
              <a:t> АДРИЕН МОРИС </a:t>
            </a:r>
            <a:endParaRPr lang="ru-RU" sz="2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2" grpId="0"/>
      <p:bldP spid="17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358346" cy="747698"/>
          </a:xfrm>
        </p:spPr>
        <p:txBody>
          <a:bodyPr/>
          <a:lstStyle/>
          <a:p>
            <a:pPr algn="ctr"/>
            <a:r>
              <a:rPr lang="ru-RU" sz="5400" dirty="0" smtClean="0">
                <a:solidFill>
                  <a:srgbClr val="FFFF00"/>
                </a:solidFill>
                <a:effectLst/>
                <a:latin typeface="+mn-lt"/>
              </a:rPr>
              <a:t>АТОМНАЯ ФИЗИКА</a:t>
            </a:r>
            <a:endParaRPr lang="ru-RU" sz="5400" dirty="0">
              <a:solidFill>
                <a:srgbClr val="FFFF00"/>
              </a:solidFill>
              <a:effectLst/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928670"/>
            <a:ext cx="9144000" cy="1509712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FFFF00"/>
                </a:solidFill>
              </a:rPr>
              <a:t>- ЭТО РАЗДЕЛ ФИЗИКИ, ИЗУЧАЮЩИЙ СТРОЕНИЕ  И СОСТОЯНИЕ АТОМОВ</a:t>
            </a:r>
            <a:endParaRPr lang="ru-RU" sz="3200" dirty="0">
              <a:solidFill>
                <a:srgbClr val="FFFF00"/>
              </a:solidFill>
            </a:endParaRPr>
          </a:p>
        </p:txBody>
      </p:sp>
      <p:pic>
        <p:nvPicPr>
          <p:cNvPr id="4" name="Picture 2" descr="Картинка 55 из 4649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85984" y="2452680"/>
            <a:ext cx="5000630" cy="4167191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750"/>
                            </p:stCondLst>
                            <p:childTnLst>
                              <p:par>
                                <p:cTn id="18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0034" y="164305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800" dirty="0" smtClean="0">
                <a:solidFill>
                  <a:srgbClr val="FFFF00"/>
                </a:solidFill>
                <a:effectLst/>
                <a:latin typeface="+mn-lt"/>
              </a:rPr>
              <a:t>ДОМАШНЕЕ ЗАДАНИЕ:</a:t>
            </a:r>
            <a:br>
              <a:rPr lang="ru-RU" sz="4800" dirty="0" smtClean="0">
                <a:solidFill>
                  <a:srgbClr val="FFFF00"/>
                </a:solidFill>
                <a:effectLst/>
                <a:latin typeface="+mn-lt"/>
              </a:rPr>
            </a:br>
            <a:r>
              <a:rPr lang="ru-RU" sz="4800" dirty="0" smtClean="0">
                <a:solidFill>
                  <a:srgbClr val="FFFF00"/>
                </a:solidFill>
                <a:effectLst/>
                <a:latin typeface="+mn-lt"/>
              </a:rPr>
              <a:t>Записи в тетради</a:t>
            </a:r>
            <a:endParaRPr lang="ru-RU" sz="4800" dirty="0">
              <a:solidFill>
                <a:srgbClr val="FFFF00"/>
              </a:solidFill>
              <a:effectLst/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FFFF00"/>
                </a:solidFill>
                <a:latin typeface="+mn-lt"/>
              </a:rPr>
              <a:t>ДЕМОКРИТ </a:t>
            </a:r>
            <a:r>
              <a:rPr lang="ru-RU" sz="2800" dirty="0" smtClean="0">
                <a:solidFill>
                  <a:srgbClr val="FFFF00"/>
                </a:solidFill>
                <a:latin typeface="+mn-lt"/>
              </a:rPr>
              <a:t/>
            </a:r>
            <a:br>
              <a:rPr lang="ru-RU" sz="2800" dirty="0" smtClean="0">
                <a:solidFill>
                  <a:srgbClr val="FFFF00"/>
                </a:solidFill>
                <a:latin typeface="+mn-lt"/>
              </a:rPr>
            </a:br>
            <a:r>
              <a:rPr lang="ru-RU" sz="2800" dirty="0" smtClean="0">
                <a:solidFill>
                  <a:srgbClr val="FFFF00"/>
                </a:solidFill>
                <a:latin typeface="+mn-lt"/>
              </a:rPr>
              <a:t>( около </a:t>
            </a:r>
            <a:r>
              <a:rPr lang="ru-RU" sz="2800" dirty="0" smtClean="0">
                <a:solidFill>
                  <a:srgbClr val="FFFF00"/>
                </a:solidFill>
              </a:rPr>
              <a:t>460 до н. э. —  370 до н. э.) </a:t>
            </a:r>
            <a:endParaRPr lang="ru-RU" sz="28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1026" name="Picture 2" descr="C:\Documents and Settings\я\Рабочий стол\Строение атома\e3176ab739c1fbb122647e6939991566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email"/>
          <a:stretch>
            <a:fillRect/>
          </a:stretch>
        </p:blipFill>
        <p:spPr bwMode="auto">
          <a:xfrm>
            <a:off x="2285984" y="1714488"/>
            <a:ext cx="4346575" cy="4833938"/>
          </a:xfrm>
          <a:prstGeom prst="rect">
            <a:avLst/>
          </a:prstGeom>
          <a:noFill/>
          <a:ln w="38100">
            <a:solidFill>
              <a:srgbClr val="EBF01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>
                <a:solidFill>
                  <a:srgbClr val="FFFF00"/>
                </a:solidFill>
                <a:latin typeface="+mn-lt"/>
              </a:rPr>
              <a:t>ДЕМОКРИТ</a:t>
            </a:r>
            <a:endParaRPr lang="ru-RU" sz="80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14282" y="1500174"/>
            <a:ext cx="4281518" cy="4786345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     </a:t>
            </a:r>
            <a:r>
              <a:rPr lang="ru-RU" sz="2800" dirty="0" smtClean="0">
                <a:solidFill>
                  <a:srgbClr val="FFFF00"/>
                </a:solidFill>
              </a:rPr>
              <a:t>В основе философии Демокрита лежит учение об атомах и пустоте как двух принципах, порождающих многообразие космоса.     </a:t>
            </a:r>
          </a:p>
          <a:p>
            <a:r>
              <a:rPr lang="ru-RU" sz="2800" dirty="0" smtClean="0">
                <a:solidFill>
                  <a:srgbClr val="FFFF00"/>
                </a:solidFill>
              </a:rPr>
              <a:t>    </a:t>
            </a:r>
            <a:r>
              <a:rPr lang="ru-RU" sz="2800" b="1" dirty="0" smtClean="0">
                <a:solidFill>
                  <a:srgbClr val="FFFF00"/>
                </a:solidFill>
              </a:rPr>
              <a:t>Атом</a:t>
            </a:r>
            <a:r>
              <a:rPr lang="ru-RU" sz="2800" dirty="0" smtClean="0">
                <a:solidFill>
                  <a:srgbClr val="FFFF00"/>
                </a:solidFill>
              </a:rPr>
              <a:t> есть мельчайшее «неделимое» тело, не подверженное никаким изменениям. </a:t>
            </a:r>
            <a:endParaRPr lang="ru-RU" sz="2800" dirty="0">
              <a:solidFill>
                <a:srgbClr val="FFFF00"/>
              </a:solidFill>
            </a:endParaRPr>
          </a:p>
        </p:txBody>
      </p:sp>
      <p:pic>
        <p:nvPicPr>
          <p:cNvPr id="1026" name="Picture 2" descr="C:\Documents and Settings\я\Рабочий стол\Строение атома\e3176ab739c1fbb122647e693999156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 bwMode="auto">
          <a:xfrm>
            <a:off x="4929190" y="1714488"/>
            <a:ext cx="3917688" cy="4357718"/>
          </a:xfrm>
          <a:prstGeom prst="rect">
            <a:avLst/>
          </a:prstGeom>
          <a:noFill/>
          <a:ln w="38100">
            <a:solidFill>
              <a:srgbClr val="EBF01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dirty="0" smtClean="0">
                <a:solidFill>
                  <a:srgbClr val="FFFF00"/>
                </a:solidFill>
                <a:latin typeface="+mn-lt"/>
              </a:rPr>
              <a:t>ФИЛОСОФИЯ ДЕМОКРИТА</a:t>
            </a:r>
            <a:endParaRPr lang="ru-RU" sz="44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2050" name="Picture 2" descr="C:\Documents and Settings\я\Рабочий стол\Строение атома\17165_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844" y="2357430"/>
            <a:ext cx="4195759" cy="3028320"/>
          </a:xfrm>
          <a:prstGeom prst="rect">
            <a:avLst/>
          </a:prstGeom>
          <a:noFill/>
          <a:ln w="38100">
            <a:solidFill>
              <a:srgbClr val="EBF010"/>
            </a:solidFill>
          </a:ln>
        </p:spPr>
      </p:pic>
      <p:sp>
        <p:nvSpPr>
          <p:cNvPr id="11" name="Прямоугольник 10"/>
          <p:cNvSpPr/>
          <p:nvPr/>
        </p:nvSpPr>
        <p:spPr>
          <a:xfrm>
            <a:off x="4357686" y="1502688"/>
            <a:ext cx="45720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</a:rPr>
              <a:t>         Всем атомам присуще свойство </a:t>
            </a:r>
            <a:r>
              <a:rPr lang="ru-RU" sz="2400" b="1" dirty="0" smtClean="0">
                <a:solidFill>
                  <a:srgbClr val="FFFF00"/>
                </a:solidFill>
              </a:rPr>
              <a:t>непрерывного движения</a:t>
            </a:r>
            <a:r>
              <a:rPr lang="ru-RU" sz="2400" dirty="0" smtClean="0">
                <a:solidFill>
                  <a:srgbClr val="FFFF00"/>
                </a:solidFill>
              </a:rPr>
              <a:t>, и даже внутри макротел, – которые образованы благодаря сцеплению атомов между собой, – они совершают колебательные движения. Первопричиной этого движения являются соударения атомов, начавшиеся во время </a:t>
            </a:r>
            <a:r>
              <a:rPr lang="ru-RU" sz="2400" b="1" dirty="0" smtClean="0">
                <a:solidFill>
                  <a:srgbClr val="FFFF00"/>
                </a:solidFill>
              </a:rPr>
              <a:t>спонтанного «Вихря»</a:t>
            </a:r>
            <a:r>
              <a:rPr lang="ru-RU" sz="2400" dirty="0" smtClean="0">
                <a:solidFill>
                  <a:srgbClr val="FFFF00"/>
                </a:solidFill>
              </a:rPr>
              <a:t>, благодаря которому возник наш космос.</a:t>
            </a:r>
            <a:endParaRPr lang="ru-RU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285720" y="142852"/>
            <a:ext cx="8572560" cy="1128722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latin typeface="+mn-lt"/>
              </a:rPr>
              <a:t>ФИЛОСОФИЯ ДЕМОКРИТА</a:t>
            </a:r>
            <a:endParaRPr lang="ru-RU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214282" y="4357694"/>
            <a:ext cx="8715436" cy="1785950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solidFill>
                  <a:srgbClr val="FFFF00"/>
                </a:solidFill>
              </a:rPr>
              <a:t>     Друг от друга </a:t>
            </a:r>
            <a:r>
              <a:rPr lang="ru-RU" sz="2400" b="1" dirty="0" smtClean="0">
                <a:solidFill>
                  <a:srgbClr val="FFFF00"/>
                </a:solidFill>
              </a:rPr>
              <a:t>атомы</a:t>
            </a:r>
            <a:r>
              <a:rPr lang="ru-RU" sz="2400" dirty="0" smtClean="0">
                <a:solidFill>
                  <a:srgbClr val="FFFF00"/>
                </a:solidFill>
              </a:rPr>
              <a:t>, число которых бесконечно, отличаются тремя свойствами: </a:t>
            </a:r>
            <a:r>
              <a:rPr lang="ru-RU" sz="2400" b="1" dirty="0" smtClean="0">
                <a:solidFill>
                  <a:srgbClr val="FFFF00"/>
                </a:solidFill>
              </a:rPr>
              <a:t>«фигурой», «размером» и «поворотом»</a:t>
            </a:r>
            <a:r>
              <a:rPr lang="ru-RU" sz="2400" dirty="0" smtClean="0">
                <a:solidFill>
                  <a:srgbClr val="FFFF00"/>
                </a:solidFill>
              </a:rPr>
              <a:t> (положением в пространстве); четвертая отличительная характеристика – </a:t>
            </a:r>
            <a:r>
              <a:rPr lang="ru-RU" sz="2400" b="1" dirty="0" smtClean="0">
                <a:solidFill>
                  <a:srgbClr val="FFFF00"/>
                </a:solidFill>
              </a:rPr>
              <a:t>«порядок»</a:t>
            </a:r>
            <a:r>
              <a:rPr lang="ru-RU" sz="2400" dirty="0" smtClean="0">
                <a:solidFill>
                  <a:srgbClr val="FFFF00"/>
                </a:solidFill>
              </a:rPr>
              <a:t> – относится к способу соединения атомов друг с другом, вследствие чего составленные из атомов макротела обладают разнообразными качествами. </a:t>
            </a:r>
            <a:endParaRPr lang="ru-RU" sz="2400" dirty="0">
              <a:solidFill>
                <a:srgbClr val="FFFF00"/>
              </a:solidFill>
            </a:endParaRPr>
          </a:p>
        </p:txBody>
      </p:sp>
      <p:pic>
        <p:nvPicPr>
          <p:cNvPr id="5122" name="Picture 2" descr="http://im4-tub.yandex.net/i?id=69111427&amp;tov=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488" y="1643050"/>
            <a:ext cx="3571900" cy="2397578"/>
          </a:xfrm>
          <a:prstGeom prst="rect">
            <a:avLst/>
          </a:prstGeom>
          <a:noFill/>
          <a:ln w="38100">
            <a:solidFill>
              <a:srgbClr val="EBF01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285860"/>
            <a:ext cx="4572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</a:rPr>
              <a:t>       М. В. Ломоносов утверждает, что все вещества состоят из «корпускул» — «молекул», которые являются «собраниями» «элементов» — «атомов»: «Элемент есть часть тела, не состоящая из каких-либо других меньших и отличающихся от него тел... </a:t>
            </a:r>
            <a:r>
              <a:rPr lang="ru-RU" sz="2400" b="1" dirty="0" smtClean="0">
                <a:solidFill>
                  <a:srgbClr val="FFFF00"/>
                </a:solidFill>
              </a:rPr>
              <a:t>Учёный указывает на шарообразную его форму. </a:t>
            </a:r>
            <a:r>
              <a:rPr lang="ru-RU" sz="2400" dirty="0" smtClean="0">
                <a:solidFill>
                  <a:srgbClr val="FFFF00"/>
                </a:solidFill>
              </a:rPr>
              <a:t>Именно М. В. Ломоносову принадлежит мысль о «внутреннем вращательном  движении частиц».</a:t>
            </a:r>
            <a:endParaRPr lang="ru-RU" sz="2400" dirty="0">
              <a:solidFill>
                <a:srgbClr val="FFFF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14942" y="1428736"/>
            <a:ext cx="3705282" cy="4872051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0" y="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Ломоносов Михаил Васильевич</a:t>
            </a:r>
            <a:r>
              <a:rPr lang="ru-RU" sz="4000" dirty="0" smtClean="0">
                <a:solidFill>
                  <a:srgbClr val="FFFF00"/>
                </a:solidFill>
              </a:rPr>
              <a:t> </a:t>
            </a:r>
          </a:p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(8/19.11.1711 - 4/15.04.1765 )</a:t>
            </a:r>
            <a:endParaRPr lang="ru-RU" sz="2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205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2143116"/>
            <a:ext cx="421484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 </a:t>
            </a:r>
            <a:r>
              <a:rPr lang="ru-RU" dirty="0" smtClean="0"/>
              <a:t> 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err="1" smtClean="0">
                <a:solidFill>
                  <a:srgbClr val="FFFF00"/>
                </a:solidFill>
              </a:rPr>
              <a:t>Антуан</a:t>
            </a:r>
            <a:r>
              <a:rPr lang="ru-RU" sz="5400" b="1" dirty="0" smtClean="0">
                <a:solidFill>
                  <a:srgbClr val="FFFF00"/>
                </a:solidFill>
              </a:rPr>
              <a:t> Анри Беккерель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 (1852-1908)</a:t>
            </a:r>
            <a:endParaRPr lang="ru-RU" sz="2800" b="1" dirty="0">
              <a:solidFill>
                <a:srgbClr val="FFFF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1571612"/>
            <a:ext cx="3710003" cy="4962424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4357686" y="2285992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 smtClean="0">
                <a:solidFill>
                  <a:srgbClr val="FFFF00"/>
                </a:solidFill>
              </a:rPr>
              <a:t>     В 1896 году </a:t>
            </a:r>
            <a:r>
              <a:rPr lang="ru-RU" sz="3200" dirty="0" err="1" smtClean="0">
                <a:solidFill>
                  <a:srgbClr val="FFFF00"/>
                </a:solidFill>
              </a:rPr>
              <a:t>Антуан</a:t>
            </a:r>
            <a:r>
              <a:rPr lang="ru-RU" sz="3200" dirty="0" smtClean="0">
                <a:solidFill>
                  <a:srgbClr val="FFFF00"/>
                </a:solidFill>
              </a:rPr>
              <a:t>  Анри Беккерель открыл явление </a:t>
            </a:r>
            <a:r>
              <a:rPr lang="ru-RU" sz="3200" b="1" dirty="0" smtClean="0">
                <a:solidFill>
                  <a:srgbClr val="FFFF00"/>
                </a:solidFill>
              </a:rPr>
              <a:t>радиоактивности</a:t>
            </a:r>
            <a:r>
              <a:rPr lang="ru-RU" sz="3200" dirty="0" smtClean="0">
                <a:solidFill>
                  <a:srgbClr val="FFFF00"/>
                </a:solidFill>
              </a:rPr>
              <a:t>, за что в 1903 году стал лауреатом Нобелевской премии. </a:t>
            </a:r>
            <a:endParaRPr lang="ru-RU" sz="3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1377</TotalTime>
  <Words>636</Words>
  <Application>Microsoft Office PowerPoint</Application>
  <PresentationFormat>Экран (4:3)</PresentationFormat>
  <Paragraphs>100</Paragraphs>
  <Slides>30</Slides>
  <Notes>29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Апекс</vt:lpstr>
      <vt:lpstr>МАТЕРИАЛЬНЫЙ МИР</vt:lpstr>
      <vt:lpstr>СТРОЕНИЕ  АТОМА</vt:lpstr>
      <vt:lpstr>АТОМНАЯ ФИЗИКА</vt:lpstr>
      <vt:lpstr>ДЕМОКРИТ  ( около 460 до н. э. —  370 до н. э.) </vt:lpstr>
      <vt:lpstr>ДЕМОКРИТ</vt:lpstr>
      <vt:lpstr>ФИЛОСОФИЯ ДЕМОКРИТА</vt:lpstr>
      <vt:lpstr>ФИЛОСОФИЯ ДЕМОКРИТА</vt:lpstr>
      <vt:lpstr>Слайд 8</vt:lpstr>
      <vt:lpstr>Слайд 9</vt:lpstr>
      <vt:lpstr>ДЖОЗЕФ ДЖОН ТОМСОН (18 декабря 1856 — 30 августа 1940)</vt:lpstr>
      <vt:lpstr>30 апреля 1897 года —   день рождения электрона</vt:lpstr>
      <vt:lpstr>Слайд 12</vt:lpstr>
      <vt:lpstr>«ПУДИНГОВАЯ» МОДЕЛЬ ТОМСОНА</vt:lpstr>
      <vt:lpstr>Хантаро Нагаока  (15 августа 1865 — 11 декабря 1950) </vt:lpstr>
      <vt:lpstr>ЭРНЕСТ  РЕЗЕРФОРД   ( 30.08.1871  - 19.10.1937  )</vt:lpstr>
      <vt:lpstr>Слайд 16</vt:lpstr>
      <vt:lpstr>Слайд 17</vt:lpstr>
      <vt:lpstr>«ПЛАНЕТАРНАЯ» МОДЕЛЬ АТОМА РЕЗЕРФОРДА</vt:lpstr>
      <vt:lpstr>Слайд 19</vt:lpstr>
      <vt:lpstr>НИЛЬС БОР  (7 октября 1885 г. – 8 ноября 1962 г.) </vt:lpstr>
      <vt:lpstr>ПОСТУЛАТЫ БОРА</vt:lpstr>
      <vt:lpstr>Слайд 22</vt:lpstr>
      <vt:lpstr>ПОСТУЛАТЫ БОРА</vt:lpstr>
      <vt:lpstr>Слайд 24</vt:lpstr>
      <vt:lpstr>Энергетический спектр  атома водорода</vt:lpstr>
      <vt:lpstr>На стационарной орбите момент импульса электрона квантуется (кратен постоянной Планка) mvr = nh ,  </vt:lpstr>
      <vt:lpstr>Радиусы стационарных орбит квантованы, т.е. имеют дискретные значения, пропорциональные квадрату главного квантового числа: </vt:lpstr>
      <vt:lpstr>ПРАВИЛО КВАНТОВАНИЯ орбит БОРА</vt:lpstr>
      <vt:lpstr>КВАНТОВОМЕХАНИЧЕСКАЯ ТЕОРИЯ  АТОМА</vt:lpstr>
      <vt:lpstr>ДОМАШНЕЕ ЗАДАНИЕ: Записи в тетради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АТОМНАЯ ФИЗИКА</dc:title>
  <dc:creator>я</dc:creator>
  <cp:lastModifiedBy>revaz</cp:lastModifiedBy>
  <cp:revision>156</cp:revision>
  <dcterms:created xsi:type="dcterms:W3CDTF">2010-02-06T07:35:09Z</dcterms:created>
  <dcterms:modified xsi:type="dcterms:W3CDTF">2013-03-02T13:18:14Z</dcterms:modified>
</cp:coreProperties>
</file>