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4"/>
  </p:notesMasterIdLst>
  <p:sldIdLst>
    <p:sldId id="275" r:id="rId2"/>
    <p:sldId id="256" r:id="rId3"/>
    <p:sldId id="258" r:id="rId4"/>
    <p:sldId id="259" r:id="rId5"/>
    <p:sldId id="273" r:id="rId6"/>
    <p:sldId id="274" r:id="rId7"/>
    <p:sldId id="262" r:id="rId8"/>
    <p:sldId id="263" r:id="rId9"/>
    <p:sldId id="265" r:id="rId10"/>
    <p:sldId id="268" r:id="rId11"/>
    <p:sldId id="270" r:id="rId12"/>
    <p:sldId id="27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00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0DE616-DB73-4C95-ADEA-8C7667F4AED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charset="0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charset="0"/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7816A1F2-30A9-40A3-954A-3AD9A92BB5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EC4C2-A55F-4329-B2C6-7B60022219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AC9A7-5282-4973-951F-BA22BF35D3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86300" y="1905000"/>
            <a:ext cx="3771900" cy="19431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86300" y="4000500"/>
            <a:ext cx="3771900" cy="19431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762000" y="6391275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8EC4C113-8643-4F58-9DA4-FBD72E5229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9E2EA-52AE-4B88-AAE5-64A8CB8E7C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B668C7-A11D-45EA-B1FE-CF49BDA910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BD4E2-7553-4E10-A4FE-878FD164CB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962A4-C6AA-4B95-AE32-9D3A580E1D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E2EE1-7C1A-4D50-889F-32C0D342A1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FE06F-805D-41E5-9612-31F065F7AF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2C2A5-D6E1-4383-AC0C-57A710DFB3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1A382-12C5-42F6-9357-B36F80C29D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E6C2CA1C-A8B0-40A2-9C08-28641035D980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8200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charset="0"/>
              </a:endParaRPr>
            </a:p>
          </p:txBody>
        </p:sp>
        <p:sp>
          <p:nvSpPr>
            <p:cNvPr id="8201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 smtClean="0"/>
              <a:t>Числовые промежутки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400" dirty="0" smtClean="0"/>
              <a:t>Методическая разработка Васениной В.Ю. </a:t>
            </a:r>
          </a:p>
          <a:p>
            <a:r>
              <a:rPr lang="ru-RU" sz="2400" dirty="0" smtClean="0"/>
              <a:t>учителя математики</a:t>
            </a:r>
          </a:p>
          <a:p>
            <a:r>
              <a:rPr lang="ru-RU" sz="2400" dirty="0" smtClean="0"/>
              <a:t> МКОУ СОШ </a:t>
            </a:r>
            <a:r>
              <a:rPr lang="ru-RU" sz="2400" dirty="0" err="1" smtClean="0"/>
              <a:t>п.Подрезчиха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dirty="0" err="1" smtClean="0"/>
              <a:t>Белохолуницкого</a:t>
            </a:r>
            <a:r>
              <a:rPr lang="ru-RU" sz="2400" dirty="0" smtClean="0"/>
              <a:t> района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816A1F2-30A9-40A3-954A-3AD9A92BB5D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5DA1-6592-408B-AE91-9C79FEB025ED}" type="slidenum">
              <a:rPr lang="ru-RU"/>
              <a:pPr/>
              <a:t>10</a:t>
            </a:fld>
            <a:endParaRPr lang="ru-RU"/>
          </a:p>
        </p:txBody>
      </p:sp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6619875" y="2714625"/>
            <a:ext cx="1784350" cy="406400"/>
          </a:xfrm>
          <a:prstGeom prst="parallelogram">
            <a:avLst>
              <a:gd name="adj" fmla="val 109766"/>
            </a:avLst>
          </a:prstGeom>
          <a:solidFill>
            <a:srgbClr val="C9E4FF"/>
          </a:solidFill>
          <a:ln w="9525">
            <a:solidFill>
              <a:srgbClr val="C9E4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75" name="Rectangle 3" descr="Темный диагональный 2"/>
          <p:cNvSpPr>
            <a:spLocks noChangeArrowheads="1"/>
          </p:cNvSpPr>
          <p:nvPr/>
        </p:nvSpPr>
        <p:spPr bwMode="auto">
          <a:xfrm>
            <a:off x="3886200" y="2057400"/>
            <a:ext cx="4000500" cy="21590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pattFill prst="dkUpDiag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900"/>
              <a:t>Обозначение числовых промежутков</a:t>
            </a:r>
          </a:p>
        </p:txBody>
      </p:sp>
      <p:grpSp>
        <p:nvGrpSpPr>
          <p:cNvPr id="28677" name="Group 5"/>
          <p:cNvGrpSpPr>
            <a:grpSpLocks/>
          </p:cNvGrpSpPr>
          <p:nvPr/>
        </p:nvGrpSpPr>
        <p:grpSpPr bwMode="auto">
          <a:xfrm>
            <a:off x="1143000" y="2209800"/>
            <a:ext cx="6858000" cy="611188"/>
            <a:chOff x="766" y="1527"/>
            <a:chExt cx="4320" cy="385"/>
          </a:xfrm>
        </p:grpSpPr>
        <p:sp>
          <p:nvSpPr>
            <p:cNvPr id="28678" name="Text Box 6"/>
            <p:cNvSpPr txBox="1">
              <a:spLocks noChangeArrowheads="1"/>
            </p:cNvSpPr>
            <p:nvPr/>
          </p:nvSpPr>
          <p:spPr bwMode="auto">
            <a:xfrm>
              <a:off x="2369" y="1624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8</a:t>
              </a:r>
            </a:p>
          </p:txBody>
        </p:sp>
        <p:sp>
          <p:nvSpPr>
            <p:cNvPr id="28679" name="Text Box 7"/>
            <p:cNvSpPr txBox="1">
              <a:spLocks noChangeArrowheads="1"/>
            </p:cNvSpPr>
            <p:nvPr/>
          </p:nvSpPr>
          <p:spPr bwMode="auto">
            <a:xfrm>
              <a:off x="3397" y="1622"/>
              <a:ext cx="1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ru-RU" sz="2400"/>
            </a:p>
          </p:txBody>
        </p:sp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>
              <a:off x="766" y="1575"/>
              <a:ext cx="43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1" name="Oval 9"/>
            <p:cNvSpPr>
              <a:spLocks noChangeArrowheads="1"/>
            </p:cNvSpPr>
            <p:nvPr/>
          </p:nvSpPr>
          <p:spPr bwMode="auto">
            <a:xfrm>
              <a:off x="2435" y="1527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4876800" y="1524000"/>
            <a:ext cx="10969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i="1" dirty="0">
                <a:latin typeface="Times New Roman" charset="0"/>
                <a:cs typeface="Times New Roman" charset="0"/>
              </a:rPr>
              <a:t> </a:t>
            </a:r>
            <a:r>
              <a:rPr lang="ru-RU" sz="3200" i="1" dirty="0" err="1">
                <a:latin typeface="Times New Roman" charset="0"/>
              </a:rPr>
              <a:t>х</a:t>
            </a:r>
            <a:r>
              <a:rPr lang="en-US" sz="3200" i="1" dirty="0">
                <a:latin typeface="Times New Roman" charset="0"/>
              </a:rPr>
              <a:t> </a:t>
            </a:r>
            <a:r>
              <a:rPr lang="en-US" sz="3200" i="1" dirty="0">
                <a:latin typeface="Times New Roman" charset="0"/>
                <a:cs typeface="Times New Roman" charset="0"/>
              </a:rPr>
              <a:t>≥</a:t>
            </a:r>
            <a:r>
              <a:rPr lang="en-US" sz="3200" i="1" dirty="0">
                <a:latin typeface="Times New Roman" charset="0"/>
              </a:rPr>
              <a:t> 8</a:t>
            </a:r>
            <a:endParaRPr lang="ru-RU" sz="3200" i="1" dirty="0">
              <a:latin typeface="Times New Roman" charset="0"/>
            </a:endParaRP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4586288" y="2559050"/>
            <a:ext cx="1660525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Промежуток:</a:t>
            </a:r>
          </a:p>
        </p:txBody>
      </p:sp>
      <p:graphicFrame>
        <p:nvGraphicFramePr>
          <p:cNvPr id="28684" name="Object 12"/>
          <p:cNvGraphicFramePr>
            <a:graphicFrameLocks noChangeAspect="1"/>
          </p:cNvGraphicFramePr>
          <p:nvPr>
            <p:ph idx="1"/>
          </p:nvPr>
        </p:nvGraphicFramePr>
        <p:xfrm>
          <a:off x="6873875" y="2625725"/>
          <a:ext cx="1196975" cy="549275"/>
        </p:xfrm>
        <a:graphic>
          <a:graphicData uri="http://schemas.openxmlformats.org/presentationml/2006/ole">
            <p:oleObj spid="_x0000_s28684" name="Equation" r:id="rId3" imgW="520560" imgH="253800" progId="">
              <p:embed/>
            </p:oleObj>
          </a:graphicData>
        </a:graphic>
      </p:graphicFrame>
      <p:sp>
        <p:nvSpPr>
          <p:cNvPr id="28685" name="AutoShape 13"/>
          <p:cNvSpPr>
            <a:spLocks noChangeArrowheads="1"/>
          </p:cNvSpPr>
          <p:nvPr/>
        </p:nvSpPr>
        <p:spPr bwMode="auto">
          <a:xfrm>
            <a:off x="1984375" y="4378325"/>
            <a:ext cx="1784350" cy="406400"/>
          </a:xfrm>
          <a:prstGeom prst="parallelogram">
            <a:avLst>
              <a:gd name="adj" fmla="val 109766"/>
            </a:avLst>
          </a:prstGeom>
          <a:solidFill>
            <a:srgbClr val="C9E4FF"/>
          </a:solidFill>
          <a:ln w="9525">
            <a:solidFill>
              <a:srgbClr val="C9E4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444500" y="4264025"/>
            <a:ext cx="1660525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Промежуток:</a:t>
            </a:r>
          </a:p>
        </p:txBody>
      </p:sp>
      <p:graphicFrame>
        <p:nvGraphicFramePr>
          <p:cNvPr id="28687" name="Object 15"/>
          <p:cNvGraphicFramePr>
            <a:graphicFrameLocks noChangeAspect="1"/>
          </p:cNvGraphicFramePr>
          <p:nvPr/>
        </p:nvGraphicFramePr>
        <p:xfrm>
          <a:off x="2297113" y="4052888"/>
          <a:ext cx="1173162" cy="601662"/>
        </p:xfrm>
        <a:graphic>
          <a:graphicData uri="http://schemas.openxmlformats.org/presentationml/2006/ole">
            <p:oleObj spid="_x0000_s28687" name="Equation" r:id="rId4" imgW="495000" imgH="253800" progId="">
              <p:embed/>
            </p:oleObj>
          </a:graphicData>
        </a:graphic>
      </p:graphicFrame>
      <p:sp>
        <p:nvSpPr>
          <p:cNvPr id="28688" name="Rectangle 16" descr="Темный диагональный 2"/>
          <p:cNvSpPr>
            <a:spLocks noChangeArrowheads="1"/>
          </p:cNvSpPr>
          <p:nvPr/>
        </p:nvSpPr>
        <p:spPr bwMode="auto">
          <a:xfrm>
            <a:off x="1235075" y="3563938"/>
            <a:ext cx="2752725" cy="21590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pattFill prst="dkUpDiag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8689" name="Group 17"/>
          <p:cNvGrpSpPr>
            <a:grpSpLocks/>
          </p:cNvGrpSpPr>
          <p:nvPr/>
        </p:nvGrpSpPr>
        <p:grpSpPr bwMode="auto">
          <a:xfrm>
            <a:off x="1284288" y="3740150"/>
            <a:ext cx="6858000" cy="611188"/>
            <a:chOff x="766" y="1527"/>
            <a:chExt cx="4320" cy="385"/>
          </a:xfrm>
        </p:grpSpPr>
        <p:sp>
          <p:nvSpPr>
            <p:cNvPr id="28690" name="Text Box 18"/>
            <p:cNvSpPr txBox="1">
              <a:spLocks noChangeArrowheads="1"/>
            </p:cNvSpPr>
            <p:nvPr/>
          </p:nvSpPr>
          <p:spPr bwMode="auto">
            <a:xfrm>
              <a:off x="2369" y="1624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8</a:t>
              </a:r>
            </a:p>
          </p:txBody>
        </p:sp>
        <p:sp>
          <p:nvSpPr>
            <p:cNvPr id="28691" name="Text Box 19"/>
            <p:cNvSpPr txBox="1">
              <a:spLocks noChangeArrowheads="1"/>
            </p:cNvSpPr>
            <p:nvPr/>
          </p:nvSpPr>
          <p:spPr bwMode="auto">
            <a:xfrm>
              <a:off x="3397" y="1622"/>
              <a:ext cx="1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ru-RU" sz="2400"/>
            </a:p>
          </p:txBody>
        </p:sp>
        <p:sp>
          <p:nvSpPr>
            <p:cNvPr id="28692" name="Line 20"/>
            <p:cNvSpPr>
              <a:spLocks noChangeShapeType="1"/>
            </p:cNvSpPr>
            <p:nvPr/>
          </p:nvSpPr>
          <p:spPr bwMode="auto">
            <a:xfrm>
              <a:off x="766" y="1575"/>
              <a:ext cx="43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93" name="Oval 21"/>
            <p:cNvSpPr>
              <a:spLocks noChangeArrowheads="1"/>
            </p:cNvSpPr>
            <p:nvPr/>
          </p:nvSpPr>
          <p:spPr bwMode="auto">
            <a:xfrm>
              <a:off x="2435" y="1527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1911350" y="2984500"/>
            <a:ext cx="10969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i="1" dirty="0">
                <a:solidFill>
                  <a:schemeClr val="bg2"/>
                </a:solidFill>
                <a:latin typeface="Times New Roman" charset="0"/>
                <a:cs typeface="Times New Roman" charset="0"/>
              </a:rPr>
              <a:t> </a:t>
            </a:r>
            <a:r>
              <a:rPr lang="ru-RU" sz="3200" i="1" dirty="0" err="1">
                <a:latin typeface="Times New Roman" charset="0"/>
              </a:rPr>
              <a:t>х</a:t>
            </a:r>
            <a:r>
              <a:rPr lang="en-US" sz="3200" i="1" dirty="0">
                <a:latin typeface="Times New Roman" charset="0"/>
              </a:rPr>
              <a:t> </a:t>
            </a:r>
            <a:r>
              <a:rPr lang="en-US" sz="3200" i="1" dirty="0">
                <a:latin typeface="Times New Roman" charset="0"/>
                <a:cs typeface="Times New Roman" charset="0"/>
              </a:rPr>
              <a:t>≤</a:t>
            </a:r>
            <a:r>
              <a:rPr lang="en-US" sz="3200" i="1" dirty="0">
                <a:latin typeface="Times New Roman" charset="0"/>
              </a:rPr>
              <a:t> 8</a:t>
            </a:r>
            <a:endParaRPr lang="ru-RU" sz="3200" i="1" dirty="0">
              <a:latin typeface="Times New Roman" charset="0"/>
            </a:endParaRPr>
          </a:p>
        </p:txBody>
      </p:sp>
      <p:sp>
        <p:nvSpPr>
          <p:cNvPr id="28695" name="Rectangle 23" descr="Темный диагональный 2"/>
          <p:cNvSpPr>
            <a:spLocks noChangeArrowheads="1"/>
          </p:cNvSpPr>
          <p:nvPr/>
        </p:nvSpPr>
        <p:spPr bwMode="auto">
          <a:xfrm>
            <a:off x="981075" y="5227638"/>
            <a:ext cx="6831013" cy="200025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pattFill prst="dkUpDiag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>
            <a:off x="1030288" y="5464175"/>
            <a:ext cx="6858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4008438" y="4733925"/>
            <a:ext cx="2457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i="1" dirty="0">
                <a:latin typeface="Times New Roman" charset="0"/>
                <a:cs typeface="Times New Roman" charset="0"/>
              </a:rPr>
              <a:t> </a:t>
            </a:r>
            <a:r>
              <a:rPr lang="ru-RU" sz="3200" i="1" dirty="0" err="1">
                <a:latin typeface="Times New Roman" charset="0"/>
              </a:rPr>
              <a:t>х</a:t>
            </a:r>
            <a:r>
              <a:rPr lang="en-US" sz="3200" i="1" dirty="0">
                <a:latin typeface="Times New Roman" charset="0"/>
              </a:rPr>
              <a:t> </a:t>
            </a:r>
            <a:r>
              <a:rPr lang="en-US" sz="3200" i="1" dirty="0">
                <a:latin typeface="Times New Roman" charset="0"/>
                <a:cs typeface="Times New Roman" charset="0"/>
              </a:rPr>
              <a:t>– </a:t>
            </a:r>
            <a:r>
              <a:rPr lang="ru-RU" sz="2400" i="1" dirty="0">
                <a:latin typeface="Times New Roman" charset="0"/>
                <a:cs typeface="Times New Roman" charset="0"/>
              </a:rPr>
              <a:t>любое число</a:t>
            </a:r>
            <a:endParaRPr lang="ru-RU" sz="2400" i="1" dirty="0">
              <a:latin typeface="Times New Roman" charset="0"/>
            </a:endParaRPr>
          </a:p>
        </p:txBody>
      </p:sp>
      <p:sp>
        <p:nvSpPr>
          <p:cNvPr id="28698" name="AutoShape 26"/>
          <p:cNvSpPr>
            <a:spLocks noChangeArrowheads="1"/>
          </p:cNvSpPr>
          <p:nvPr/>
        </p:nvSpPr>
        <p:spPr bwMode="auto">
          <a:xfrm>
            <a:off x="4953000" y="5908675"/>
            <a:ext cx="1784350" cy="406400"/>
          </a:xfrm>
          <a:prstGeom prst="parallelogram">
            <a:avLst>
              <a:gd name="adj" fmla="val 109766"/>
            </a:avLst>
          </a:prstGeom>
          <a:solidFill>
            <a:srgbClr val="C9E4FF"/>
          </a:solidFill>
          <a:ln w="9525">
            <a:solidFill>
              <a:srgbClr val="C9E4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3413125" y="5794375"/>
            <a:ext cx="1660525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Промежуток:</a:t>
            </a:r>
          </a:p>
        </p:txBody>
      </p:sp>
      <p:graphicFrame>
        <p:nvGraphicFramePr>
          <p:cNvPr id="28700" name="Object 28"/>
          <p:cNvGraphicFramePr>
            <a:graphicFrameLocks noChangeAspect="1"/>
          </p:cNvGraphicFramePr>
          <p:nvPr/>
        </p:nvGraphicFramePr>
        <p:xfrm>
          <a:off x="5216525" y="5654675"/>
          <a:ext cx="1503363" cy="601663"/>
        </p:xfrm>
        <a:graphic>
          <a:graphicData uri="http://schemas.openxmlformats.org/presentationml/2006/ole">
            <p:oleObj spid="_x0000_s28700" name="Equation" r:id="rId5" imgW="634680" imgH="253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  <p:bldP spid="28682" grpId="0"/>
      <p:bldP spid="28683" grpId="0" animBg="1"/>
      <p:bldP spid="28685" grpId="0" animBg="1"/>
      <p:bldP spid="28686" grpId="0" animBg="1"/>
      <p:bldP spid="28688" grpId="0" animBg="1"/>
      <p:bldP spid="28694" grpId="0"/>
      <p:bldP spid="28695" grpId="0" animBg="1"/>
      <p:bldP spid="28696" grpId="0" animBg="1"/>
      <p:bldP spid="28697" grpId="0"/>
      <p:bldP spid="28698" grpId="0" animBg="1"/>
      <p:bldP spid="2869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FBA88-6732-4FE8-8546-D5BFCAB59D92}" type="slidenum">
              <a:rPr lang="ru-RU"/>
              <a:pPr/>
              <a:t>11</a:t>
            </a:fld>
            <a:endParaRPr lang="ru-RU"/>
          </a:p>
        </p:txBody>
      </p:sp>
      <p:sp>
        <p:nvSpPr>
          <p:cNvPr id="31746" name="Rectangle 2" descr="Темный диагональный 2"/>
          <p:cNvSpPr>
            <a:spLocks noChangeArrowheads="1"/>
          </p:cNvSpPr>
          <p:nvPr/>
        </p:nvSpPr>
        <p:spPr bwMode="auto">
          <a:xfrm>
            <a:off x="3976688" y="2471738"/>
            <a:ext cx="2651125" cy="26035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pattFill prst="dkUpDiag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900" dirty="0"/>
              <a:t>Пересечение и объединение множеств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3224213" y="3773488"/>
            <a:ext cx="4933950" cy="188912"/>
          </a:xfrm>
          <a:prstGeom prst="parallelogram">
            <a:avLst>
              <a:gd name="adj" fmla="val 652943"/>
            </a:avLst>
          </a:prstGeom>
          <a:solidFill>
            <a:srgbClr val="C9E4FF"/>
          </a:solidFill>
          <a:ln w="9525">
            <a:solidFill>
              <a:srgbClr val="C9E4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49" name="Rectangle 5" descr="Темный диагональный 2"/>
          <p:cNvSpPr>
            <a:spLocks noChangeArrowheads="1"/>
          </p:cNvSpPr>
          <p:nvPr/>
        </p:nvSpPr>
        <p:spPr bwMode="auto">
          <a:xfrm>
            <a:off x="2867025" y="2146300"/>
            <a:ext cx="2273300" cy="26035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pattFill prst="dkUpDiag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5392738" y="2284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400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2090738" y="3517900"/>
            <a:ext cx="1804987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Пересечение:</a:t>
            </a:r>
          </a:p>
        </p:txBody>
      </p:sp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4098925" y="3403600"/>
          <a:ext cx="3159125" cy="601663"/>
        </p:xfrm>
        <a:graphic>
          <a:graphicData uri="http://schemas.openxmlformats.org/presentationml/2006/ole">
            <p:oleObj spid="_x0000_s31752" name="Equation" r:id="rId3" imgW="1333440" imgH="253800" progId="">
              <p:embed/>
            </p:oleObj>
          </a:graphicData>
        </a:graphic>
      </p:graphicFrame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3976688" y="2125663"/>
            <a:ext cx="1171575" cy="608012"/>
          </a:xfrm>
          <a:prstGeom prst="rect">
            <a:avLst/>
          </a:prstGeom>
          <a:solidFill>
            <a:schemeClr val="folHlink"/>
          </a:solidFill>
          <a:ln w="9525">
            <a:pattFill prst="dkUpDiag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1754" name="Group 10"/>
          <p:cNvGrpSpPr>
            <a:grpSpLocks/>
          </p:cNvGrpSpPr>
          <p:nvPr/>
        </p:nvGrpSpPr>
        <p:grpSpPr bwMode="auto">
          <a:xfrm>
            <a:off x="1201738" y="2351088"/>
            <a:ext cx="6858000" cy="700087"/>
            <a:chOff x="757" y="1481"/>
            <a:chExt cx="4320" cy="441"/>
          </a:xfrm>
        </p:grpSpPr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1665" y="1634"/>
              <a:ext cx="2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-1</a:t>
              </a:r>
            </a:p>
          </p:txBody>
        </p:sp>
        <p:sp>
          <p:nvSpPr>
            <p:cNvPr id="31756" name="Line 12"/>
            <p:cNvSpPr>
              <a:spLocks noChangeShapeType="1"/>
            </p:cNvSpPr>
            <p:nvPr/>
          </p:nvSpPr>
          <p:spPr bwMode="auto">
            <a:xfrm>
              <a:off x="757" y="1538"/>
              <a:ext cx="43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757" name="Oval 13"/>
            <p:cNvSpPr>
              <a:spLocks noChangeArrowheads="1"/>
            </p:cNvSpPr>
            <p:nvPr/>
          </p:nvSpPr>
          <p:spPr bwMode="auto">
            <a:xfrm>
              <a:off x="1749" y="1481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58" name="Text Box 14"/>
            <p:cNvSpPr txBox="1">
              <a:spLocks noChangeArrowheads="1"/>
            </p:cNvSpPr>
            <p:nvPr/>
          </p:nvSpPr>
          <p:spPr bwMode="auto">
            <a:xfrm>
              <a:off x="2393" y="161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2</a:t>
              </a:r>
            </a:p>
          </p:txBody>
        </p:sp>
        <p:sp>
          <p:nvSpPr>
            <p:cNvPr id="31759" name="Text Box 15"/>
            <p:cNvSpPr txBox="1">
              <a:spLocks noChangeArrowheads="1"/>
            </p:cNvSpPr>
            <p:nvPr/>
          </p:nvSpPr>
          <p:spPr bwMode="auto">
            <a:xfrm>
              <a:off x="3126" y="1612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5</a:t>
              </a:r>
            </a:p>
          </p:txBody>
        </p:sp>
        <p:sp>
          <p:nvSpPr>
            <p:cNvPr id="31760" name="Text Box 16"/>
            <p:cNvSpPr txBox="1">
              <a:spLocks noChangeArrowheads="1"/>
            </p:cNvSpPr>
            <p:nvPr/>
          </p:nvSpPr>
          <p:spPr bwMode="auto">
            <a:xfrm>
              <a:off x="4063" y="1597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9</a:t>
              </a:r>
            </a:p>
          </p:txBody>
        </p:sp>
        <p:sp>
          <p:nvSpPr>
            <p:cNvPr id="31761" name="Oval 17"/>
            <p:cNvSpPr>
              <a:spLocks noChangeArrowheads="1"/>
            </p:cNvSpPr>
            <p:nvPr/>
          </p:nvSpPr>
          <p:spPr bwMode="auto">
            <a:xfrm>
              <a:off x="2458" y="148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2" name="Oval 18"/>
            <p:cNvSpPr>
              <a:spLocks noChangeArrowheads="1"/>
            </p:cNvSpPr>
            <p:nvPr/>
          </p:nvSpPr>
          <p:spPr bwMode="auto">
            <a:xfrm>
              <a:off x="3184" y="149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3" name="Oval 19"/>
            <p:cNvSpPr>
              <a:spLocks noChangeArrowheads="1"/>
            </p:cNvSpPr>
            <p:nvPr/>
          </p:nvSpPr>
          <p:spPr bwMode="auto">
            <a:xfrm>
              <a:off x="4126" y="1497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1764" name="AutoShape 20"/>
          <p:cNvSpPr>
            <a:spLocks noChangeArrowheads="1"/>
          </p:cNvSpPr>
          <p:nvPr/>
        </p:nvSpPr>
        <p:spPr bwMode="auto">
          <a:xfrm>
            <a:off x="3201988" y="4826000"/>
            <a:ext cx="4933950" cy="188913"/>
          </a:xfrm>
          <a:prstGeom prst="parallelogram">
            <a:avLst>
              <a:gd name="adj" fmla="val 652939"/>
            </a:avLst>
          </a:prstGeom>
          <a:solidFill>
            <a:srgbClr val="C9E4FF"/>
          </a:solidFill>
          <a:ln w="9525">
            <a:solidFill>
              <a:srgbClr val="C9E4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2068513" y="4570413"/>
            <a:ext cx="1762125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Объединение:</a:t>
            </a:r>
          </a:p>
        </p:txBody>
      </p:sp>
      <p:graphicFrame>
        <p:nvGraphicFramePr>
          <p:cNvPr id="31766" name="Object 22"/>
          <p:cNvGraphicFramePr>
            <a:graphicFrameLocks noChangeAspect="1"/>
          </p:cNvGraphicFramePr>
          <p:nvPr/>
        </p:nvGraphicFramePr>
        <p:xfrm>
          <a:off x="4002088" y="4456113"/>
          <a:ext cx="3309937" cy="601662"/>
        </p:xfrm>
        <a:graphic>
          <a:graphicData uri="http://schemas.openxmlformats.org/presentationml/2006/ole">
            <p:oleObj spid="_x0000_s31766" name="Equation" r:id="rId4" imgW="1396800" imgH="253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nimBg="1"/>
      <p:bldP spid="31746" grpId="1" animBg="1"/>
      <p:bldP spid="31748" grpId="0" animBg="1"/>
      <p:bldP spid="31749" grpId="0" animBg="1"/>
      <p:bldP spid="31749" grpId="1" animBg="1"/>
      <p:bldP spid="31751" grpId="0" animBg="1"/>
      <p:bldP spid="31753" grpId="0" animBg="1"/>
      <p:bldP spid="31753" grpId="1" animBg="1"/>
      <p:bldP spid="31764" grpId="0" animBg="1"/>
      <p:bldP spid="317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87ED0-A174-4506-9702-64FAD3805BAD}" type="slidenum">
              <a:rPr lang="ru-RU"/>
              <a:pPr/>
              <a:t>12</a:t>
            </a:fld>
            <a:endParaRPr lang="ru-RU"/>
          </a:p>
        </p:txBody>
      </p:sp>
      <p:sp>
        <p:nvSpPr>
          <p:cNvPr id="34818" name="Rectangle 2" descr="Темный диагональный 2"/>
          <p:cNvSpPr>
            <a:spLocks noChangeArrowheads="1"/>
          </p:cNvSpPr>
          <p:nvPr/>
        </p:nvSpPr>
        <p:spPr bwMode="auto">
          <a:xfrm>
            <a:off x="5122863" y="2138363"/>
            <a:ext cx="1504950" cy="274637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pattFill prst="dkUpDiag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900"/>
              <a:t>Пересечение и объединение множеств</a:t>
            </a: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3224213" y="3773488"/>
            <a:ext cx="4933950" cy="188912"/>
          </a:xfrm>
          <a:prstGeom prst="parallelogram">
            <a:avLst>
              <a:gd name="adj" fmla="val 652943"/>
            </a:avLst>
          </a:prstGeom>
          <a:solidFill>
            <a:srgbClr val="C9E4FF"/>
          </a:solidFill>
          <a:ln w="9525">
            <a:solidFill>
              <a:srgbClr val="C9E4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21" name="Rectangle 5" descr="Темный диагональный 2"/>
          <p:cNvSpPr>
            <a:spLocks noChangeArrowheads="1"/>
          </p:cNvSpPr>
          <p:nvPr/>
        </p:nvSpPr>
        <p:spPr bwMode="auto">
          <a:xfrm>
            <a:off x="2867025" y="2146300"/>
            <a:ext cx="1139825" cy="26035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pattFill prst="dkUpDiag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5392738" y="2284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400"/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2090738" y="3517900"/>
            <a:ext cx="1804987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Пересечение:</a:t>
            </a:r>
          </a:p>
        </p:txBody>
      </p:sp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4310063" y="3403600"/>
          <a:ext cx="2736850" cy="601663"/>
        </p:xfrm>
        <a:graphic>
          <a:graphicData uri="http://schemas.openxmlformats.org/presentationml/2006/ole">
            <p:oleObj spid="_x0000_s34824" name="Equation" r:id="rId3" imgW="1155600" imgH="253800" progId="">
              <p:embed/>
            </p:oleObj>
          </a:graphicData>
        </a:graphic>
      </p:graphicFrame>
      <p:grpSp>
        <p:nvGrpSpPr>
          <p:cNvPr id="34825" name="Group 9"/>
          <p:cNvGrpSpPr>
            <a:grpSpLocks/>
          </p:cNvGrpSpPr>
          <p:nvPr/>
        </p:nvGrpSpPr>
        <p:grpSpPr bwMode="auto">
          <a:xfrm>
            <a:off x="1201738" y="2351088"/>
            <a:ext cx="6858000" cy="700087"/>
            <a:chOff x="757" y="1481"/>
            <a:chExt cx="4320" cy="441"/>
          </a:xfrm>
        </p:grpSpPr>
        <p:sp>
          <p:nvSpPr>
            <p:cNvPr id="34826" name="Text Box 10"/>
            <p:cNvSpPr txBox="1">
              <a:spLocks noChangeArrowheads="1"/>
            </p:cNvSpPr>
            <p:nvPr/>
          </p:nvSpPr>
          <p:spPr bwMode="auto">
            <a:xfrm>
              <a:off x="1665" y="1634"/>
              <a:ext cx="2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-1</a:t>
              </a:r>
            </a:p>
          </p:txBody>
        </p:sp>
        <p:sp>
          <p:nvSpPr>
            <p:cNvPr id="34827" name="Line 11"/>
            <p:cNvSpPr>
              <a:spLocks noChangeShapeType="1"/>
            </p:cNvSpPr>
            <p:nvPr/>
          </p:nvSpPr>
          <p:spPr bwMode="auto">
            <a:xfrm>
              <a:off x="757" y="1538"/>
              <a:ext cx="43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28" name="Oval 12"/>
            <p:cNvSpPr>
              <a:spLocks noChangeArrowheads="1"/>
            </p:cNvSpPr>
            <p:nvPr/>
          </p:nvSpPr>
          <p:spPr bwMode="auto">
            <a:xfrm>
              <a:off x="1749" y="1481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2393" y="161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2</a:t>
              </a:r>
            </a:p>
          </p:txBody>
        </p:sp>
        <p:sp>
          <p:nvSpPr>
            <p:cNvPr id="34830" name="Text Box 14"/>
            <p:cNvSpPr txBox="1">
              <a:spLocks noChangeArrowheads="1"/>
            </p:cNvSpPr>
            <p:nvPr/>
          </p:nvSpPr>
          <p:spPr bwMode="auto">
            <a:xfrm>
              <a:off x="3126" y="1612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5</a:t>
              </a:r>
            </a:p>
          </p:txBody>
        </p:sp>
        <p:sp>
          <p:nvSpPr>
            <p:cNvPr id="34831" name="Text Box 15"/>
            <p:cNvSpPr txBox="1">
              <a:spLocks noChangeArrowheads="1"/>
            </p:cNvSpPr>
            <p:nvPr/>
          </p:nvSpPr>
          <p:spPr bwMode="auto">
            <a:xfrm>
              <a:off x="4063" y="1597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9</a:t>
              </a:r>
            </a:p>
          </p:txBody>
        </p:sp>
        <p:sp>
          <p:nvSpPr>
            <p:cNvPr id="34832" name="Oval 16"/>
            <p:cNvSpPr>
              <a:spLocks noChangeArrowheads="1"/>
            </p:cNvSpPr>
            <p:nvPr/>
          </p:nvSpPr>
          <p:spPr bwMode="auto">
            <a:xfrm>
              <a:off x="2458" y="148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833" name="Oval 17"/>
            <p:cNvSpPr>
              <a:spLocks noChangeArrowheads="1"/>
            </p:cNvSpPr>
            <p:nvPr/>
          </p:nvSpPr>
          <p:spPr bwMode="auto">
            <a:xfrm>
              <a:off x="3184" y="149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834" name="Oval 18"/>
            <p:cNvSpPr>
              <a:spLocks noChangeArrowheads="1"/>
            </p:cNvSpPr>
            <p:nvPr/>
          </p:nvSpPr>
          <p:spPr bwMode="auto">
            <a:xfrm>
              <a:off x="4126" y="1497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4835" name="AutoShape 19"/>
          <p:cNvSpPr>
            <a:spLocks noChangeArrowheads="1"/>
          </p:cNvSpPr>
          <p:nvPr/>
        </p:nvSpPr>
        <p:spPr bwMode="auto">
          <a:xfrm>
            <a:off x="3201988" y="4826000"/>
            <a:ext cx="4933950" cy="188913"/>
          </a:xfrm>
          <a:prstGeom prst="parallelogram">
            <a:avLst>
              <a:gd name="adj" fmla="val 652939"/>
            </a:avLst>
          </a:prstGeom>
          <a:solidFill>
            <a:srgbClr val="C9E4FF"/>
          </a:solidFill>
          <a:ln w="9525">
            <a:solidFill>
              <a:srgbClr val="C9E4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2068513" y="4570413"/>
            <a:ext cx="1762125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Объединение:</a:t>
            </a:r>
          </a:p>
        </p:txBody>
      </p:sp>
      <p:graphicFrame>
        <p:nvGraphicFramePr>
          <p:cNvPr id="34837" name="Object 21"/>
          <p:cNvGraphicFramePr>
            <a:graphicFrameLocks noChangeAspect="1"/>
          </p:cNvGraphicFramePr>
          <p:nvPr/>
        </p:nvGraphicFramePr>
        <p:xfrm>
          <a:off x="4618038" y="4456113"/>
          <a:ext cx="2076450" cy="601662"/>
        </p:xfrm>
        <a:graphic>
          <a:graphicData uri="http://schemas.openxmlformats.org/presentationml/2006/ole">
            <p:oleObj spid="_x0000_s34837" name="Equation" r:id="rId4" imgW="876240" imgH="253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  <p:bldP spid="34818" grpId="1" animBg="1"/>
      <p:bldP spid="34820" grpId="0" animBg="1"/>
      <p:bldP spid="34821" grpId="0" animBg="1"/>
      <p:bldP spid="34821" grpId="1" animBg="1"/>
      <p:bldP spid="34823" grpId="0" animBg="1"/>
      <p:bldP spid="34835" grpId="0" animBg="1"/>
      <p:bldP spid="348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2BD7152-DEDE-4400-B23E-5C43F53C3209}" type="slidenum">
              <a:rPr lang="ru-RU"/>
              <a:pPr/>
              <a:t>2</a:t>
            </a:fld>
            <a:endParaRPr 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/>
              <a:t>Сложение и умножение числовых неравенств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Задания для устного счета</a:t>
            </a:r>
          </a:p>
          <a:p>
            <a:endParaRPr lang="ru-RU" sz="25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4B24D-D468-4678-92B9-7840B036DA89}" type="slidenum">
              <a:rPr lang="ru-RU"/>
              <a:pPr/>
              <a:t>3</a:t>
            </a:fld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206500" y="2895600"/>
            <a:ext cx="3584575" cy="21526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800600" y="2895600"/>
            <a:ext cx="3111500" cy="2139950"/>
          </a:xfrm>
          <a:prstGeom prst="rect">
            <a:avLst/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371600" y="3657600"/>
          <a:ext cx="5734050" cy="590550"/>
        </p:xfrm>
        <a:graphic>
          <a:graphicData uri="http://schemas.openxmlformats.org/presentationml/2006/ole">
            <p:oleObj spid="_x0000_s12292" name="Equation" r:id="rId3" imgW="1968480" imgH="203040" progId="">
              <p:embed/>
            </p:oleObj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295400" y="3657600"/>
          <a:ext cx="5167313" cy="533400"/>
        </p:xfrm>
        <a:graphic>
          <a:graphicData uri="http://schemas.openxmlformats.org/presentationml/2006/ole">
            <p:oleObj spid="_x0000_s12293" name="Equation" r:id="rId4" imgW="1968480" imgH="203040" progId="">
              <p:embed/>
            </p:oleObj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447800" y="3657600"/>
          <a:ext cx="5272088" cy="534988"/>
        </p:xfrm>
        <a:graphic>
          <a:graphicData uri="http://schemas.openxmlformats.org/presentationml/2006/ole">
            <p:oleObj spid="_x0000_s12294" name="Equation" r:id="rId5" imgW="1993680" imgH="203040" progId="">
              <p:embed/>
            </p:oleObj>
          </a:graphicData>
        </a:graphic>
      </p:graphicFrame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900" dirty="0"/>
              <a:t>Сложите </a:t>
            </a:r>
            <a:r>
              <a:rPr lang="ru-RU" sz="2900" dirty="0" err="1"/>
              <a:t>почленно</a:t>
            </a:r>
            <a:r>
              <a:rPr lang="ru-RU" sz="2900" dirty="0"/>
              <a:t> неравенства: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>
            <p:ph idx="1"/>
          </p:nvPr>
        </p:nvGraphicFramePr>
        <p:xfrm>
          <a:off x="1524000" y="3581400"/>
          <a:ext cx="6210300" cy="609600"/>
        </p:xfrm>
        <a:graphic>
          <a:graphicData uri="http://schemas.openxmlformats.org/presentationml/2006/ole">
            <p:oleObj spid="_x0000_s12296" name="Equation" r:id="rId6" imgW="2070000" imgH="203040" progId="">
              <p:embed/>
            </p:oleObj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295400" y="3581400"/>
          <a:ext cx="5738813" cy="582613"/>
        </p:xfrm>
        <a:graphic>
          <a:graphicData uri="http://schemas.openxmlformats.org/presentationml/2006/ole">
            <p:oleObj spid="_x0000_s12297" name="Equation" r:id="rId7" imgW="1993680" imgH="203040" progId="">
              <p:embed/>
            </p:oleObj>
          </a:graphicData>
        </a:graphic>
      </p:graphicFrame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4948238" y="3087688"/>
            <a:ext cx="2616200" cy="17335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rgbClr val="FF6600"/>
                </a:solidFill>
                <a:latin typeface="Tahoma" charset="0"/>
              </a:rPr>
              <a:t>Правильный </a:t>
            </a:r>
          </a:p>
          <a:p>
            <a:pPr algn="ctr"/>
            <a:r>
              <a:rPr lang="ru-RU" sz="2400" dirty="0">
                <a:solidFill>
                  <a:srgbClr val="FF6600"/>
                </a:solidFill>
                <a:latin typeface="Tahoma" charset="0"/>
              </a:rPr>
              <a:t>ответ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2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xit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xit" presetSubtype="4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42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xit" presetSubtype="4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8" grpId="0" animBg="1"/>
      <p:bldP spid="12298" grpId="1" animBg="1"/>
      <p:bldP spid="12298" grpId="2" animBg="1"/>
      <p:bldP spid="12298" grpId="3" animBg="1"/>
      <p:bldP spid="12298" grpId="4" animBg="1"/>
      <p:bldP spid="12298" grpId="5" animBg="1"/>
      <p:bldP spid="12298" grpId="6" animBg="1"/>
      <p:bldP spid="12298" grpId="7" animBg="1"/>
      <p:bldP spid="12298" grpId="8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06E9C-FBC9-4657-AACE-EF4C2EC52A7B}" type="slidenum">
              <a:rPr lang="ru-RU"/>
              <a:pPr/>
              <a:t>4</a:t>
            </a:fld>
            <a:endParaRPr 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206500" y="2895600"/>
            <a:ext cx="3584575" cy="21526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800600" y="2895600"/>
            <a:ext cx="3111500" cy="2139950"/>
          </a:xfrm>
          <a:prstGeom prst="rect">
            <a:avLst/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851025" y="3657600"/>
          <a:ext cx="4772025" cy="590550"/>
        </p:xfrm>
        <a:graphic>
          <a:graphicData uri="http://schemas.openxmlformats.org/presentationml/2006/ole">
            <p:oleObj spid="_x0000_s13316" name="Equation" r:id="rId3" imgW="1638000" imgH="203040" progId="">
              <p:embed/>
            </p:oleObj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752600" y="3657600"/>
          <a:ext cx="4333875" cy="533400"/>
        </p:xfrm>
        <a:graphic>
          <a:graphicData uri="http://schemas.openxmlformats.org/presentationml/2006/ole">
            <p:oleObj spid="_x0000_s13317" name="Equation" r:id="rId4" imgW="1650960" imgH="203040" progId="">
              <p:embed/>
            </p:oleObj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133600" y="3657600"/>
          <a:ext cx="4230688" cy="534988"/>
        </p:xfrm>
        <a:graphic>
          <a:graphicData uri="http://schemas.openxmlformats.org/presentationml/2006/ole">
            <p:oleObj spid="_x0000_s13318" name="Equation" r:id="rId5" imgW="1600200" imgH="203040" progId="">
              <p:embed/>
            </p:oleObj>
          </a:graphicData>
        </a:graphic>
      </p:graphicFrame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838200" y="533400"/>
            <a:ext cx="7696200" cy="1143000"/>
          </a:xfrm>
        </p:spPr>
        <p:txBody>
          <a:bodyPr/>
          <a:lstStyle/>
          <a:p>
            <a:r>
              <a:rPr lang="ru-RU"/>
              <a:t>Умножьте почленно неравенства:</a:t>
            </a:r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>
            <p:ph idx="1"/>
          </p:nvPr>
        </p:nvGraphicFramePr>
        <p:xfrm>
          <a:off x="1752600" y="3581400"/>
          <a:ext cx="5753100" cy="609600"/>
        </p:xfrm>
        <a:graphic>
          <a:graphicData uri="http://schemas.openxmlformats.org/presentationml/2006/ole">
            <p:oleObj spid="_x0000_s13320" name="Equation" r:id="rId6" imgW="1917360" imgH="203040" progId="">
              <p:embed/>
            </p:oleObj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1676400" y="3581400"/>
          <a:ext cx="4787900" cy="582613"/>
        </p:xfrm>
        <a:graphic>
          <a:graphicData uri="http://schemas.openxmlformats.org/presentationml/2006/ole">
            <p:oleObj spid="_x0000_s13321" name="Equation" r:id="rId7" imgW="1663560" imgH="203040" progId="">
              <p:embed/>
            </p:oleObj>
          </a:graphicData>
        </a:graphic>
      </p:graphicFrame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948238" y="3087688"/>
            <a:ext cx="2616200" cy="17335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>
                <a:solidFill>
                  <a:srgbClr val="FF6600"/>
                </a:solidFill>
                <a:latin typeface="Tahoma" charset="0"/>
              </a:rPr>
              <a:t>Правильный </a:t>
            </a:r>
          </a:p>
          <a:p>
            <a:pPr algn="ctr"/>
            <a:r>
              <a:rPr lang="ru-RU" sz="2400">
                <a:solidFill>
                  <a:srgbClr val="FF6600"/>
                </a:solidFill>
                <a:latin typeface="Tahoma" charset="0"/>
              </a:rPr>
              <a:t>ответ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2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xit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6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xit" presetSubtype="4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6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42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xit" presetSubtype="4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6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 animBg="1"/>
      <p:bldP spid="13322" grpId="1" animBg="1"/>
      <p:bldP spid="13322" grpId="2" animBg="1"/>
      <p:bldP spid="13322" grpId="3" animBg="1"/>
      <p:bldP spid="13322" grpId="4" animBg="1"/>
      <p:bldP spid="13322" grpId="5" animBg="1"/>
      <p:bldP spid="13322" grpId="6" animBg="1"/>
      <p:bldP spid="13322" grpId="7" animBg="1"/>
      <p:bldP spid="13322" grpId="8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DBF8F-91CF-4DF9-99D9-28DC7FE96783}" type="slidenum">
              <a:rPr lang="ru-RU"/>
              <a:pPr/>
              <a:t>5</a:t>
            </a:fld>
            <a:endParaRPr lang="ru-RU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/>
              <a:t>Прочитайте</a:t>
            </a:r>
            <a:r>
              <a:rPr lang="ru-RU" sz="2900"/>
              <a:t> </a:t>
            </a:r>
            <a:r>
              <a:rPr lang="ru-RU" sz="2400"/>
              <a:t>неравенство и назовите  несколько значений переменной,</a:t>
            </a:r>
            <a:r>
              <a:rPr lang="ru-RU" sz="2900"/>
              <a:t> </a:t>
            </a:r>
            <a:r>
              <a:rPr lang="ru-RU" sz="2400"/>
              <a:t>удовлетворяющее данному неравенству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895600" y="22860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chemeClr val="tx2"/>
                </a:solidFill>
              </a:rPr>
              <a:t>X &lt; - 4</a:t>
            </a:r>
            <a:endParaRPr lang="ru-RU" sz="3200" b="1" i="1">
              <a:solidFill>
                <a:schemeClr val="tx2"/>
              </a:solidFill>
            </a:endParaRP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3657600" y="3124200"/>
            <a:ext cx="1981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chemeClr val="tx2"/>
                </a:solidFill>
              </a:rPr>
              <a:t>X &gt; 8</a:t>
            </a:r>
            <a:endParaRPr lang="ru-RU" sz="3200" b="1" i="1">
              <a:solidFill>
                <a:schemeClr val="tx2"/>
              </a:solidFill>
            </a:endParaRP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3124200" y="39624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chemeClr val="tx2"/>
                </a:solidFill>
              </a:rPr>
              <a:t>- 2 &lt; X &lt; 2</a:t>
            </a:r>
            <a:endParaRPr lang="ru-RU" sz="3200" b="1" i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6A88-F80D-4A93-82D6-5FC2E3229F9B}" type="slidenum">
              <a:rPr lang="ru-RU"/>
              <a:pPr/>
              <a:t>6</a:t>
            </a:fld>
            <a:endParaRPr lang="ru-RU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Между какими целыми числами заключено число:</a:t>
            </a:r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3733800" y="2133600"/>
          <a:ext cx="1143000" cy="1022350"/>
        </p:xfrm>
        <a:graphic>
          <a:graphicData uri="http://schemas.openxmlformats.org/presentationml/2006/ole">
            <p:oleObj spid="_x0000_s40965" name="Формула" r:id="rId3" imgW="241200" imgH="215640" progId="Equation.3">
              <p:embed/>
            </p:oleObj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>
            <p:ph sz="quarter" idx="2"/>
          </p:nvPr>
        </p:nvGraphicFramePr>
        <p:xfrm>
          <a:off x="3657600" y="3200400"/>
          <a:ext cx="1524000" cy="1143000"/>
        </p:xfrm>
        <a:graphic>
          <a:graphicData uri="http://schemas.openxmlformats.org/presentationml/2006/ole">
            <p:oleObj spid="_x0000_s40967" name="Формула" r:id="rId4" imgW="304560" imgH="228600" progId="Equation.3">
              <p:embed/>
            </p:oleObj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>
            <p:ph sz="quarter" idx="3"/>
          </p:nvPr>
        </p:nvGraphicFramePr>
        <p:xfrm>
          <a:off x="3810000" y="4343400"/>
          <a:ext cx="1295400" cy="971550"/>
        </p:xfrm>
        <a:graphic>
          <a:graphicData uri="http://schemas.openxmlformats.org/presentationml/2006/ole">
            <p:oleObj spid="_x0000_s40969" name="Формула" r:id="rId5" imgW="3045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B733D174-7B01-46B2-A8EB-2C9B05042EA3}" type="slidenum">
              <a:rPr lang="ru-RU"/>
              <a:pPr/>
              <a:t>7</a:t>
            </a:fld>
            <a:endParaRPr lang="ru-RU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Числовые промежутки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886200"/>
            <a:ext cx="33952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Открываем рабочие тетради. </a:t>
            </a:r>
          </a:p>
          <a:p>
            <a:pPr algn="ctr"/>
            <a:r>
              <a:rPr lang="ru-RU" dirty="0" smtClean="0"/>
              <a:t>Пишем число. </a:t>
            </a:r>
          </a:p>
          <a:p>
            <a:pPr algn="ctr"/>
            <a:r>
              <a:rPr lang="ru-RU" dirty="0" smtClean="0"/>
              <a:t>Классная работа.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FC045-4EC7-4D34-B57E-8CE1A152369D}" type="slidenum">
              <a:rPr lang="ru-RU"/>
              <a:pPr/>
              <a:t>8</a:t>
            </a:fld>
            <a:endParaRPr lang="ru-RU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1143000" y="3429000"/>
            <a:ext cx="6858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819400" y="33528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5410200" y="33528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590800" y="3505200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-4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334000" y="35052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3</a:t>
            </a:r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2971800" y="3429000"/>
            <a:ext cx="2438400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035425" y="3414713"/>
            <a:ext cx="365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i="1">
                <a:solidFill>
                  <a:schemeClr val="bg2"/>
                </a:solidFill>
                <a:latin typeface="Times New Roman" charset="0"/>
              </a:rPr>
              <a:t>х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2584450" y="3498850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-4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5327650" y="34988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/>
              <a:t>3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4029075" y="3408363"/>
            <a:ext cx="365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i="1" dirty="0" err="1">
                <a:solidFill>
                  <a:srgbClr val="002060"/>
                </a:solidFill>
                <a:latin typeface="Times New Roman" charset="0"/>
              </a:rPr>
              <a:t>х</a:t>
            </a:r>
            <a:endParaRPr lang="ru-RU" sz="3200" i="1" dirty="0">
              <a:solidFill>
                <a:srgbClr val="002060"/>
              </a:solidFill>
              <a:latin typeface="Times New Roman" charset="0"/>
            </a:endParaRP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3606800" y="43561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&lt;</a:t>
            </a:r>
            <a:endParaRPr lang="ru-RU" sz="2400"/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4470400" y="4368800"/>
            <a:ext cx="361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&lt;</a:t>
            </a:r>
            <a:endParaRPr lang="ru-RU" sz="2400"/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966788" y="2141538"/>
            <a:ext cx="6956425" cy="366712"/>
          </a:xfrm>
          <a:prstGeom prst="rect">
            <a:avLst/>
          </a:prstGeom>
          <a:solidFill>
            <a:srgbClr val="BDBD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Отметим на координатной прямой точки с координатами  -4 и 3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960438" y="2584450"/>
            <a:ext cx="5030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/>
              <a:t>Точка  </a:t>
            </a:r>
            <a:r>
              <a:rPr lang="ru-RU" sz="2400" i="1" dirty="0" err="1">
                <a:solidFill>
                  <a:srgbClr val="4E7776"/>
                </a:solidFill>
                <a:latin typeface="Times New Roman" charset="0"/>
              </a:rPr>
              <a:t>х</a:t>
            </a:r>
            <a:r>
              <a:rPr lang="ru-RU" dirty="0"/>
              <a:t>  расположена между этими точками.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1003300" y="4951413"/>
            <a:ext cx="6970713" cy="641350"/>
          </a:xfrm>
          <a:prstGeom prst="rect">
            <a:avLst/>
          </a:prstGeom>
          <a:solidFill>
            <a:srgbClr val="BDBD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Множество всех чисел, удовлетворяющих этому условию</a:t>
            </a:r>
          </a:p>
          <a:p>
            <a:r>
              <a:rPr lang="ru-RU"/>
              <a:t>называют </a:t>
            </a:r>
            <a:r>
              <a:rPr lang="ru-RU">
                <a:solidFill>
                  <a:srgbClr val="FF0000"/>
                </a:solidFill>
              </a:rPr>
              <a:t>числовым промежутком</a:t>
            </a:r>
          </a:p>
        </p:txBody>
      </p:sp>
      <p:sp>
        <p:nvSpPr>
          <p:cNvPr id="20502" name="Oval 22"/>
          <p:cNvSpPr>
            <a:spLocks noChangeArrowheads="1"/>
          </p:cNvSpPr>
          <p:nvPr/>
        </p:nvSpPr>
        <p:spPr bwMode="auto">
          <a:xfrm>
            <a:off x="4046538" y="3360738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03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Числовой промежуток</a:t>
            </a:r>
          </a:p>
        </p:txBody>
      </p:sp>
      <p:cxnSp>
        <p:nvCxnSpPr>
          <p:cNvPr id="23" name="Прямая соединительная линия 22"/>
          <p:cNvCxnSpPr>
            <a:stCxn id="20492" idx="0"/>
            <a:endCxn id="20489" idx="2"/>
          </p:cNvCxnSpPr>
          <p:nvPr/>
        </p:nvCxnSpPr>
        <p:spPr>
          <a:xfrm>
            <a:off x="2971800" y="34290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0.06666 0.12592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63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48148E-6 L -0.05278 0.12801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64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7 L 0.00069 0.1254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nimBg="1"/>
      <p:bldP spid="20489" grpId="0" animBg="1"/>
      <p:bldP spid="20490" grpId="0"/>
      <p:bldP spid="20491" grpId="0"/>
      <p:bldP spid="20492" grpId="0" animBg="1"/>
      <p:bldP spid="20493" grpId="0"/>
      <p:bldP spid="20494" grpId="0"/>
      <p:bldP spid="20494" grpId="1"/>
      <p:bldP spid="20495" grpId="0"/>
      <p:bldP spid="20495" grpId="1"/>
      <p:bldP spid="20496" grpId="0"/>
      <p:bldP spid="20496" grpId="1"/>
      <p:bldP spid="20497" grpId="0"/>
      <p:bldP spid="20498" grpId="0"/>
      <p:bldP spid="20499" grpId="0" animBg="1"/>
      <p:bldP spid="20500" grpId="0"/>
      <p:bldP spid="20501" grpId="0" animBg="1"/>
      <p:bldP spid="2050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65E83-70D1-4DE9-A13F-7F6ADB5A824B}" type="slidenum">
              <a:rPr lang="ru-RU"/>
              <a:pPr/>
              <a:t>9</a:t>
            </a:fld>
            <a:endParaRPr lang="ru-RU"/>
          </a:p>
        </p:txBody>
      </p:sp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981700" y="3251200"/>
            <a:ext cx="1784350" cy="406400"/>
          </a:xfrm>
          <a:prstGeom prst="parallelogram">
            <a:avLst>
              <a:gd name="adj" fmla="val 109766"/>
            </a:avLst>
          </a:prstGeom>
          <a:solidFill>
            <a:srgbClr val="C9E4FF"/>
          </a:solidFill>
          <a:ln w="9525">
            <a:solidFill>
              <a:srgbClr val="C9E4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79" name="Rectangle 3" descr="Темный диагональный 2"/>
          <p:cNvSpPr>
            <a:spLocks noChangeArrowheads="1"/>
          </p:cNvSpPr>
          <p:nvPr/>
        </p:nvSpPr>
        <p:spPr bwMode="auto">
          <a:xfrm>
            <a:off x="2968625" y="2262188"/>
            <a:ext cx="2578100" cy="21590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pattFill prst="dkUpDiag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900"/>
              <a:t>Обозначение числовых промежутков</a:t>
            </a:r>
          </a:p>
        </p:txBody>
      </p:sp>
      <p:grpSp>
        <p:nvGrpSpPr>
          <p:cNvPr id="24581" name="Group 5"/>
          <p:cNvGrpSpPr>
            <a:grpSpLocks/>
          </p:cNvGrpSpPr>
          <p:nvPr/>
        </p:nvGrpSpPr>
        <p:grpSpPr bwMode="auto">
          <a:xfrm>
            <a:off x="1216025" y="2424113"/>
            <a:ext cx="6858000" cy="625475"/>
            <a:chOff x="766" y="1527"/>
            <a:chExt cx="4320" cy="394"/>
          </a:xfrm>
        </p:grpSpPr>
        <p:sp>
          <p:nvSpPr>
            <p:cNvPr id="24582" name="Text Box 6"/>
            <p:cNvSpPr txBox="1">
              <a:spLocks noChangeArrowheads="1"/>
            </p:cNvSpPr>
            <p:nvPr/>
          </p:nvSpPr>
          <p:spPr bwMode="auto">
            <a:xfrm>
              <a:off x="1748" y="1633"/>
              <a:ext cx="2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-4</a:t>
              </a:r>
            </a:p>
          </p:txBody>
        </p:sp>
        <p:sp>
          <p:nvSpPr>
            <p:cNvPr id="24583" name="Text Box 7"/>
            <p:cNvSpPr txBox="1">
              <a:spLocks noChangeArrowheads="1"/>
            </p:cNvSpPr>
            <p:nvPr/>
          </p:nvSpPr>
          <p:spPr bwMode="auto">
            <a:xfrm>
              <a:off x="3397" y="1622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3</a:t>
              </a:r>
            </a:p>
          </p:txBody>
        </p:sp>
        <p:sp>
          <p:nvSpPr>
            <p:cNvPr id="24584" name="Line 8"/>
            <p:cNvSpPr>
              <a:spLocks noChangeShapeType="1"/>
            </p:cNvSpPr>
            <p:nvPr/>
          </p:nvSpPr>
          <p:spPr bwMode="auto">
            <a:xfrm>
              <a:off x="766" y="1575"/>
              <a:ext cx="43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85" name="Oval 9"/>
            <p:cNvSpPr>
              <a:spLocks noChangeArrowheads="1"/>
            </p:cNvSpPr>
            <p:nvPr/>
          </p:nvSpPr>
          <p:spPr bwMode="auto">
            <a:xfrm>
              <a:off x="1831" y="1527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6" name="Oval 10"/>
            <p:cNvSpPr>
              <a:spLocks noChangeArrowheads="1"/>
            </p:cNvSpPr>
            <p:nvPr/>
          </p:nvSpPr>
          <p:spPr bwMode="auto">
            <a:xfrm>
              <a:off x="3453" y="1527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3208338" y="1522413"/>
            <a:ext cx="18621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i="1" dirty="0">
                <a:latin typeface="Times New Roman" charset="0"/>
              </a:rPr>
              <a:t>-4</a:t>
            </a:r>
            <a:r>
              <a:rPr lang="en-US" sz="3200" i="1" dirty="0">
                <a:latin typeface="Times New Roman" charset="0"/>
              </a:rPr>
              <a:t> &lt; </a:t>
            </a:r>
            <a:r>
              <a:rPr lang="ru-RU" sz="3200" i="1" dirty="0" err="1">
                <a:latin typeface="Times New Roman" charset="0"/>
              </a:rPr>
              <a:t>х</a:t>
            </a:r>
            <a:r>
              <a:rPr lang="en-US" sz="3200" i="1" dirty="0">
                <a:latin typeface="Times New Roman" charset="0"/>
              </a:rPr>
              <a:t> &lt; 3</a:t>
            </a:r>
            <a:endParaRPr lang="ru-RU" sz="3200" i="1" dirty="0">
              <a:latin typeface="Times New Roman" charset="0"/>
            </a:endParaRP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989013" y="2963863"/>
            <a:ext cx="4954587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Множество всех чисел, удовлетворяющих </a:t>
            </a:r>
          </a:p>
          <a:p>
            <a:r>
              <a:rPr lang="ru-RU"/>
              <a:t>этому условию обозначают:</a:t>
            </a:r>
            <a:endParaRPr lang="ru-RU">
              <a:solidFill>
                <a:srgbClr val="FF0000"/>
              </a:solidFill>
            </a:endParaRPr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>
            <p:ph idx="1"/>
          </p:nvPr>
        </p:nvGraphicFramePr>
        <p:xfrm>
          <a:off x="6240463" y="3079750"/>
          <a:ext cx="1227137" cy="623888"/>
        </p:xfrm>
        <a:graphic>
          <a:graphicData uri="http://schemas.openxmlformats.org/presentationml/2006/ole">
            <p:oleObj spid="_x0000_s24589" name="Equation" r:id="rId3" imgW="469800" imgH="253800" progId="">
              <p:embed/>
            </p:oleObj>
          </a:graphicData>
        </a:graphic>
      </p:graphicFrame>
      <p:sp>
        <p:nvSpPr>
          <p:cNvPr id="24590" name="AutoShape 14"/>
          <p:cNvSpPr>
            <a:spLocks noChangeArrowheads="1"/>
          </p:cNvSpPr>
          <p:nvPr/>
        </p:nvSpPr>
        <p:spPr bwMode="auto">
          <a:xfrm>
            <a:off x="6119813" y="5624513"/>
            <a:ext cx="1784350" cy="406400"/>
          </a:xfrm>
          <a:prstGeom prst="parallelogram">
            <a:avLst>
              <a:gd name="adj" fmla="val 109766"/>
            </a:avLst>
          </a:prstGeom>
          <a:solidFill>
            <a:srgbClr val="C9E4FF"/>
          </a:solidFill>
          <a:ln w="9525">
            <a:solidFill>
              <a:srgbClr val="C9E4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91" name="Rectangle 15" descr="Темный диагональный 2"/>
          <p:cNvSpPr>
            <a:spLocks noChangeArrowheads="1"/>
          </p:cNvSpPr>
          <p:nvPr/>
        </p:nvSpPr>
        <p:spPr bwMode="auto">
          <a:xfrm>
            <a:off x="3106738" y="4635500"/>
            <a:ext cx="2578100" cy="21590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pattFill prst="dkUpDiag">
              <a:fgClr>
                <a:schemeClr val="accent1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592" name="Group 16"/>
          <p:cNvGrpSpPr>
            <a:grpSpLocks/>
          </p:cNvGrpSpPr>
          <p:nvPr/>
        </p:nvGrpSpPr>
        <p:grpSpPr bwMode="auto">
          <a:xfrm>
            <a:off x="1354138" y="4797425"/>
            <a:ext cx="6858000" cy="625475"/>
            <a:chOff x="766" y="1527"/>
            <a:chExt cx="4320" cy="394"/>
          </a:xfrm>
        </p:grpSpPr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1748" y="1633"/>
              <a:ext cx="2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-4</a:t>
              </a:r>
            </a:p>
          </p:txBody>
        </p:sp>
        <p:sp>
          <p:nvSpPr>
            <p:cNvPr id="24594" name="Text Box 18"/>
            <p:cNvSpPr txBox="1">
              <a:spLocks noChangeArrowheads="1"/>
            </p:cNvSpPr>
            <p:nvPr/>
          </p:nvSpPr>
          <p:spPr bwMode="auto">
            <a:xfrm>
              <a:off x="3397" y="1622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/>
                <a:t>3</a:t>
              </a:r>
            </a:p>
          </p:txBody>
        </p:sp>
        <p:sp>
          <p:nvSpPr>
            <p:cNvPr id="24595" name="Line 19"/>
            <p:cNvSpPr>
              <a:spLocks noChangeShapeType="1"/>
            </p:cNvSpPr>
            <p:nvPr/>
          </p:nvSpPr>
          <p:spPr bwMode="auto">
            <a:xfrm>
              <a:off x="766" y="1575"/>
              <a:ext cx="43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96" name="Oval 20"/>
            <p:cNvSpPr>
              <a:spLocks noChangeArrowheads="1"/>
            </p:cNvSpPr>
            <p:nvPr/>
          </p:nvSpPr>
          <p:spPr bwMode="auto">
            <a:xfrm>
              <a:off x="1831" y="1527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97" name="Oval 21"/>
            <p:cNvSpPr>
              <a:spLocks noChangeArrowheads="1"/>
            </p:cNvSpPr>
            <p:nvPr/>
          </p:nvSpPr>
          <p:spPr bwMode="auto">
            <a:xfrm>
              <a:off x="3453" y="1527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3346450" y="4025900"/>
            <a:ext cx="1658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i="1" dirty="0">
                <a:latin typeface="Times New Roman" charset="0"/>
              </a:rPr>
              <a:t>-4</a:t>
            </a:r>
            <a:r>
              <a:rPr lang="en-US" sz="3200" i="1" dirty="0">
                <a:latin typeface="Times New Roman" charset="0"/>
              </a:rPr>
              <a:t> </a:t>
            </a:r>
            <a:r>
              <a:rPr lang="en-US" sz="3200" i="1" dirty="0">
                <a:latin typeface="Times New Roman" charset="0"/>
                <a:cs typeface="Times New Roman" charset="0"/>
              </a:rPr>
              <a:t>≤</a:t>
            </a:r>
            <a:r>
              <a:rPr lang="en-US" sz="3200" i="1" dirty="0">
                <a:latin typeface="Times New Roman" charset="0"/>
              </a:rPr>
              <a:t> </a:t>
            </a:r>
            <a:r>
              <a:rPr lang="ru-RU" sz="3200" i="1" dirty="0" err="1">
                <a:latin typeface="Times New Roman" charset="0"/>
              </a:rPr>
              <a:t>х</a:t>
            </a:r>
            <a:r>
              <a:rPr lang="ru-RU" sz="3200" i="1" dirty="0">
                <a:latin typeface="Times New Roman" charset="0"/>
                <a:cs typeface="Times New Roman" charset="0"/>
              </a:rPr>
              <a:t>≤ 3</a:t>
            </a: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1127125" y="5337175"/>
            <a:ext cx="4954588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Множество всех чисел, удовлетворяющих </a:t>
            </a:r>
          </a:p>
          <a:p>
            <a:r>
              <a:rPr lang="ru-RU"/>
              <a:t>этому условию обозначают:</a:t>
            </a:r>
            <a:endParaRPr lang="ru-RU">
              <a:solidFill>
                <a:srgbClr val="FF0000"/>
              </a:solidFill>
            </a:endParaRPr>
          </a:p>
        </p:txBody>
      </p:sp>
      <p:graphicFrame>
        <p:nvGraphicFramePr>
          <p:cNvPr id="24600" name="Object 24"/>
          <p:cNvGraphicFramePr>
            <a:graphicFrameLocks noChangeAspect="1"/>
          </p:cNvGraphicFramePr>
          <p:nvPr/>
        </p:nvGraphicFramePr>
        <p:xfrm>
          <a:off x="6403975" y="5259388"/>
          <a:ext cx="1230313" cy="682625"/>
        </p:xfrm>
        <a:graphic>
          <a:graphicData uri="http://schemas.openxmlformats.org/presentationml/2006/ole">
            <p:oleObj spid="_x0000_s24600" name="Equation" r:id="rId4" imgW="457200" imgH="253800" progId="">
              <p:embed/>
            </p:oleObj>
          </a:graphicData>
        </a:graphic>
      </p:graphicFrame>
      <p:sp>
        <p:nvSpPr>
          <p:cNvPr id="24601" name="Line 25"/>
          <p:cNvSpPr>
            <a:spLocks noChangeShapeType="1"/>
          </p:cNvSpPr>
          <p:nvPr/>
        </p:nvSpPr>
        <p:spPr bwMode="auto">
          <a:xfrm flipV="1">
            <a:off x="493713" y="3802063"/>
            <a:ext cx="7662862" cy="14287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457200" y="1676400"/>
            <a:ext cx="7620000" cy="2279650"/>
          </a:xfrm>
          <a:prstGeom prst="rect">
            <a:avLst/>
          </a:prstGeom>
          <a:solidFill>
            <a:schemeClr val="bg1"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30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2" dur="20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7" grpId="0"/>
      <p:bldP spid="24588" grpId="0" animBg="1"/>
      <p:bldP spid="24590" grpId="0" animBg="1"/>
      <p:bldP spid="24591" grpId="0" animBg="1"/>
      <p:bldP spid="24598" grpId="0"/>
      <p:bldP spid="24599" grpId="0" animBg="1"/>
      <p:bldP spid="24601" grpId="0" animBg="1"/>
      <p:bldP spid="24602" grpId="0" animBg="1"/>
      <p:bldP spid="24602" grpId="1" animBg="1"/>
    </p:bldLst>
  </p:timing>
</p:sld>
</file>

<file path=ppt/theme/theme1.xml><?xml version="1.0" encoding="utf-8"?>
<a:theme xmlns:a="http://schemas.openxmlformats.org/drawingml/2006/main" name="Студия">
  <a:themeElements>
    <a:clrScheme name="Студия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84</TotalTime>
  <Words>221</Words>
  <Application>Microsoft Office PowerPoint</Application>
  <PresentationFormat>Экран (4:3)</PresentationFormat>
  <Paragraphs>81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Студия</vt:lpstr>
      <vt:lpstr>Equation</vt:lpstr>
      <vt:lpstr>Формула</vt:lpstr>
      <vt:lpstr>Числовые промежутки</vt:lpstr>
      <vt:lpstr>Сложение и умножение числовых неравенств</vt:lpstr>
      <vt:lpstr>Сложите почленно неравенства:</vt:lpstr>
      <vt:lpstr>Умножьте почленно неравенства:</vt:lpstr>
      <vt:lpstr>Прочитайте неравенство и назовите  несколько значений переменной, удовлетворяющее данному неравенству</vt:lpstr>
      <vt:lpstr>Между какими целыми числами заключено число:</vt:lpstr>
      <vt:lpstr>Числовые промежутки</vt:lpstr>
      <vt:lpstr>Числовой промежуток</vt:lpstr>
      <vt:lpstr>Обозначение числовых промежутков</vt:lpstr>
      <vt:lpstr>Обозначение числовых промежутков</vt:lpstr>
      <vt:lpstr>Пересечение и объединение множеств</vt:lpstr>
      <vt:lpstr>Пересечение и объединение множеств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16</cp:revision>
  <cp:lastPrinted>1601-01-01T00:00:00Z</cp:lastPrinted>
  <dcterms:created xsi:type="dcterms:W3CDTF">1601-01-01T00:00:00Z</dcterms:created>
  <dcterms:modified xsi:type="dcterms:W3CDTF">2013-02-24T15:42:41Z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