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1" r:id="rId1"/>
  </p:sldMasterIdLst>
  <p:sldIdLst>
    <p:sldId id="263" r:id="rId2"/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79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319088" y="1752600"/>
            <a:ext cx="8824912" cy="5129213"/>
            <a:chOff x="201" y="1104"/>
            <a:chExt cx="5559" cy="3231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210" y="1104"/>
              <a:ext cx="5550" cy="3216"/>
            </a:xfrm>
            <a:custGeom>
              <a:avLst/>
              <a:gdLst/>
              <a:ahLst/>
              <a:cxnLst>
                <a:cxn ang="0">
                  <a:pos x="335" y="0"/>
                </a:cxn>
                <a:cxn ang="0">
                  <a:pos x="333" y="1290"/>
                </a:cxn>
                <a:cxn ang="0">
                  <a:pos x="0" y="1290"/>
                </a:cxn>
                <a:cxn ang="0">
                  <a:pos x="6" y="3210"/>
                </a:cxn>
                <a:cxn ang="0">
                  <a:pos x="5550" y="3216"/>
                </a:cxn>
                <a:cxn ang="0">
                  <a:pos x="5550" y="0"/>
                </a:cxn>
                <a:cxn ang="0">
                  <a:pos x="335" y="0"/>
                </a:cxn>
                <a:cxn ang="0">
                  <a:pos x="335" y="0"/>
                </a:cxn>
              </a:cxnLst>
              <a:rect l="0" t="0" r="r" b="b"/>
              <a:pathLst>
                <a:path w="5550" h="3216">
                  <a:moveTo>
                    <a:pt x="335" y="0"/>
                  </a:moveTo>
                  <a:lnTo>
                    <a:pt x="333" y="1290"/>
                  </a:lnTo>
                  <a:lnTo>
                    <a:pt x="0" y="1290"/>
                  </a:lnTo>
                  <a:lnTo>
                    <a:pt x="6" y="3210"/>
                  </a:lnTo>
                  <a:lnTo>
                    <a:pt x="5550" y="3216"/>
                  </a:lnTo>
                  <a:lnTo>
                    <a:pt x="5550" y="0"/>
                  </a:lnTo>
                  <a:lnTo>
                    <a:pt x="335" y="0"/>
                  </a:lnTo>
                  <a:lnTo>
                    <a:pt x="335" y="0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ltGray">
            <a:xfrm>
              <a:off x="528" y="2400"/>
              <a:ext cx="5232" cy="19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201" y="2377"/>
              <a:ext cx="3455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528" y="1104"/>
              <a:ext cx="4894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ltGray">
            <a:xfrm>
              <a:off x="201" y="2377"/>
              <a:ext cx="30" cy="195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16"/>
                </a:cxn>
                <a:cxn ang="0">
                  <a:pos x="29" y="1416"/>
                </a:cxn>
                <a:cxn ang="0">
                  <a:pos x="30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ltGray">
            <a:xfrm>
              <a:off x="528" y="1104"/>
              <a:ext cx="29" cy="32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61"/>
                </a:cxn>
                <a:cxn ang="0">
                  <a:pos x="29" y="2161"/>
                </a:cxn>
                <a:cxn ang="0">
                  <a:pos x="27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41993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990600" y="1905000"/>
            <a:ext cx="7772400" cy="1736725"/>
          </a:xfrm>
        </p:spPr>
        <p:txBody>
          <a:bodyPr anchor="t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41994" name="Rectangle 1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990600" y="3962400"/>
            <a:ext cx="6781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1" name="Rectangle 11"/>
          <p:cNvSpPr>
            <a:spLocks noGrp="1" noChangeArrowheads="1"/>
          </p:cNvSpPr>
          <p:nvPr>
            <p:ph type="dt" sz="quarter" idx="10"/>
          </p:nvPr>
        </p:nvSpPr>
        <p:spPr>
          <a:xfrm>
            <a:off x="990600" y="6245225"/>
            <a:ext cx="1901825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ftr" sz="quarter" idx="11"/>
          </p:nvPr>
        </p:nvSpPr>
        <p:spPr>
          <a:xfrm>
            <a:off x="3468688" y="6245225"/>
            <a:ext cx="2895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8E26840-C654-4F55-B949-5FB6253D6DC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D9E725-236E-4A35-81C4-CD3D9BDED44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48463" y="244475"/>
            <a:ext cx="2097087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44475"/>
            <a:ext cx="6138863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FCAD21-2F22-4A41-9C88-D8BDB0E6F58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44475"/>
            <a:ext cx="8385175" cy="14319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838200" y="1905000"/>
            <a:ext cx="8007350" cy="4191000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59593C-85EE-42E7-B005-DDCB31B421E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130A8A-42AF-4AA6-BD40-7A68D9A5B9C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C898D1-CD33-4CE1-9F1A-5B106949263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918075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E86471-A92F-4EEF-81F8-E02CD52E021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358A7B-2C35-4811-BE1E-0930B005F9A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3CAAA5-D356-4755-A633-E750149D13A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201195-F54B-4775-8691-8502F181544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DD615A-10F7-4F43-AA63-A6D55CC0F1E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35CDD5-4221-4844-9C20-6CFDC51B96A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319088" y="1828800"/>
            <a:ext cx="8824912" cy="5029200"/>
            <a:chOff x="201" y="1152"/>
            <a:chExt cx="5559" cy="3168"/>
          </a:xfrm>
        </p:grpSpPr>
        <p:sp>
          <p:nvSpPr>
            <p:cNvPr id="40963" name="Freeform 3"/>
            <p:cNvSpPr>
              <a:spLocks/>
            </p:cNvSpPr>
            <p:nvPr/>
          </p:nvSpPr>
          <p:spPr bwMode="ltGray">
            <a:xfrm>
              <a:off x="528" y="2909"/>
              <a:ext cx="5232" cy="141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0964" name="Freeform 4"/>
            <p:cNvSpPr>
              <a:spLocks/>
            </p:cNvSpPr>
            <p:nvPr/>
          </p:nvSpPr>
          <p:spPr bwMode="ltGray">
            <a:xfrm>
              <a:off x="210" y="1152"/>
              <a:ext cx="5550" cy="3168"/>
            </a:xfrm>
            <a:custGeom>
              <a:avLst/>
              <a:gdLst/>
              <a:ahLst/>
              <a:cxnLst>
                <a:cxn ang="0">
                  <a:pos x="330" y="1764"/>
                </a:cxn>
                <a:cxn ang="0">
                  <a:pos x="0" y="1764"/>
                </a:cxn>
                <a:cxn ang="0">
                  <a:pos x="0" y="3168"/>
                </a:cxn>
                <a:cxn ang="0">
                  <a:pos x="5550" y="3168"/>
                </a:cxn>
                <a:cxn ang="0">
                  <a:pos x="5550" y="0"/>
                </a:cxn>
                <a:cxn ang="0">
                  <a:pos x="330" y="0"/>
                </a:cxn>
                <a:cxn ang="0">
                  <a:pos x="330" y="1764"/>
                </a:cxn>
              </a:cxnLst>
              <a:rect l="0" t="0" r="r" b="b"/>
              <a:pathLst>
                <a:path w="5550" h="3168">
                  <a:moveTo>
                    <a:pt x="330" y="1764"/>
                  </a:moveTo>
                  <a:lnTo>
                    <a:pt x="0" y="1764"/>
                  </a:lnTo>
                  <a:lnTo>
                    <a:pt x="0" y="3168"/>
                  </a:lnTo>
                  <a:lnTo>
                    <a:pt x="5550" y="3168"/>
                  </a:lnTo>
                  <a:lnTo>
                    <a:pt x="5550" y="0"/>
                  </a:lnTo>
                  <a:lnTo>
                    <a:pt x="330" y="0"/>
                  </a:lnTo>
                  <a:lnTo>
                    <a:pt x="330" y="1764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0965" name="Freeform 5"/>
            <p:cNvSpPr>
              <a:spLocks/>
            </p:cNvSpPr>
            <p:nvPr/>
          </p:nvSpPr>
          <p:spPr bwMode="ltGray">
            <a:xfrm>
              <a:off x="528" y="2932"/>
              <a:ext cx="5232" cy="13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alpha val="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0966" name="Freeform 6"/>
            <p:cNvSpPr>
              <a:spLocks/>
            </p:cNvSpPr>
            <p:nvPr/>
          </p:nvSpPr>
          <p:spPr bwMode="ltGray">
            <a:xfrm>
              <a:off x="528" y="1152"/>
              <a:ext cx="4607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0967" name="Freeform 7"/>
            <p:cNvSpPr>
              <a:spLocks/>
            </p:cNvSpPr>
            <p:nvPr/>
          </p:nvSpPr>
          <p:spPr bwMode="ltGray">
            <a:xfrm>
              <a:off x="528" y="1152"/>
              <a:ext cx="29" cy="178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61"/>
                </a:cxn>
                <a:cxn ang="0">
                  <a:pos x="29" y="2161"/>
                </a:cxn>
                <a:cxn ang="0">
                  <a:pos x="27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0968" name="Freeform 8"/>
            <p:cNvSpPr>
              <a:spLocks/>
            </p:cNvSpPr>
            <p:nvPr/>
          </p:nvSpPr>
          <p:spPr bwMode="ltGray">
            <a:xfrm>
              <a:off x="527" y="2904"/>
              <a:ext cx="29" cy="1416"/>
            </a:xfrm>
            <a:custGeom>
              <a:avLst/>
              <a:gdLst/>
              <a:ahLst/>
              <a:cxnLst>
                <a:cxn ang="0">
                  <a:pos x="0" y="1416"/>
                </a:cxn>
                <a:cxn ang="0">
                  <a:pos x="29" y="1416"/>
                </a:cxn>
                <a:cxn ang="0">
                  <a:pos x="28" y="24"/>
                </a:cxn>
                <a:cxn ang="0">
                  <a:pos x="0" y="0"/>
                </a:cxn>
                <a:cxn ang="0">
                  <a:pos x="0" y="1416"/>
                </a:cxn>
              </a:cxnLst>
              <a:rect l="0" t="0" r="r" b="b"/>
              <a:pathLst>
                <a:path w="29" h="1416">
                  <a:moveTo>
                    <a:pt x="0" y="1416"/>
                  </a:moveTo>
                  <a:lnTo>
                    <a:pt x="29" y="1416"/>
                  </a:lnTo>
                  <a:lnTo>
                    <a:pt x="28" y="24"/>
                  </a:lnTo>
                  <a:lnTo>
                    <a:pt x="0" y="0"/>
                  </a:lnTo>
                  <a:lnTo>
                    <a:pt x="0" y="1416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0969" name="Freeform 9"/>
            <p:cNvSpPr>
              <a:spLocks/>
            </p:cNvSpPr>
            <p:nvPr/>
          </p:nvSpPr>
          <p:spPr bwMode="ltGray">
            <a:xfrm>
              <a:off x="201" y="2904"/>
              <a:ext cx="2879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0970" name="Freeform 10"/>
            <p:cNvSpPr>
              <a:spLocks/>
            </p:cNvSpPr>
            <p:nvPr/>
          </p:nvSpPr>
          <p:spPr bwMode="ltGray">
            <a:xfrm>
              <a:off x="201" y="2904"/>
              <a:ext cx="30" cy="141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16"/>
                </a:cxn>
                <a:cxn ang="0">
                  <a:pos x="29" y="1416"/>
                </a:cxn>
                <a:cxn ang="0">
                  <a:pos x="30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10001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40971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245225"/>
            <a:ext cx="1901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0972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0973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7375" y="6245225"/>
            <a:ext cx="1901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228C7C4B-54F1-4AFC-ADDD-37A78C1251E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40974" name="Rectangle 14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44475"/>
            <a:ext cx="8385175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40975" name="Rectangle 15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838200" y="1905000"/>
            <a:ext cx="800735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6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z="3600" dirty="0" smtClean="0"/>
              <a:t>Архимедова сила</a:t>
            </a:r>
            <a:br>
              <a:rPr lang="ru-RU" sz="3600" dirty="0" smtClean="0"/>
            </a:br>
            <a:r>
              <a:rPr lang="ru-RU" sz="3200" dirty="0" smtClean="0"/>
              <a:t>7 класс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z="2400" dirty="0" smtClean="0"/>
              <a:t>Методическая разработка Васенина Н.Д. учителя физики МКОУ СОШ п.Подрезчиха Белохолуницкого района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4" name="Rectangle 4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z="3600" dirty="0" smtClean="0"/>
              <a:t>Архимед (287-212 до н.э.)</a:t>
            </a:r>
          </a:p>
        </p:txBody>
      </p:sp>
      <p:pic>
        <p:nvPicPr>
          <p:cNvPr id="5123" name="Picture 11" descr="arhime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0" y="1828800"/>
            <a:ext cx="6519863" cy="483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2" name="Rectangle 4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z="3600" smtClean="0"/>
              <a:t>«Эврика! Эврика!»</a:t>
            </a:r>
          </a:p>
        </p:txBody>
      </p:sp>
      <p:graphicFrame>
        <p:nvGraphicFramePr>
          <p:cNvPr id="1026" name="Object 5"/>
          <p:cNvGraphicFramePr>
            <a:graphicFrameLocks noChangeAspect="1"/>
          </p:cNvGraphicFramePr>
          <p:nvPr>
            <p:ph idx="1"/>
          </p:nvPr>
        </p:nvGraphicFramePr>
        <p:xfrm>
          <a:off x="381000" y="2438400"/>
          <a:ext cx="5638800" cy="4138613"/>
        </p:xfrm>
        <a:graphic>
          <a:graphicData uri="http://schemas.openxmlformats.org/presentationml/2006/ole">
            <p:oleObj spid="_x0000_s1026" name="Точечный рисунок" r:id="rId3" imgW="4580952" imgH="3362794" progId="PBrush">
              <p:embed/>
            </p:oleObj>
          </a:graphicData>
        </a:graphic>
      </p:graphicFrame>
      <p:sp>
        <p:nvSpPr>
          <p:cNvPr id="1028" name="AutoShape 7"/>
          <p:cNvSpPr>
            <a:spLocks noChangeArrowheads="1"/>
          </p:cNvSpPr>
          <p:nvPr/>
        </p:nvSpPr>
        <p:spPr bwMode="auto">
          <a:xfrm>
            <a:off x="5943600" y="1905000"/>
            <a:ext cx="3048000" cy="2133600"/>
          </a:xfrm>
          <a:prstGeom prst="cloudCallout">
            <a:avLst>
              <a:gd name="adj1" fmla="val -183699"/>
              <a:gd name="adj2" fmla="val 49181"/>
            </a:avLst>
          </a:prstGeom>
          <a:solidFill>
            <a:srgbClr val="76FAF4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ru-RU" sz="240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029" name="Text Box 8"/>
          <p:cNvSpPr txBox="1">
            <a:spLocks noChangeArrowheads="1"/>
          </p:cNvSpPr>
          <p:nvPr/>
        </p:nvSpPr>
        <p:spPr bwMode="auto">
          <a:xfrm>
            <a:off x="6400800" y="2667000"/>
            <a:ext cx="2286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000000"/>
                </a:solidFill>
                <a:latin typeface="Monotype Corsiva" pitchFamily="66" charset="0"/>
              </a:rPr>
              <a:t>«Нашёл! Нашёл!»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8" name="Rectangle 4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z="3600" smtClean="0"/>
              <a:t>Чему равна архимедова сила?</a:t>
            </a:r>
          </a:p>
        </p:txBody>
      </p:sp>
      <p:sp>
        <p:nvSpPr>
          <p:cNvPr id="52229" name="Text Box 5"/>
          <p:cNvSpPr txBox="1">
            <a:spLocks noChangeArrowheads="1"/>
          </p:cNvSpPr>
          <p:nvPr/>
        </p:nvSpPr>
        <p:spPr bwMode="auto">
          <a:xfrm>
            <a:off x="2819400" y="1905000"/>
            <a:ext cx="256381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/>
              <a:t>F</a:t>
            </a:r>
            <a:r>
              <a:rPr lang="ru-RU" sz="1200" b="1"/>
              <a:t>ж</a:t>
            </a:r>
            <a:r>
              <a:rPr lang="en-US" sz="3200" b="1"/>
              <a:t> = P</a:t>
            </a:r>
            <a:r>
              <a:rPr lang="ru-RU" sz="1200" b="1"/>
              <a:t>ж</a:t>
            </a:r>
            <a:r>
              <a:rPr lang="ru-RU" sz="3200" b="1"/>
              <a:t> = </a:t>
            </a:r>
            <a:r>
              <a:rPr lang="en-US" sz="3200" b="1"/>
              <a:t>gm</a:t>
            </a:r>
            <a:r>
              <a:rPr lang="ru-RU" sz="1200" b="1"/>
              <a:t>ж</a:t>
            </a:r>
            <a:endParaRPr lang="ru-RU" sz="3200" b="1"/>
          </a:p>
        </p:txBody>
      </p:sp>
      <p:sp>
        <p:nvSpPr>
          <p:cNvPr id="52231" name="Text Box 7"/>
          <p:cNvSpPr txBox="1">
            <a:spLocks noChangeArrowheads="1"/>
          </p:cNvSpPr>
          <p:nvPr/>
        </p:nvSpPr>
        <p:spPr bwMode="auto">
          <a:xfrm>
            <a:off x="2971800" y="2895600"/>
            <a:ext cx="193516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/>
              <a:t>m</a:t>
            </a:r>
            <a:r>
              <a:rPr lang="ru-RU" sz="1200" b="1"/>
              <a:t>ж</a:t>
            </a:r>
            <a:r>
              <a:rPr lang="ru-RU" sz="3200" b="1"/>
              <a:t> =</a:t>
            </a:r>
            <a:r>
              <a:rPr lang="en-US" sz="3200" b="1"/>
              <a:t> </a:t>
            </a:r>
            <a:r>
              <a:rPr lang="el-GR" sz="3200" b="1">
                <a:cs typeface="Arial" charset="0"/>
              </a:rPr>
              <a:t>ρ</a:t>
            </a:r>
            <a:r>
              <a:rPr lang="ru-RU" sz="1200" b="1">
                <a:cs typeface="Arial" charset="0"/>
              </a:rPr>
              <a:t>ж</a:t>
            </a:r>
            <a:r>
              <a:rPr lang="en-US" sz="3200" b="1">
                <a:cs typeface="Arial" charset="0"/>
              </a:rPr>
              <a:t>V</a:t>
            </a:r>
            <a:r>
              <a:rPr lang="ru-RU" sz="1200" b="1">
                <a:cs typeface="Arial" charset="0"/>
              </a:rPr>
              <a:t>т</a:t>
            </a:r>
            <a:r>
              <a:rPr lang="ru-RU" sz="3200" b="1"/>
              <a:t> </a:t>
            </a:r>
          </a:p>
        </p:txBody>
      </p:sp>
      <p:sp>
        <p:nvSpPr>
          <p:cNvPr id="52236" name="Text Box 12"/>
          <p:cNvSpPr txBox="1">
            <a:spLocks noChangeArrowheads="1"/>
          </p:cNvSpPr>
          <p:nvPr/>
        </p:nvSpPr>
        <p:spPr bwMode="auto">
          <a:xfrm>
            <a:off x="3048000" y="3962400"/>
            <a:ext cx="19573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/>
              <a:t>F</a:t>
            </a:r>
            <a:r>
              <a:rPr lang="en-US" sz="1200" b="1"/>
              <a:t>A</a:t>
            </a:r>
            <a:r>
              <a:rPr lang="en-US" sz="3200" b="1"/>
              <a:t> = g</a:t>
            </a:r>
            <a:r>
              <a:rPr lang="el-GR" sz="3200" b="1">
                <a:cs typeface="Arial" charset="0"/>
              </a:rPr>
              <a:t>ρ</a:t>
            </a:r>
            <a:r>
              <a:rPr lang="ru-RU" sz="1200" b="1">
                <a:cs typeface="Arial" charset="0"/>
              </a:rPr>
              <a:t>ж</a:t>
            </a:r>
            <a:r>
              <a:rPr lang="en-US" sz="3200" b="1">
                <a:cs typeface="Arial" charset="0"/>
              </a:rPr>
              <a:t>V</a:t>
            </a:r>
            <a:r>
              <a:rPr lang="ru-RU" sz="1200" b="1">
                <a:cs typeface="Arial" charset="0"/>
              </a:rPr>
              <a:t>т</a:t>
            </a:r>
            <a:endParaRPr lang="el-GR" sz="3200" b="1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2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2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52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9" grpId="0"/>
      <p:bldP spid="52231" grpId="0"/>
      <p:bldP spid="5223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0" name="Rectangle 4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z="3200" smtClean="0"/>
              <a:t>Чему равен вес тела, погружённого в жидкость?</a:t>
            </a:r>
          </a:p>
        </p:txBody>
      </p:sp>
      <p:sp>
        <p:nvSpPr>
          <p:cNvPr id="7171" name="Text Box 5"/>
          <p:cNvSpPr txBox="1">
            <a:spLocks noChangeArrowheads="1"/>
          </p:cNvSpPr>
          <p:nvPr/>
        </p:nvSpPr>
        <p:spPr bwMode="auto">
          <a:xfrm>
            <a:off x="3505200" y="1905000"/>
            <a:ext cx="199231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/>
              <a:t>P</a:t>
            </a:r>
            <a:r>
              <a:rPr lang="en-US" sz="1200" b="1"/>
              <a:t>1</a:t>
            </a:r>
            <a:r>
              <a:rPr lang="en-US" sz="3200" b="1"/>
              <a:t> = P - F</a:t>
            </a:r>
            <a:r>
              <a:rPr lang="en-US" sz="1200" b="1"/>
              <a:t>A</a:t>
            </a:r>
            <a:endParaRPr lang="ru-RU" sz="3200" b="1"/>
          </a:p>
        </p:txBody>
      </p:sp>
      <p:sp>
        <p:nvSpPr>
          <p:cNvPr id="7172" name="Text Box 6"/>
          <p:cNvSpPr txBox="1">
            <a:spLocks noChangeArrowheads="1"/>
          </p:cNvSpPr>
          <p:nvPr/>
        </p:nvSpPr>
        <p:spPr bwMode="auto">
          <a:xfrm>
            <a:off x="2209800" y="2590800"/>
            <a:ext cx="152876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/>
              <a:t>P = mg</a:t>
            </a:r>
            <a:endParaRPr lang="ru-RU" sz="3200" b="1"/>
          </a:p>
        </p:txBody>
      </p:sp>
      <p:sp>
        <p:nvSpPr>
          <p:cNvPr id="7173" name="Text Box 7"/>
          <p:cNvSpPr txBox="1">
            <a:spLocks noChangeArrowheads="1"/>
          </p:cNvSpPr>
          <p:nvPr/>
        </p:nvSpPr>
        <p:spPr bwMode="auto">
          <a:xfrm>
            <a:off x="4114800" y="2743200"/>
            <a:ext cx="22145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вес тела в вакууме</a:t>
            </a:r>
          </a:p>
        </p:txBody>
      </p:sp>
      <p:sp>
        <p:nvSpPr>
          <p:cNvPr id="7174" name="Text Box 8"/>
          <p:cNvSpPr txBox="1">
            <a:spLocks noChangeArrowheads="1"/>
          </p:cNvSpPr>
          <p:nvPr/>
        </p:nvSpPr>
        <p:spPr bwMode="auto">
          <a:xfrm>
            <a:off x="3794125" y="2703513"/>
            <a:ext cx="3460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cs typeface="Arial" charset="0"/>
              </a:rPr>
              <a:t>─</a:t>
            </a:r>
          </a:p>
        </p:txBody>
      </p:sp>
      <p:sp>
        <p:nvSpPr>
          <p:cNvPr id="7175" name="Text Box 9"/>
          <p:cNvSpPr txBox="1">
            <a:spLocks noChangeArrowheads="1"/>
          </p:cNvSpPr>
          <p:nvPr/>
        </p:nvSpPr>
        <p:spPr bwMode="auto">
          <a:xfrm>
            <a:off x="2193925" y="2987675"/>
            <a:ext cx="5397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/>
              <a:t>P</a:t>
            </a:r>
            <a:r>
              <a:rPr lang="en-US" sz="1200" b="1"/>
              <a:t>1</a:t>
            </a:r>
            <a:endParaRPr lang="ru-RU" sz="3200" b="1"/>
          </a:p>
        </p:txBody>
      </p:sp>
      <p:sp>
        <p:nvSpPr>
          <p:cNvPr id="7176" name="Text Box 10"/>
          <p:cNvSpPr txBox="1">
            <a:spLocks noChangeArrowheads="1"/>
          </p:cNvSpPr>
          <p:nvPr/>
        </p:nvSpPr>
        <p:spPr bwMode="auto">
          <a:xfrm>
            <a:off x="2727325" y="3160713"/>
            <a:ext cx="3460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cs typeface="Arial" charset="0"/>
              </a:rPr>
              <a:t>─</a:t>
            </a:r>
          </a:p>
        </p:txBody>
      </p:sp>
      <p:sp>
        <p:nvSpPr>
          <p:cNvPr id="7177" name="Text Box 11"/>
          <p:cNvSpPr txBox="1">
            <a:spLocks noChangeArrowheads="1"/>
          </p:cNvSpPr>
          <p:nvPr/>
        </p:nvSpPr>
        <p:spPr bwMode="auto">
          <a:xfrm>
            <a:off x="3276600" y="3200400"/>
            <a:ext cx="23383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вес тела в жидкости</a:t>
            </a:r>
          </a:p>
        </p:txBody>
      </p:sp>
      <p:sp>
        <p:nvSpPr>
          <p:cNvPr id="55308" name="Text Box 12"/>
          <p:cNvSpPr txBox="1">
            <a:spLocks noChangeArrowheads="1"/>
          </p:cNvSpPr>
          <p:nvPr/>
        </p:nvSpPr>
        <p:spPr bwMode="auto">
          <a:xfrm>
            <a:off x="990600" y="4953000"/>
            <a:ext cx="794385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/>
              <a:t>Если тело погружено в жидкость (или газ), </a:t>
            </a:r>
          </a:p>
          <a:p>
            <a:r>
              <a:rPr lang="ru-RU" sz="2400" b="1"/>
              <a:t>то оно теряет в своём весе столько, </a:t>
            </a:r>
          </a:p>
          <a:p>
            <a:r>
              <a:rPr lang="ru-RU" sz="2400" b="1"/>
              <a:t>сколько весит вытесненная им жидкость  (или газ)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5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0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8" name="Rectangle 4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z="3200" dirty="0" smtClean="0"/>
              <a:t>Архимедова сила</a:t>
            </a:r>
          </a:p>
        </p:txBody>
      </p:sp>
      <p:sp>
        <p:nvSpPr>
          <p:cNvPr id="8195" name="Text Box 20"/>
          <p:cNvSpPr txBox="1">
            <a:spLocks noChangeArrowheads="1"/>
          </p:cNvSpPr>
          <p:nvPr/>
        </p:nvSpPr>
        <p:spPr bwMode="auto">
          <a:xfrm>
            <a:off x="1828800" y="1828800"/>
            <a:ext cx="178276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 u="sng"/>
              <a:t>зависит</a:t>
            </a:r>
          </a:p>
        </p:txBody>
      </p:sp>
      <p:sp>
        <p:nvSpPr>
          <p:cNvPr id="8196" name="Text Box 21"/>
          <p:cNvSpPr txBox="1">
            <a:spLocks noChangeArrowheads="1"/>
          </p:cNvSpPr>
          <p:nvPr/>
        </p:nvSpPr>
        <p:spPr bwMode="auto">
          <a:xfrm>
            <a:off x="5638800" y="1828800"/>
            <a:ext cx="236696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 u="sng"/>
              <a:t>не зависит</a:t>
            </a:r>
          </a:p>
        </p:txBody>
      </p:sp>
      <p:sp>
        <p:nvSpPr>
          <p:cNvPr id="57366" name="Text Box 22"/>
          <p:cNvSpPr txBox="1">
            <a:spLocks noChangeArrowheads="1"/>
          </p:cNvSpPr>
          <p:nvPr/>
        </p:nvSpPr>
        <p:spPr bwMode="auto">
          <a:xfrm>
            <a:off x="1676400" y="2590800"/>
            <a:ext cx="21129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 dirty="0"/>
              <a:t>объёма тела</a:t>
            </a:r>
          </a:p>
        </p:txBody>
      </p:sp>
      <p:sp>
        <p:nvSpPr>
          <p:cNvPr id="57367" name="Text Box 23"/>
          <p:cNvSpPr txBox="1">
            <a:spLocks noChangeArrowheads="1"/>
          </p:cNvSpPr>
          <p:nvPr/>
        </p:nvSpPr>
        <p:spPr bwMode="auto">
          <a:xfrm>
            <a:off x="1143000" y="3200400"/>
            <a:ext cx="3298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/>
              <a:t>плотности жидкости</a:t>
            </a:r>
          </a:p>
        </p:txBody>
      </p:sp>
      <p:sp>
        <p:nvSpPr>
          <p:cNvPr id="57368" name="Text Box 24"/>
          <p:cNvSpPr txBox="1">
            <a:spLocks noChangeArrowheads="1"/>
          </p:cNvSpPr>
          <p:nvPr/>
        </p:nvSpPr>
        <p:spPr bwMode="auto">
          <a:xfrm>
            <a:off x="914400" y="3733800"/>
            <a:ext cx="386715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2400" b="1"/>
              <a:t>объёма </a:t>
            </a:r>
          </a:p>
          <a:p>
            <a:pPr algn="ctr"/>
            <a:r>
              <a:rPr lang="ru-RU" sz="2400" b="1"/>
              <a:t>погружённой части тела</a:t>
            </a:r>
          </a:p>
        </p:txBody>
      </p:sp>
      <p:sp>
        <p:nvSpPr>
          <p:cNvPr id="57369" name="Text Box 25"/>
          <p:cNvSpPr txBox="1">
            <a:spLocks noChangeArrowheads="1"/>
          </p:cNvSpPr>
          <p:nvPr/>
        </p:nvSpPr>
        <p:spPr bwMode="auto">
          <a:xfrm>
            <a:off x="5638800" y="25908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/>
              <a:t>плотности тела</a:t>
            </a:r>
          </a:p>
        </p:txBody>
      </p:sp>
      <p:sp>
        <p:nvSpPr>
          <p:cNvPr id="57370" name="Text Box 26"/>
          <p:cNvSpPr txBox="1">
            <a:spLocks noChangeArrowheads="1"/>
          </p:cNvSpPr>
          <p:nvPr/>
        </p:nvSpPr>
        <p:spPr bwMode="auto">
          <a:xfrm>
            <a:off x="5867400" y="3200400"/>
            <a:ext cx="20748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/>
              <a:t>формы тела</a:t>
            </a:r>
          </a:p>
        </p:txBody>
      </p:sp>
      <p:sp>
        <p:nvSpPr>
          <p:cNvPr id="57371" name="Text Box 27"/>
          <p:cNvSpPr txBox="1">
            <a:spLocks noChangeArrowheads="1"/>
          </p:cNvSpPr>
          <p:nvPr/>
        </p:nvSpPr>
        <p:spPr bwMode="auto">
          <a:xfrm>
            <a:off x="5257800" y="3810000"/>
            <a:ext cx="3367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/>
              <a:t>глубины погружения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7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7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57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57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57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57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66" grpId="0"/>
      <p:bldP spid="57367" grpId="0"/>
      <p:bldP spid="57368" grpId="0"/>
      <p:bldP spid="57369" grpId="0"/>
      <p:bldP spid="57370" grpId="0"/>
      <p:bldP spid="5737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/>
        </p:nvSpPr>
        <p:spPr bwMode="auto">
          <a:xfrm>
            <a:off x="457200" y="519906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Логика изучения темы</a:t>
            </a:r>
            <a:endParaRPr lang="ru-RU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54576" y="2162100"/>
            <a:ext cx="3672408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/>
              <a:t>1) Отобрали факты из жизни и получили экспериментальные </a:t>
            </a:r>
            <a:r>
              <a:rPr lang="ru-RU" dirty="0" smtClean="0"/>
              <a:t>данные.</a:t>
            </a:r>
            <a:endParaRPr lang="ru-RU" dirty="0"/>
          </a:p>
          <a:p>
            <a:r>
              <a:rPr lang="ru-RU" dirty="0"/>
              <a:t>2) Выделили основные теоретические положения данной </a:t>
            </a:r>
            <a:r>
              <a:rPr lang="ru-RU" dirty="0" smtClean="0"/>
              <a:t>темы.</a:t>
            </a:r>
            <a:endParaRPr lang="ru-RU" dirty="0"/>
          </a:p>
          <a:p>
            <a:r>
              <a:rPr lang="ru-RU" dirty="0"/>
              <a:t>3) Исходя из формулы давления,  получили способы изменения </a:t>
            </a:r>
            <a:r>
              <a:rPr lang="ru-RU" dirty="0" smtClean="0"/>
              <a:t>давления.</a:t>
            </a:r>
            <a:endParaRPr lang="ru-RU" dirty="0"/>
          </a:p>
          <a:p>
            <a:r>
              <a:rPr lang="ru-RU" dirty="0"/>
              <a:t>4) Нашли практическое применения и подтверждение знаниям, полученным при изучении </a:t>
            </a:r>
            <a:r>
              <a:rPr lang="ru-RU" dirty="0" smtClean="0"/>
              <a:t>темы.</a:t>
            </a:r>
            <a:endParaRPr lang="ru-RU" dirty="0"/>
          </a:p>
        </p:txBody>
      </p:sp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4716463" y="2681939"/>
            <a:ext cx="936625" cy="360363"/>
          </a:xfrm>
          <a:prstGeom prst="rightArrow">
            <a:avLst>
              <a:gd name="adj1" fmla="val 50000"/>
              <a:gd name="adj2" fmla="val 6497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sp>
        <p:nvSpPr>
          <p:cNvPr id="5" name="AutoShape 7"/>
          <p:cNvSpPr>
            <a:spLocks noChangeArrowheads="1"/>
          </p:cNvSpPr>
          <p:nvPr/>
        </p:nvSpPr>
        <p:spPr bwMode="auto">
          <a:xfrm>
            <a:off x="4715552" y="3468214"/>
            <a:ext cx="936625" cy="360363"/>
          </a:xfrm>
          <a:prstGeom prst="rightArrow">
            <a:avLst>
              <a:gd name="adj1" fmla="val 50000"/>
              <a:gd name="adj2" fmla="val 6497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sp>
        <p:nvSpPr>
          <p:cNvPr id="6" name="AutoShape 7"/>
          <p:cNvSpPr>
            <a:spLocks noChangeArrowheads="1"/>
          </p:cNvSpPr>
          <p:nvPr/>
        </p:nvSpPr>
        <p:spPr bwMode="auto">
          <a:xfrm>
            <a:off x="4725486" y="4322017"/>
            <a:ext cx="936625" cy="360363"/>
          </a:xfrm>
          <a:prstGeom prst="rightArrow">
            <a:avLst>
              <a:gd name="adj1" fmla="val 50000"/>
              <a:gd name="adj2" fmla="val 6497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sp>
        <p:nvSpPr>
          <p:cNvPr id="7" name="AutoShape 7"/>
          <p:cNvSpPr>
            <a:spLocks noChangeArrowheads="1"/>
          </p:cNvSpPr>
          <p:nvPr/>
        </p:nvSpPr>
        <p:spPr bwMode="auto">
          <a:xfrm>
            <a:off x="4725486" y="5278280"/>
            <a:ext cx="936625" cy="360363"/>
          </a:xfrm>
          <a:prstGeom prst="rightArrow">
            <a:avLst>
              <a:gd name="adj1" fmla="val 50000"/>
              <a:gd name="adj2" fmla="val 6497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sp>
        <p:nvSpPr>
          <p:cNvPr id="8" name="Rectangle 15"/>
          <p:cNvSpPr>
            <a:spLocks noChangeArrowheads="1"/>
          </p:cNvSpPr>
          <p:nvPr/>
        </p:nvSpPr>
        <p:spPr bwMode="auto">
          <a:xfrm>
            <a:off x="5867400" y="2018506"/>
            <a:ext cx="1800225" cy="4319587"/>
          </a:xfrm>
          <a:prstGeom prst="rect">
            <a:avLst/>
          </a:prstGeom>
          <a:noFill/>
          <a:ln w="57150">
            <a:solidFill>
              <a:srgbClr val="FF33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6012160" y="2669452"/>
            <a:ext cx="9422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smtClean="0"/>
              <a:t>Факты 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5894820" y="3362428"/>
            <a:ext cx="17752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smtClean="0"/>
              <a:t>Теоретическая</a:t>
            </a:r>
          </a:p>
          <a:p>
            <a:r>
              <a:rPr lang="ru-RU" dirty="0" smtClean="0"/>
              <a:t>модель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5958762" y="4179032"/>
            <a:ext cx="14058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smtClean="0"/>
              <a:t>Следствия </a:t>
            </a:r>
          </a:p>
          <a:p>
            <a:r>
              <a:rPr lang="ru-RU" dirty="0" smtClean="0"/>
              <a:t>из модели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5943408" y="5135295"/>
            <a:ext cx="164820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smtClean="0"/>
              <a:t>Эксперимент</a:t>
            </a:r>
          </a:p>
          <a:p>
            <a:r>
              <a:rPr lang="ru-RU" dirty="0" smtClean="0"/>
              <a:t>(применение)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z="3200" smtClean="0"/>
              <a:t>Домашнее задание</a:t>
            </a:r>
          </a:p>
        </p:txBody>
      </p:sp>
      <p:sp>
        <p:nvSpPr>
          <p:cNvPr id="61443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/>
              <a:t>§ 48-49</a:t>
            </a:r>
          </a:p>
          <a:p>
            <a:pPr eaLnBrk="1" hangingPunct="1">
              <a:defRPr/>
            </a:pPr>
            <a:r>
              <a:rPr lang="ru-RU" smtClean="0"/>
              <a:t>Упр. 24(1)</a:t>
            </a:r>
          </a:p>
          <a:p>
            <a:pPr eaLnBrk="1" hangingPunct="1">
              <a:defRPr/>
            </a:pPr>
            <a:r>
              <a:rPr lang="ru-RU" smtClean="0"/>
              <a:t>Дополнительное задание: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mtClean="0"/>
              <a:t>   задание 14, стр. 120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рава">
  <a:themeElements>
    <a:clrScheme name="Трава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Трава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рава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рава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Glass Layers</Template>
  <TotalTime>120</TotalTime>
  <Words>207</Words>
  <Application>Microsoft Office PowerPoint</Application>
  <PresentationFormat>Экран (4:3)</PresentationFormat>
  <Paragraphs>47</Paragraphs>
  <Slides>8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0" baseType="lpstr">
      <vt:lpstr>Трава</vt:lpstr>
      <vt:lpstr>Точечный рисунок</vt:lpstr>
      <vt:lpstr>Архимедова сила 7 класс</vt:lpstr>
      <vt:lpstr>Архимед (287-212 до н.э.)</vt:lpstr>
      <vt:lpstr>«Эврика! Эврика!»</vt:lpstr>
      <vt:lpstr>Чему равна архимедова сила?</vt:lpstr>
      <vt:lpstr>Чему равен вес тела, погружённого в жидкость?</vt:lpstr>
      <vt:lpstr>Архимедова сила</vt:lpstr>
      <vt:lpstr>Слайд 7</vt:lpstr>
      <vt:lpstr>Домашнее задание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revaz</cp:lastModifiedBy>
  <cp:revision>15</cp:revision>
  <cp:lastPrinted>1601-01-01T00:00:00Z</cp:lastPrinted>
  <dcterms:created xsi:type="dcterms:W3CDTF">1601-01-01T00:00:00Z</dcterms:created>
  <dcterms:modified xsi:type="dcterms:W3CDTF">2013-02-24T15:44:23Z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