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5"/>
  </p:notesMasterIdLst>
  <p:sldIdLst>
    <p:sldId id="257" r:id="rId3"/>
    <p:sldId id="298" r:id="rId4"/>
    <p:sldId id="288" r:id="rId5"/>
    <p:sldId id="299" r:id="rId6"/>
    <p:sldId id="289" r:id="rId7"/>
    <p:sldId id="290" r:id="rId8"/>
    <p:sldId id="295" r:id="rId9"/>
    <p:sldId id="291" r:id="rId10"/>
    <p:sldId id="261" r:id="rId11"/>
    <p:sldId id="286" r:id="rId12"/>
    <p:sldId id="263" r:id="rId13"/>
    <p:sldId id="271" r:id="rId14"/>
    <p:sldId id="264" r:id="rId15"/>
    <p:sldId id="265" r:id="rId16"/>
    <p:sldId id="268" r:id="rId17"/>
    <p:sldId id="300" r:id="rId18"/>
    <p:sldId id="267" r:id="rId19"/>
    <p:sldId id="272" r:id="rId20"/>
    <p:sldId id="274" r:id="rId21"/>
    <p:sldId id="270" r:id="rId22"/>
    <p:sldId id="275" r:id="rId23"/>
    <p:sldId id="278" r:id="rId24"/>
    <p:sldId id="279" r:id="rId25"/>
    <p:sldId id="281" r:id="rId26"/>
    <p:sldId id="280" r:id="rId27"/>
    <p:sldId id="277" r:id="rId28"/>
    <p:sldId id="282" r:id="rId29"/>
    <p:sldId id="283" r:id="rId30"/>
    <p:sldId id="284" r:id="rId31"/>
    <p:sldId id="285" r:id="rId32"/>
    <p:sldId id="301" r:id="rId33"/>
    <p:sldId id="30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3399FF"/>
    <a:srgbClr val="FFFFCC"/>
    <a:srgbClr val="DDDDDD"/>
    <a:srgbClr val="996600"/>
    <a:srgbClr val="CCECFF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51" autoAdjust="0"/>
    <p:restoredTop sz="93654" autoAdjust="0"/>
  </p:normalViewPr>
  <p:slideViewPr>
    <p:cSldViewPr>
      <p:cViewPr varScale="1">
        <p:scale>
          <a:sx n="72" d="100"/>
          <a:sy n="72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9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ranklin Gothic Book" pitchFamily="34" charset="0"/>
              </a:defRPr>
            </a:lvl1pPr>
          </a:lstStyle>
          <a:p>
            <a:fld id="{DA5061FC-2AB8-4EA1-BE88-EF87461C89F3}" type="datetimeFigureOut">
              <a:rPr lang="ru-RU"/>
              <a:pPr/>
              <a:t>24.02.2013</a:t>
            </a:fld>
            <a:endParaRPr lang="ru-RU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ranklin Gothic Book" pitchFamily="34" charset="0"/>
              </a:defRPr>
            </a:lvl1pPr>
          </a:lstStyle>
          <a:p>
            <a:fld id="{5183CBFC-384D-4D72-AE4C-C4C23A30BF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Включить звук: музыка в формате </a:t>
            </a:r>
            <a:r>
              <a:rPr lang="en-US"/>
              <a:t>WAV </a:t>
            </a:r>
            <a:r>
              <a:rPr lang="ru-RU"/>
              <a:t>волновое аудио.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Щелчок на «переходные» - появление стрелок и надписей; далее анимация по образцу.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После выполнения учащимися задания щелчок мышкой, и появляется фигура «Проверить», по ней щёлкнуть один раз.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Щелчок на заголовок – появление и исчезновение способа образования причастий, далее последовательное появление надписей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Щелчок на заголовок – появление и исчезновение способа образования, далее последовательное появление надписей и вопросительного знака. Щелчок на ? – появление и исчезновение вопроса, исчезновение думающего человечка и появление радующегося.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 щелчку исчезновение заголовка слайда, далее последовательное появление таблицы и рисунка.. Рисунок-триггер: по щелчку – условие выбора орфограммы, далее последовательное появление надписи, после появления стрелки  щелчок по триггеру, появление части речи (причастие или прилагательное), щелчок – перемещение надписи, последовательное появление (через 2 сек.) условия выбора орфограммы. Далее анимация по образцу. Щелчок по триггеру – появление слов-исключений и вопросительного знака. Щелчок по ? – появление надписи и её исчезновение.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НН – триггер, по щелчку на него появляется ответна задание.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После выполнения учащимися задания – щелчок мышкой, появление триггера «Проверить».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F97D-5524-49B2-BCD7-79846A499773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FBCD-59EC-49D9-B573-8D6D25B2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18AF-9AA3-478D-82B5-0739BDB54C94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038A-D572-4E79-88A3-D04BC4EA7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B4BC-5586-4185-910A-619E18E0E40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3127-1DED-4AD1-A858-04C27F46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D12CD764-E72F-4820-BCFC-3590BB2A95E5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171E7C-707A-4232-80A5-BA976FF1A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077D6-1D86-49A8-9964-F233371EDB54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0153-3011-4246-BA18-C1D5F0408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2195-F73D-4CD6-9359-2BAB7DCBEB38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2ADA-2B2C-4DAE-A9B3-728BFB0FD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50F0-5AC5-442E-AD25-41C497A5F3C1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8A9B-2441-49ED-9A41-AAD400380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8702-5E29-430A-9963-E150B88D29F5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F124DF5-8F8D-41E1-8466-C5F5E8A51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8B1F-201A-4EE2-AA2D-575724A56DD2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572D6-7497-46CE-B0AD-10A88ECA1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A2F6-678E-4463-8F8A-581D9FA3E86D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81EB-8863-424A-871D-EDD9DE08E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31A37A3-2838-42EF-A03F-BF079EEDE493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E1FA8E6-F721-4739-9ECB-9C028FA55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AA69-EA2A-4F31-B746-A2B746C33A0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793D-C343-4C62-8BF0-D24062381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094318C-E9A7-40B4-9A92-C50F3C5A19A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7F7C94A-DE13-4FB3-92F8-BF4CB1BC5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87C1-4CB8-49D0-B1C3-B6899FF47E1F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C639-7099-4A8C-A236-5701E7F4C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5AD9-A7B0-47E5-BD23-065EDC1CEAC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3A35-0D87-4201-B20D-7F7140B4C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68288"/>
            <a:ext cx="8229600" cy="6186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D190B-9AD1-4A8E-82B4-8A2FCF6A08E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DF72-AA01-42FF-B29F-55289A5A2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114E-F6AE-4E3A-B093-6A83F8F1B9B8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2A0B2-D9B3-4496-A613-7EF22E2ED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F985-3853-4543-86BB-89C75301C22F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395D-4327-4105-B15A-A18A08EEA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26A7-106D-4E58-BF70-8F493AABA13A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C923-B02D-46E6-9A83-8B04A8CD1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3FE1-27B8-4010-9B6D-63B91C9DAFB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C3D3-E5BD-41ED-8A5E-1EED5F168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7E2A-3BDA-470F-8E74-AD5C07E2C624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91E0-733C-423F-9813-B46100C0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1E04-3D83-4795-B78C-B3D0641916F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6626-63A6-4FA6-B86A-20CDAAC0E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5F81-972C-4422-BC82-2F524EE014FE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9873-7C6D-4049-B333-3B8E3DEEB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9802-D59E-4B63-AE6C-006D154089AE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6FEB-CC4F-4074-AEC6-19B83F171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1634-F9C9-4133-AC01-0AA581B0FDC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3CD8-E512-4715-98BD-E19E5BE44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5314B8-CCE4-4214-AD66-39C93F58BBC0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018A95-7572-4E73-992E-4CB0CE51B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59" r:id="rId4"/>
    <p:sldLayoutId id="2147483772" r:id="rId5"/>
    <p:sldLayoutId id="2147483760" r:id="rId6"/>
    <p:sldLayoutId id="2147483773" r:id="rId7"/>
    <p:sldLayoutId id="2147483774" r:id="rId8"/>
    <p:sldLayoutId id="2147483775" r:id="rId9"/>
    <p:sldLayoutId id="2147483761" r:id="rId10"/>
    <p:sldLayoutId id="21474837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A05C52-E6D8-45C8-B391-E434A89C3020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E3DEF50-0C3B-4622-BBEC-1A6FD7D28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62" r:id="rId6"/>
    <p:sldLayoutId id="2147483763" r:id="rId7"/>
    <p:sldLayoutId id="2147483782" r:id="rId8"/>
    <p:sldLayoutId id="214748378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8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ts01.spaces.ru/tfil/b9ad5345abef7ac8961b359b51c5a120/1737183.f.100.128.jpg" TargetMode="External"/><Relationship Id="rId3" Type="http://schemas.openxmlformats.org/officeDocument/2006/relationships/hyperlink" Target="http://img13.imageshost.ru/img/2011/08/21/image_4e5023a847d3a.jpg" TargetMode="External"/><Relationship Id="rId7" Type="http://schemas.openxmlformats.org/officeDocument/2006/relationships/hyperlink" Target="http://s2.rimg.info/c42ed0d2fb3934e12d45ee723a3e0bdc.gif" TargetMode="External"/><Relationship Id="rId12" Type="http://schemas.openxmlformats.org/officeDocument/2006/relationships/hyperlink" Target="http://asceagr.free.fr/IMG/moton23.gif" TargetMode="External"/><Relationship Id="rId2" Type="http://schemas.openxmlformats.org/officeDocument/2006/relationships/hyperlink" Target="http://officeimg.vo.msecnd.net/en-us/images/MB900297074.gi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s10.rimg.info/81021a53ab79a56ecb5ade493942d197.gif" TargetMode="External"/><Relationship Id="rId11" Type="http://schemas.openxmlformats.org/officeDocument/2006/relationships/hyperlink" Target="http://img-fotki.yandex.ru/get/6301/161088577.a/0_99ab2_da67d03e_M" TargetMode="External"/><Relationship Id="rId5" Type="http://schemas.openxmlformats.org/officeDocument/2006/relationships/hyperlink" Target="http://dc303.4shared.com/img/nCeaAyN-/s3/ag00317_.gif" TargetMode="External"/><Relationship Id="rId10" Type="http://schemas.openxmlformats.org/officeDocument/2006/relationships/hyperlink" Target="http://f1.pepst.com/c/7AA2F8/428210/ssc3/home/002/photos46/albums/ag00315____37935.gif_480_480_0_64000_0_1_0.gif" TargetMode="External"/><Relationship Id="rId4" Type="http://schemas.openxmlformats.org/officeDocument/2006/relationships/hyperlink" Target="http://www.studio-portret.ru/images/portret_xolst_maslo/9_b.jpg" TargetMode="External"/><Relationship Id="rId9" Type="http://schemas.openxmlformats.org/officeDocument/2006/relationships/hyperlink" Target="http://us.cdn3.123rf.com/168nwm/clairev/clairev0901/clairev090100113/4215705-book-teacher--vector-illustrati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010.mp3ostrov.com/get-other/c%2F0%2Fmp3%2F8%2F30019%2F3001908_74ab1273c4d4/0/0/0/0/NzcuMzQuOTYuMjAwb3M2aWYzZW85b3M2aWYzZW85/%D1%80%D0%BE%D0%B7%D0%BE%D0%B2%D0%B0%D1%8F%20%D0%BF%D0%B0%D0%BD%D1%82%D0%B5%D1%80%D0%B0%20%28mp3ostrov.com%29.mp3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23850" y="260350"/>
            <a:ext cx="83518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МКОУ «Вечерняя (сменная) общеобразовательная школа № 2 при исправительной колонии»</a:t>
            </a:r>
          </a:p>
          <a:p>
            <a:pPr algn="ctr"/>
            <a:r>
              <a:rPr lang="ru-RU" sz="2800">
                <a:latin typeface="Calibri" pitchFamily="34" charset="0"/>
              </a:rPr>
              <a:t> с. Чугуевка Приморского края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00025" y="2276475"/>
            <a:ext cx="8743950" cy="141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6200A"/>
                </a:solidFill>
                <a:latin typeface="Arial"/>
                <a:cs typeface="Arial"/>
              </a:rPr>
              <a:t>Образование и правописание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6200A"/>
                </a:solidFill>
                <a:latin typeface="Arial"/>
                <a:cs typeface="Arial"/>
              </a:rPr>
              <a:t> причастий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27088" y="5445125"/>
            <a:ext cx="6337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Кисель Елена Анатольевна, учитель высшей квалификационной категории</a:t>
            </a:r>
          </a:p>
        </p:txBody>
      </p:sp>
      <p:pic>
        <p:nvPicPr>
          <p:cNvPr id="19469" name="Picture 13" descr="0_99ab2_da67d03e_M_c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4794">
            <a:off x="7164388" y="5445125"/>
            <a:ext cx="1025525" cy="1174750"/>
          </a:xfrm>
          <a:prstGeom prst="rect">
            <a:avLst/>
          </a:prstGeom>
          <a:noFill/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4149725"/>
            <a:ext cx="14271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b0525"/>
          <p:cNvPicPr>
            <a:picLocks noChangeAspect="1" noChangeArrowheads="1" noCrop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76250"/>
            <a:ext cx="1082675" cy="1082675"/>
          </a:xfrm>
        </p:spPr>
      </p:pic>
      <p:sp>
        <p:nvSpPr>
          <p:cNvPr id="90117" name="Rectangle 5"/>
          <p:cNvSpPr>
            <a:spLocks/>
          </p:cNvSpPr>
          <p:nvPr/>
        </p:nvSpPr>
        <p:spPr bwMode="auto">
          <a:xfrm>
            <a:off x="1403350" y="0"/>
            <a:ext cx="72723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84188" algn="ctr"/>
            <a:r>
              <a:rPr lang="ru-RU" sz="3800">
                <a:solidFill>
                  <a:srgbClr val="FF0000"/>
                </a:solidFill>
              </a:rPr>
              <a:t>Образование причастий настоящего времени</a:t>
            </a: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 rot="16200000">
            <a:off x="4572000" y="1125538"/>
            <a:ext cx="504825" cy="9366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762000" y="3284538"/>
            <a:ext cx="3227388" cy="5746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действительные</a:t>
            </a:r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5705475" y="3248025"/>
            <a:ext cx="2986088" cy="5746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страдательные</a:t>
            </a:r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 rot="8121384">
            <a:off x="1042988" y="400526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250825" y="4437063"/>
            <a:ext cx="1944688" cy="64928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-ущ- /-ющ-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2627313" y="4437063"/>
            <a:ext cx="1944687" cy="6477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-ащ- / -ящ-</a:t>
            </a: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5003800" y="4437063"/>
            <a:ext cx="1944688" cy="6477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-ем- / -ом-</a:t>
            </a: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7199313" y="4437063"/>
            <a:ext cx="1944687" cy="6477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-им-</a:t>
            </a:r>
          </a:p>
        </p:txBody>
      </p:sp>
      <p:sp>
        <p:nvSpPr>
          <p:cNvPr id="90137" name="AutoShape 25"/>
          <p:cNvSpPr>
            <a:spLocks noChangeArrowheads="1"/>
          </p:cNvSpPr>
          <p:nvPr/>
        </p:nvSpPr>
        <p:spPr bwMode="auto">
          <a:xfrm rot="5400000">
            <a:off x="972344" y="5156994"/>
            <a:ext cx="431800" cy="4333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auto">
          <a:xfrm>
            <a:off x="179388" y="5661025"/>
            <a:ext cx="2087562" cy="935038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от глагола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I</a:t>
            </a:r>
            <a:r>
              <a:rPr lang="ru-RU" sz="2400">
                <a:solidFill>
                  <a:schemeClr val="bg1"/>
                </a:solidFill>
                <a:cs typeface="Arial" charset="0"/>
              </a:rPr>
              <a:t> спр.</a:t>
            </a:r>
            <a:endParaRPr lang="en-U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0140" name="AutoShape 28"/>
          <p:cNvSpPr>
            <a:spLocks noChangeArrowheads="1"/>
          </p:cNvSpPr>
          <p:nvPr/>
        </p:nvSpPr>
        <p:spPr bwMode="auto">
          <a:xfrm rot="3101402">
            <a:off x="2821782" y="4012406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41" name="AutoShape 29"/>
          <p:cNvSpPr>
            <a:spLocks noChangeArrowheads="1"/>
          </p:cNvSpPr>
          <p:nvPr/>
        </p:nvSpPr>
        <p:spPr bwMode="auto">
          <a:xfrm rot="2806440">
            <a:off x="7776369" y="3969544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42" name="AutoShape 30"/>
          <p:cNvSpPr>
            <a:spLocks noChangeArrowheads="1"/>
          </p:cNvSpPr>
          <p:nvPr/>
        </p:nvSpPr>
        <p:spPr bwMode="auto">
          <a:xfrm rot="7612048">
            <a:off x="5957888" y="3916362"/>
            <a:ext cx="431800" cy="466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43" name="AutoShape 31"/>
          <p:cNvSpPr>
            <a:spLocks noChangeArrowheads="1"/>
          </p:cNvSpPr>
          <p:nvPr/>
        </p:nvSpPr>
        <p:spPr bwMode="auto">
          <a:xfrm rot="5400000">
            <a:off x="7849394" y="5193507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 rot="5400000">
            <a:off x="5580857" y="5156994"/>
            <a:ext cx="431800" cy="433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45" name="AutoShape 33"/>
          <p:cNvSpPr>
            <a:spLocks noChangeArrowheads="1"/>
          </p:cNvSpPr>
          <p:nvPr/>
        </p:nvSpPr>
        <p:spPr bwMode="auto">
          <a:xfrm rot="5400000">
            <a:off x="3277394" y="5156994"/>
            <a:ext cx="431800" cy="4333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46" name="Oval 34"/>
          <p:cNvSpPr>
            <a:spLocks noChangeArrowheads="1"/>
          </p:cNvSpPr>
          <p:nvPr/>
        </p:nvSpPr>
        <p:spPr bwMode="auto">
          <a:xfrm>
            <a:off x="2484438" y="5661025"/>
            <a:ext cx="2087562" cy="935038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от глагола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II</a:t>
            </a:r>
            <a:r>
              <a:rPr lang="ru-RU" sz="2400">
                <a:solidFill>
                  <a:schemeClr val="bg1"/>
                </a:solidFill>
                <a:cs typeface="Arial" charset="0"/>
              </a:rPr>
              <a:t> спр.</a:t>
            </a:r>
            <a:endParaRPr lang="en-U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0147" name="Oval 35"/>
          <p:cNvSpPr>
            <a:spLocks noChangeArrowheads="1"/>
          </p:cNvSpPr>
          <p:nvPr/>
        </p:nvSpPr>
        <p:spPr bwMode="auto">
          <a:xfrm>
            <a:off x="4787900" y="5661025"/>
            <a:ext cx="2087563" cy="935038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от глагола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I</a:t>
            </a:r>
            <a:r>
              <a:rPr lang="ru-RU" sz="2400">
                <a:solidFill>
                  <a:schemeClr val="bg1"/>
                </a:solidFill>
                <a:cs typeface="Arial" charset="0"/>
              </a:rPr>
              <a:t> спр.</a:t>
            </a:r>
            <a:endParaRPr lang="en-U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0148" name="Oval 36"/>
          <p:cNvSpPr>
            <a:spLocks noChangeArrowheads="1"/>
          </p:cNvSpPr>
          <p:nvPr/>
        </p:nvSpPr>
        <p:spPr bwMode="auto">
          <a:xfrm>
            <a:off x="7056438" y="5661025"/>
            <a:ext cx="2087562" cy="935038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от глагола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II</a:t>
            </a:r>
            <a:r>
              <a:rPr lang="ru-RU" sz="2400">
                <a:solidFill>
                  <a:schemeClr val="bg1"/>
                </a:solidFill>
                <a:cs typeface="Arial" charset="0"/>
              </a:rPr>
              <a:t> спр.</a:t>
            </a:r>
            <a:endParaRPr lang="en-US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0151" name="AutoShape 39"/>
          <p:cNvSpPr>
            <a:spLocks noChangeArrowheads="1"/>
          </p:cNvSpPr>
          <p:nvPr/>
        </p:nvSpPr>
        <p:spPr bwMode="auto">
          <a:xfrm>
            <a:off x="1547813" y="1916113"/>
            <a:ext cx="6481762" cy="1152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>
              <a:solidFill>
                <a:schemeClr val="bg1"/>
              </a:solidFill>
            </a:endParaRPr>
          </a:p>
          <a:p>
            <a:pPr algn="ctr"/>
            <a:r>
              <a:rPr lang="ru-RU" sz="2800">
                <a:solidFill>
                  <a:schemeClr val="bg1"/>
                </a:solidFill>
              </a:rPr>
              <a:t>от основы настоящего времени 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глаголов несовершенного вида</a:t>
            </a:r>
          </a:p>
          <a:p>
            <a:pPr algn="ctr"/>
            <a:endParaRPr lang="ru-RU" sz="2800"/>
          </a:p>
        </p:txBody>
      </p:sp>
      <p:sp>
        <p:nvSpPr>
          <p:cNvPr id="90155" name="AutoShape 43"/>
          <p:cNvSpPr>
            <a:spLocks noChangeArrowheads="1"/>
          </p:cNvSpPr>
          <p:nvPr/>
        </p:nvSpPr>
        <p:spPr bwMode="auto">
          <a:xfrm rot="4316101">
            <a:off x="8042275" y="2406650"/>
            <a:ext cx="908050" cy="647700"/>
          </a:xfrm>
          <a:prstGeom prst="curvedDownArrow">
            <a:avLst>
              <a:gd name="adj1" fmla="val 28039"/>
              <a:gd name="adj2" fmla="val 56078"/>
              <a:gd name="adj3" fmla="val 33333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56" name="AutoShape 44"/>
          <p:cNvSpPr>
            <a:spLocks noChangeArrowheads="1"/>
          </p:cNvSpPr>
          <p:nvPr/>
        </p:nvSpPr>
        <p:spPr bwMode="auto">
          <a:xfrm rot="6843164">
            <a:off x="503238" y="2457450"/>
            <a:ext cx="1081087" cy="576263"/>
          </a:xfrm>
          <a:prstGeom prst="curvedUpArrow">
            <a:avLst>
              <a:gd name="adj1" fmla="val 37521"/>
              <a:gd name="adj2" fmla="val 75041"/>
              <a:gd name="adj3" fmla="val 33333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57" name="Line 45"/>
          <p:cNvSpPr>
            <a:spLocks noChangeShapeType="1"/>
          </p:cNvSpPr>
          <p:nvPr/>
        </p:nvSpPr>
        <p:spPr bwMode="auto">
          <a:xfrm flipH="1">
            <a:off x="395288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0" name="Line 48"/>
          <p:cNvSpPr>
            <a:spLocks noChangeShapeType="1"/>
          </p:cNvSpPr>
          <p:nvPr/>
        </p:nvSpPr>
        <p:spPr bwMode="auto">
          <a:xfrm>
            <a:off x="684213" y="4508500"/>
            <a:ext cx="21590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1" name="Line 49"/>
          <p:cNvSpPr>
            <a:spLocks noChangeShapeType="1"/>
          </p:cNvSpPr>
          <p:nvPr/>
        </p:nvSpPr>
        <p:spPr bwMode="auto">
          <a:xfrm flipH="1">
            <a:off x="1331913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2" name="Line 50"/>
          <p:cNvSpPr>
            <a:spLocks noChangeShapeType="1"/>
          </p:cNvSpPr>
          <p:nvPr/>
        </p:nvSpPr>
        <p:spPr bwMode="auto">
          <a:xfrm>
            <a:off x="1619250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3" name="Line 51"/>
          <p:cNvSpPr>
            <a:spLocks noChangeShapeType="1"/>
          </p:cNvSpPr>
          <p:nvPr/>
        </p:nvSpPr>
        <p:spPr bwMode="auto">
          <a:xfrm flipH="1">
            <a:off x="2771775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4" name="Line 52"/>
          <p:cNvSpPr>
            <a:spLocks noChangeShapeType="1"/>
          </p:cNvSpPr>
          <p:nvPr/>
        </p:nvSpPr>
        <p:spPr bwMode="auto">
          <a:xfrm>
            <a:off x="3059113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5" name="Line 53"/>
          <p:cNvSpPr>
            <a:spLocks noChangeShapeType="1"/>
          </p:cNvSpPr>
          <p:nvPr/>
        </p:nvSpPr>
        <p:spPr bwMode="auto">
          <a:xfrm flipH="1">
            <a:off x="3779838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>
            <a:off x="4067175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 flipH="1">
            <a:off x="5148263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8" name="Line 56"/>
          <p:cNvSpPr>
            <a:spLocks noChangeShapeType="1"/>
          </p:cNvSpPr>
          <p:nvPr/>
        </p:nvSpPr>
        <p:spPr bwMode="auto">
          <a:xfrm>
            <a:off x="5435600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69" name="Line 57"/>
          <p:cNvSpPr>
            <a:spLocks noChangeShapeType="1"/>
          </p:cNvSpPr>
          <p:nvPr/>
        </p:nvSpPr>
        <p:spPr bwMode="auto">
          <a:xfrm flipH="1">
            <a:off x="6156325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0" name="Line 58"/>
          <p:cNvSpPr>
            <a:spLocks noChangeShapeType="1"/>
          </p:cNvSpPr>
          <p:nvPr/>
        </p:nvSpPr>
        <p:spPr bwMode="auto">
          <a:xfrm>
            <a:off x="6443663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>
            <a:off x="8172450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 flipH="1">
            <a:off x="7885113" y="4508500"/>
            <a:ext cx="288925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174" name="AutoShape 6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260350"/>
            <a:ext cx="647700" cy="476250"/>
          </a:xfrm>
          <a:prstGeom prst="actionButtonReturn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2" dur="500"/>
                                        <p:tgtEl>
                                          <p:spTgt spid="9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  <p:bldP spid="90122" grpId="0" animBg="1"/>
      <p:bldP spid="90123" grpId="0" animBg="1"/>
      <p:bldP spid="90129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40" grpId="0" animBg="1"/>
      <p:bldP spid="90141" grpId="0" animBg="1"/>
      <p:bldP spid="90142" grpId="0" animBg="1"/>
      <p:bldP spid="90143" grpId="0" animBg="1"/>
      <p:bldP spid="90144" grpId="0" animBg="1"/>
      <p:bldP spid="90145" grpId="0" animBg="1"/>
      <p:bldP spid="90146" grpId="0" animBg="1"/>
      <p:bldP spid="90147" grpId="0" animBg="1"/>
      <p:bldP spid="90148" grpId="0" animBg="1"/>
      <p:bldP spid="90151" grpId="0" animBg="1"/>
      <p:bldP spid="90155" grpId="0" animBg="1"/>
      <p:bldP spid="90156" grpId="0" animBg="1"/>
      <p:bldP spid="90157" grpId="0" animBg="1"/>
      <p:bldP spid="90160" grpId="0" animBg="1"/>
      <p:bldP spid="90161" grpId="0" animBg="1"/>
      <p:bldP spid="90162" grpId="0" animBg="1"/>
      <p:bldP spid="90163" grpId="0" animBg="1"/>
      <p:bldP spid="90164" grpId="0" animBg="1"/>
      <p:bldP spid="90165" grpId="0" animBg="1"/>
      <p:bldP spid="90166" grpId="0" animBg="1"/>
      <p:bldP spid="90167" grpId="0" animBg="1"/>
      <p:bldP spid="90168" grpId="0" animBg="1"/>
      <p:bldP spid="90169" grpId="0" animBg="1"/>
      <p:bldP spid="90170" grpId="0" animBg="1"/>
      <p:bldP spid="90171" grpId="0" animBg="1"/>
      <p:bldP spid="90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-180975" y="0"/>
            <a:ext cx="8229600" cy="1398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Образовать причастия настоящего времени</a:t>
            </a:r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>
            <a:off x="4643438" y="1628775"/>
            <a:ext cx="73025" cy="429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 flipV="1">
            <a:off x="0" y="2276475"/>
            <a:ext cx="91440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59" name="Text Box 55"/>
          <p:cNvSpPr txBox="1">
            <a:spLocks noChangeArrowheads="1"/>
          </p:cNvSpPr>
          <p:nvPr/>
        </p:nvSpPr>
        <p:spPr bwMode="auto">
          <a:xfrm>
            <a:off x="0" y="2781300"/>
            <a:ext cx="1979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цвет </a:t>
            </a:r>
            <a:r>
              <a:rPr lang="ru-RU" sz="3200">
                <a:solidFill>
                  <a:srgbClr val="FF0000"/>
                </a:solidFill>
              </a:rPr>
              <a:t>ут</a:t>
            </a:r>
            <a:r>
              <a:rPr lang="ru-RU" sz="3200"/>
              <a:t>   </a:t>
            </a:r>
          </a:p>
        </p:txBody>
      </p:sp>
      <p:sp>
        <p:nvSpPr>
          <p:cNvPr id="47161" name="Line 57"/>
          <p:cNvSpPr>
            <a:spLocks noChangeShapeType="1"/>
          </p:cNvSpPr>
          <p:nvPr/>
        </p:nvSpPr>
        <p:spPr bwMode="auto">
          <a:xfrm>
            <a:off x="1042988" y="292417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63" name="Line 59"/>
          <p:cNvSpPr>
            <a:spLocks noChangeShapeType="1"/>
          </p:cNvSpPr>
          <p:nvPr/>
        </p:nvSpPr>
        <p:spPr bwMode="auto">
          <a:xfrm>
            <a:off x="1042988" y="2924175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64" name="Line 60"/>
          <p:cNvSpPr>
            <a:spLocks noChangeShapeType="1"/>
          </p:cNvSpPr>
          <p:nvPr/>
        </p:nvSpPr>
        <p:spPr bwMode="auto">
          <a:xfrm>
            <a:off x="1042988" y="3429000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65" name="Line 61"/>
          <p:cNvSpPr>
            <a:spLocks noChangeShapeType="1"/>
          </p:cNvSpPr>
          <p:nvPr/>
        </p:nvSpPr>
        <p:spPr bwMode="auto">
          <a:xfrm>
            <a:off x="1547813" y="29241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66" name="Line 62"/>
          <p:cNvSpPr>
            <a:spLocks noChangeShapeType="1"/>
          </p:cNvSpPr>
          <p:nvPr/>
        </p:nvSpPr>
        <p:spPr bwMode="auto">
          <a:xfrm>
            <a:off x="1619250" y="3141663"/>
            <a:ext cx="433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69" name="Line 65"/>
          <p:cNvSpPr>
            <a:spLocks noChangeShapeType="1"/>
          </p:cNvSpPr>
          <p:nvPr/>
        </p:nvSpPr>
        <p:spPr bwMode="auto">
          <a:xfrm>
            <a:off x="3492500" y="2708275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71" name="Text Box 67"/>
          <p:cNvSpPr txBox="1">
            <a:spLocks noChangeArrowheads="1"/>
          </p:cNvSpPr>
          <p:nvPr/>
        </p:nvSpPr>
        <p:spPr bwMode="auto">
          <a:xfrm>
            <a:off x="2051050" y="2781300"/>
            <a:ext cx="2449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цвет-</a:t>
            </a:r>
            <a:r>
              <a:rPr lang="ru-RU" sz="3200">
                <a:solidFill>
                  <a:srgbClr val="FF0000"/>
                </a:solidFill>
              </a:rPr>
              <a:t>ущ</a:t>
            </a:r>
            <a:r>
              <a:rPr lang="ru-RU" sz="3200"/>
              <a:t>-ий</a:t>
            </a:r>
          </a:p>
        </p:txBody>
      </p:sp>
      <p:sp>
        <p:nvSpPr>
          <p:cNvPr id="47172" name="Line 68"/>
          <p:cNvSpPr>
            <a:spLocks noChangeShapeType="1"/>
          </p:cNvSpPr>
          <p:nvPr/>
        </p:nvSpPr>
        <p:spPr bwMode="auto">
          <a:xfrm flipH="1">
            <a:off x="3203575" y="2708275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73" name="Text Box 69"/>
          <p:cNvSpPr txBox="1">
            <a:spLocks noChangeArrowheads="1"/>
          </p:cNvSpPr>
          <p:nvPr/>
        </p:nvSpPr>
        <p:spPr bwMode="auto">
          <a:xfrm>
            <a:off x="250825" y="2565400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I </a:t>
            </a:r>
            <a:r>
              <a:rPr lang="ru-RU" sz="2000">
                <a:solidFill>
                  <a:srgbClr val="FFFFCC"/>
                </a:solidFill>
              </a:rPr>
              <a:t>спр.</a:t>
            </a:r>
            <a:r>
              <a:rPr lang="ru-RU" sz="2000"/>
              <a:t> </a:t>
            </a:r>
          </a:p>
        </p:txBody>
      </p:sp>
      <p:sp>
        <p:nvSpPr>
          <p:cNvPr id="47175" name="Text Box 71"/>
          <p:cNvSpPr txBox="1">
            <a:spLocks noChangeArrowheads="1"/>
          </p:cNvSpPr>
          <p:nvPr/>
        </p:nvSpPr>
        <p:spPr bwMode="auto">
          <a:xfrm>
            <a:off x="0" y="3644900"/>
            <a:ext cx="2017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пада </a:t>
            </a:r>
            <a:r>
              <a:rPr lang="ru-RU" sz="3200">
                <a:solidFill>
                  <a:srgbClr val="FF0000"/>
                </a:solidFill>
              </a:rPr>
              <a:t>ют</a:t>
            </a:r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>
            <a:off x="1116013" y="36449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>
            <a:off x="1116013" y="36449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78" name="Line 74"/>
          <p:cNvSpPr>
            <a:spLocks noChangeShapeType="1"/>
          </p:cNvSpPr>
          <p:nvPr/>
        </p:nvSpPr>
        <p:spPr bwMode="auto">
          <a:xfrm>
            <a:off x="1763713" y="36449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79" name="Line 75"/>
          <p:cNvSpPr>
            <a:spLocks noChangeShapeType="1"/>
          </p:cNvSpPr>
          <p:nvPr/>
        </p:nvSpPr>
        <p:spPr bwMode="auto">
          <a:xfrm>
            <a:off x="1116013" y="41497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80" name="Line 76"/>
          <p:cNvSpPr>
            <a:spLocks noChangeShapeType="1"/>
          </p:cNvSpPr>
          <p:nvPr/>
        </p:nvSpPr>
        <p:spPr bwMode="auto">
          <a:xfrm>
            <a:off x="1835150" y="39338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81" name="Text Box 77"/>
          <p:cNvSpPr txBox="1">
            <a:spLocks noChangeArrowheads="1"/>
          </p:cNvSpPr>
          <p:nvPr/>
        </p:nvSpPr>
        <p:spPr bwMode="auto">
          <a:xfrm>
            <a:off x="2124075" y="3573463"/>
            <a:ext cx="273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пада-</a:t>
            </a:r>
            <a:r>
              <a:rPr lang="ru-RU" sz="3200">
                <a:solidFill>
                  <a:srgbClr val="FF0000"/>
                </a:solidFill>
              </a:rPr>
              <a:t>ющ</a:t>
            </a:r>
            <a:r>
              <a:rPr lang="ru-RU" sz="3200"/>
              <a:t>-ий</a:t>
            </a:r>
          </a:p>
        </p:txBody>
      </p:sp>
      <p:sp>
        <p:nvSpPr>
          <p:cNvPr id="47182" name="Line 78"/>
          <p:cNvSpPr>
            <a:spLocks noChangeShapeType="1"/>
          </p:cNvSpPr>
          <p:nvPr/>
        </p:nvSpPr>
        <p:spPr bwMode="auto">
          <a:xfrm flipH="1">
            <a:off x="3348038" y="3500438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85" name="Line 81"/>
          <p:cNvSpPr>
            <a:spLocks noChangeShapeType="1"/>
          </p:cNvSpPr>
          <p:nvPr/>
        </p:nvSpPr>
        <p:spPr bwMode="auto">
          <a:xfrm>
            <a:off x="3635375" y="350043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86" name="Text Box 82"/>
          <p:cNvSpPr txBox="1">
            <a:spLocks noChangeArrowheads="1"/>
          </p:cNvSpPr>
          <p:nvPr/>
        </p:nvSpPr>
        <p:spPr bwMode="auto">
          <a:xfrm>
            <a:off x="179388" y="3429000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I </a:t>
            </a:r>
            <a:r>
              <a:rPr lang="ru-RU" sz="2000">
                <a:solidFill>
                  <a:srgbClr val="FFFFCC"/>
                </a:solidFill>
              </a:rPr>
              <a:t>спр.</a:t>
            </a:r>
            <a:r>
              <a:rPr lang="ru-RU" sz="2000"/>
              <a:t> </a:t>
            </a:r>
          </a:p>
        </p:txBody>
      </p:sp>
      <p:sp>
        <p:nvSpPr>
          <p:cNvPr id="47187" name="Text Box 83"/>
          <p:cNvSpPr txBox="1">
            <a:spLocks noChangeArrowheads="1"/>
          </p:cNvSpPr>
          <p:nvPr/>
        </p:nvSpPr>
        <p:spPr bwMode="auto">
          <a:xfrm>
            <a:off x="0" y="4365625"/>
            <a:ext cx="183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лет </a:t>
            </a:r>
            <a:r>
              <a:rPr lang="ru-RU" sz="3200">
                <a:solidFill>
                  <a:srgbClr val="FF0000"/>
                </a:solidFill>
              </a:rPr>
              <a:t>ят</a:t>
            </a:r>
            <a:r>
              <a:rPr lang="ru-RU" sz="3200"/>
              <a:t>   </a:t>
            </a:r>
          </a:p>
        </p:txBody>
      </p:sp>
      <p:sp>
        <p:nvSpPr>
          <p:cNvPr id="47188" name="Line 84"/>
          <p:cNvSpPr>
            <a:spLocks noChangeShapeType="1"/>
          </p:cNvSpPr>
          <p:nvPr/>
        </p:nvSpPr>
        <p:spPr bwMode="auto">
          <a:xfrm>
            <a:off x="827088" y="43656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89" name="Line 85"/>
          <p:cNvSpPr>
            <a:spLocks noChangeShapeType="1"/>
          </p:cNvSpPr>
          <p:nvPr/>
        </p:nvSpPr>
        <p:spPr bwMode="auto">
          <a:xfrm>
            <a:off x="827088" y="436562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403350" y="43656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91" name="Line 87"/>
          <p:cNvSpPr>
            <a:spLocks noChangeShapeType="1"/>
          </p:cNvSpPr>
          <p:nvPr/>
        </p:nvSpPr>
        <p:spPr bwMode="auto">
          <a:xfrm>
            <a:off x="827088" y="4868863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92" name="Line 88"/>
          <p:cNvSpPr>
            <a:spLocks noChangeShapeType="1"/>
          </p:cNvSpPr>
          <p:nvPr/>
        </p:nvSpPr>
        <p:spPr bwMode="auto">
          <a:xfrm>
            <a:off x="1476375" y="4652963"/>
            <a:ext cx="433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93" name="Text Box 89"/>
          <p:cNvSpPr txBox="1">
            <a:spLocks noChangeArrowheads="1"/>
          </p:cNvSpPr>
          <p:nvPr/>
        </p:nvSpPr>
        <p:spPr bwMode="auto">
          <a:xfrm>
            <a:off x="1979613" y="4365625"/>
            <a:ext cx="2449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лет-</a:t>
            </a:r>
            <a:r>
              <a:rPr lang="ru-RU" sz="3200">
                <a:solidFill>
                  <a:srgbClr val="FF0000"/>
                </a:solidFill>
              </a:rPr>
              <a:t>ящ</a:t>
            </a:r>
            <a:r>
              <a:rPr lang="ru-RU" sz="3200"/>
              <a:t>-ий</a:t>
            </a:r>
          </a:p>
        </p:txBody>
      </p:sp>
      <p:sp>
        <p:nvSpPr>
          <p:cNvPr id="47194" name="Text Box 90"/>
          <p:cNvSpPr txBox="1">
            <a:spLocks noChangeArrowheads="1"/>
          </p:cNvSpPr>
          <p:nvPr/>
        </p:nvSpPr>
        <p:spPr bwMode="auto">
          <a:xfrm>
            <a:off x="0" y="4149725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II </a:t>
            </a:r>
            <a:r>
              <a:rPr lang="ru-RU" sz="2000">
                <a:solidFill>
                  <a:srgbClr val="FFFFCC"/>
                </a:solidFill>
              </a:rPr>
              <a:t>спр.</a:t>
            </a:r>
            <a:r>
              <a:rPr lang="ru-RU" sz="2000"/>
              <a:t> </a:t>
            </a:r>
          </a:p>
        </p:txBody>
      </p:sp>
      <p:sp>
        <p:nvSpPr>
          <p:cNvPr id="47195" name="Line 91"/>
          <p:cNvSpPr>
            <a:spLocks noChangeShapeType="1"/>
          </p:cNvSpPr>
          <p:nvPr/>
        </p:nvSpPr>
        <p:spPr bwMode="auto">
          <a:xfrm flipH="1">
            <a:off x="2916238" y="4292600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96" name="Line 92"/>
          <p:cNvSpPr>
            <a:spLocks noChangeShapeType="1"/>
          </p:cNvSpPr>
          <p:nvPr/>
        </p:nvSpPr>
        <p:spPr bwMode="auto">
          <a:xfrm>
            <a:off x="3203575" y="4292600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0" y="5084763"/>
            <a:ext cx="1835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леж </a:t>
            </a:r>
            <a:r>
              <a:rPr lang="ru-RU" sz="3200">
                <a:solidFill>
                  <a:srgbClr val="FF0000"/>
                </a:solidFill>
              </a:rPr>
              <a:t>ат</a:t>
            </a:r>
            <a:r>
              <a:rPr lang="ru-RU" sz="3200"/>
              <a:t>   </a:t>
            </a:r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0" y="48688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II </a:t>
            </a:r>
            <a:r>
              <a:rPr lang="ru-RU" sz="2000">
                <a:solidFill>
                  <a:srgbClr val="FFFFCC"/>
                </a:solidFill>
              </a:rPr>
              <a:t>спр.</a:t>
            </a:r>
            <a:r>
              <a:rPr lang="ru-RU" sz="2000"/>
              <a:t> </a:t>
            </a:r>
          </a:p>
        </p:txBody>
      </p:sp>
      <p:sp>
        <p:nvSpPr>
          <p:cNvPr id="47199" name="Line 95"/>
          <p:cNvSpPr>
            <a:spLocks noChangeShapeType="1"/>
          </p:cNvSpPr>
          <p:nvPr/>
        </p:nvSpPr>
        <p:spPr bwMode="auto">
          <a:xfrm>
            <a:off x="900113" y="51577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00" name="Line 96"/>
          <p:cNvSpPr>
            <a:spLocks noChangeShapeType="1"/>
          </p:cNvSpPr>
          <p:nvPr/>
        </p:nvSpPr>
        <p:spPr bwMode="auto">
          <a:xfrm>
            <a:off x="900113" y="51577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>
            <a:off x="1476375" y="515778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900113" y="5661025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03" name="Line 99"/>
          <p:cNvSpPr>
            <a:spLocks noChangeShapeType="1"/>
          </p:cNvSpPr>
          <p:nvPr/>
        </p:nvSpPr>
        <p:spPr bwMode="auto">
          <a:xfrm>
            <a:off x="1547813" y="5445125"/>
            <a:ext cx="433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2051050" y="5084763"/>
            <a:ext cx="2449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леж-</a:t>
            </a:r>
            <a:r>
              <a:rPr lang="ru-RU" sz="3200">
                <a:solidFill>
                  <a:srgbClr val="FF0000"/>
                </a:solidFill>
              </a:rPr>
              <a:t>ащ</a:t>
            </a:r>
            <a:r>
              <a:rPr lang="ru-RU" sz="3200"/>
              <a:t>-ий</a:t>
            </a:r>
          </a:p>
        </p:txBody>
      </p:sp>
      <p:sp>
        <p:nvSpPr>
          <p:cNvPr id="47205" name="Line 101"/>
          <p:cNvSpPr>
            <a:spLocks noChangeShapeType="1"/>
          </p:cNvSpPr>
          <p:nvPr/>
        </p:nvSpPr>
        <p:spPr bwMode="auto">
          <a:xfrm flipH="1">
            <a:off x="3059113" y="5013325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06" name="Line 102"/>
          <p:cNvSpPr>
            <a:spLocks noChangeShapeType="1"/>
          </p:cNvSpPr>
          <p:nvPr/>
        </p:nvSpPr>
        <p:spPr bwMode="auto">
          <a:xfrm>
            <a:off x="3348038" y="5013325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4859338" y="2781300"/>
            <a:ext cx="252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освеща </a:t>
            </a:r>
            <a:r>
              <a:rPr lang="ru-RU" sz="3200">
                <a:solidFill>
                  <a:srgbClr val="FF0000"/>
                </a:solidFill>
              </a:rPr>
              <a:t>ем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5219700" y="2565400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I </a:t>
            </a:r>
            <a:r>
              <a:rPr lang="ru-RU" sz="2000">
                <a:solidFill>
                  <a:srgbClr val="FFFFCC"/>
                </a:solidFill>
              </a:rPr>
              <a:t>спр.</a:t>
            </a:r>
            <a:r>
              <a:rPr lang="ru-RU" sz="2000"/>
              <a:t> </a:t>
            </a:r>
          </a:p>
        </p:txBody>
      </p:sp>
      <p:sp>
        <p:nvSpPr>
          <p:cNvPr id="47209" name="Line 105"/>
          <p:cNvSpPr>
            <a:spLocks noChangeShapeType="1"/>
          </p:cNvSpPr>
          <p:nvPr/>
        </p:nvSpPr>
        <p:spPr bwMode="auto">
          <a:xfrm>
            <a:off x="6516688" y="285273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11" name="Line 107"/>
          <p:cNvSpPr>
            <a:spLocks noChangeShapeType="1"/>
          </p:cNvSpPr>
          <p:nvPr/>
        </p:nvSpPr>
        <p:spPr bwMode="auto">
          <a:xfrm>
            <a:off x="6516688" y="285273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12" name="Line 108"/>
          <p:cNvSpPr>
            <a:spLocks noChangeShapeType="1"/>
          </p:cNvSpPr>
          <p:nvPr/>
        </p:nvSpPr>
        <p:spPr bwMode="auto">
          <a:xfrm>
            <a:off x="6516688" y="33575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13" name="Line 109"/>
          <p:cNvSpPr>
            <a:spLocks noChangeShapeType="1"/>
          </p:cNvSpPr>
          <p:nvPr/>
        </p:nvSpPr>
        <p:spPr bwMode="auto">
          <a:xfrm>
            <a:off x="7164388" y="28527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14" name="Line 110"/>
          <p:cNvSpPr>
            <a:spLocks noChangeShapeType="1"/>
          </p:cNvSpPr>
          <p:nvPr/>
        </p:nvSpPr>
        <p:spPr bwMode="auto">
          <a:xfrm>
            <a:off x="7380288" y="30686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5508625" y="3644900"/>
            <a:ext cx="3455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освеща-</a:t>
            </a:r>
            <a:r>
              <a:rPr lang="ru-RU" sz="3200">
                <a:solidFill>
                  <a:srgbClr val="FF0000"/>
                </a:solidFill>
              </a:rPr>
              <a:t>ем</a:t>
            </a:r>
            <a:r>
              <a:rPr lang="ru-RU" sz="3200"/>
              <a:t>-ый</a:t>
            </a:r>
          </a:p>
        </p:txBody>
      </p:sp>
      <p:sp>
        <p:nvSpPr>
          <p:cNvPr id="47216" name="Line 112"/>
          <p:cNvSpPr>
            <a:spLocks noChangeShapeType="1"/>
          </p:cNvSpPr>
          <p:nvPr/>
        </p:nvSpPr>
        <p:spPr bwMode="auto">
          <a:xfrm flipH="1">
            <a:off x="7235825" y="3573463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>
            <a:off x="7524750" y="357346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18" name="Text Box 114"/>
          <p:cNvSpPr txBox="1">
            <a:spLocks noChangeArrowheads="1"/>
          </p:cNvSpPr>
          <p:nvPr/>
        </p:nvSpPr>
        <p:spPr bwMode="auto">
          <a:xfrm>
            <a:off x="4787900" y="4365625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ненавид </a:t>
            </a:r>
            <a:r>
              <a:rPr lang="ru-RU" sz="3200">
                <a:solidFill>
                  <a:srgbClr val="FF0000"/>
                </a:solidFill>
              </a:rPr>
              <a:t>им</a:t>
            </a:r>
          </a:p>
        </p:txBody>
      </p:sp>
      <p:sp>
        <p:nvSpPr>
          <p:cNvPr id="47219" name="Text Box 115"/>
          <p:cNvSpPr txBox="1">
            <a:spLocks noChangeArrowheads="1"/>
          </p:cNvSpPr>
          <p:nvPr/>
        </p:nvSpPr>
        <p:spPr bwMode="auto">
          <a:xfrm>
            <a:off x="4932363" y="4149725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II </a:t>
            </a:r>
            <a:r>
              <a:rPr lang="ru-RU" sz="2000">
                <a:solidFill>
                  <a:srgbClr val="FFFFCC"/>
                </a:solidFill>
              </a:rPr>
              <a:t>спр.</a:t>
            </a:r>
            <a:r>
              <a:rPr lang="ru-RU" sz="2000"/>
              <a:t> </a:t>
            </a:r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>
            <a:off x="6588125" y="4437063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22" name="Line 118"/>
          <p:cNvSpPr>
            <a:spLocks noChangeShapeType="1"/>
          </p:cNvSpPr>
          <p:nvPr/>
        </p:nvSpPr>
        <p:spPr bwMode="auto">
          <a:xfrm>
            <a:off x="6588125" y="443706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23" name="Line 119"/>
          <p:cNvSpPr>
            <a:spLocks noChangeShapeType="1"/>
          </p:cNvSpPr>
          <p:nvPr/>
        </p:nvSpPr>
        <p:spPr bwMode="auto">
          <a:xfrm>
            <a:off x="7308850" y="44370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24" name="Line 120"/>
          <p:cNvSpPr>
            <a:spLocks noChangeShapeType="1"/>
          </p:cNvSpPr>
          <p:nvPr/>
        </p:nvSpPr>
        <p:spPr bwMode="auto">
          <a:xfrm>
            <a:off x="6588125" y="4941888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25" name="Line 121"/>
          <p:cNvSpPr>
            <a:spLocks noChangeShapeType="1"/>
          </p:cNvSpPr>
          <p:nvPr/>
        </p:nvSpPr>
        <p:spPr bwMode="auto">
          <a:xfrm>
            <a:off x="7451725" y="46529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5688013" y="5013325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ненавид-</a:t>
            </a:r>
            <a:r>
              <a:rPr lang="ru-RU" sz="3200">
                <a:solidFill>
                  <a:srgbClr val="FF0000"/>
                </a:solidFill>
              </a:rPr>
              <a:t>им</a:t>
            </a:r>
            <a:r>
              <a:rPr lang="ru-RU" sz="3200"/>
              <a:t>-ый</a:t>
            </a:r>
          </a:p>
        </p:txBody>
      </p:sp>
      <p:sp>
        <p:nvSpPr>
          <p:cNvPr id="47227" name="Line 123"/>
          <p:cNvSpPr>
            <a:spLocks noChangeShapeType="1"/>
          </p:cNvSpPr>
          <p:nvPr/>
        </p:nvSpPr>
        <p:spPr bwMode="auto">
          <a:xfrm flipH="1">
            <a:off x="7596188" y="4868863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28" name="Line 124"/>
          <p:cNvSpPr>
            <a:spLocks noChangeShapeType="1"/>
          </p:cNvSpPr>
          <p:nvPr/>
        </p:nvSpPr>
        <p:spPr bwMode="auto">
          <a:xfrm>
            <a:off x="7885113" y="486886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29" name="Line 125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234" name="Text Box 130"/>
          <p:cNvSpPr txBox="1">
            <a:spLocks noChangeArrowheads="1"/>
          </p:cNvSpPr>
          <p:nvPr/>
        </p:nvSpPr>
        <p:spPr bwMode="auto">
          <a:xfrm>
            <a:off x="250825" y="1700213"/>
            <a:ext cx="406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действительные</a:t>
            </a:r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4859338" y="1628775"/>
            <a:ext cx="406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страдательные</a:t>
            </a:r>
          </a:p>
        </p:txBody>
      </p:sp>
      <p:pic>
        <p:nvPicPr>
          <p:cNvPr id="47236" name="Picture 132" descr="skol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0"/>
            <a:ext cx="1889125" cy="1731963"/>
          </a:xfrm>
          <a:prstGeom prst="rect">
            <a:avLst/>
          </a:prstGeom>
          <a:noFill/>
        </p:spPr>
      </p:pic>
      <p:sp>
        <p:nvSpPr>
          <p:cNvPr id="47238" name="AutoShape 1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426200"/>
            <a:ext cx="720725" cy="431800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mph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0" dur="2000" fill="hold"/>
                                        <p:tgtEl>
                                          <p:spTgt spid="47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3" presetClass="emph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77" dur="2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4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4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4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59" grpId="0"/>
      <p:bldP spid="47161" grpId="0" animBg="1"/>
      <p:bldP spid="47163" grpId="0" animBg="1"/>
      <p:bldP spid="47164" grpId="0" animBg="1"/>
      <p:bldP spid="47165" grpId="0" animBg="1"/>
      <p:bldP spid="47166" grpId="0" animBg="1"/>
      <p:bldP spid="47169" grpId="0" animBg="1"/>
      <p:bldP spid="47172" grpId="0" animBg="1"/>
      <p:bldP spid="47173" grpId="0"/>
      <p:bldP spid="47176" grpId="0" animBg="1"/>
      <p:bldP spid="47177" grpId="0" animBg="1"/>
      <p:bldP spid="47178" grpId="0" animBg="1"/>
      <p:bldP spid="47179" grpId="0" animBg="1"/>
      <p:bldP spid="47180" grpId="0" animBg="1"/>
      <p:bldP spid="47182" grpId="0" animBg="1"/>
      <p:bldP spid="47185" grpId="0" animBg="1"/>
      <p:bldP spid="47186" grpId="0"/>
      <p:bldP spid="47187" grpId="0"/>
      <p:bldP spid="47188" grpId="0" animBg="1"/>
      <p:bldP spid="47189" grpId="0" animBg="1"/>
      <p:bldP spid="47190" grpId="0" animBg="1"/>
      <p:bldP spid="47191" grpId="0" animBg="1"/>
      <p:bldP spid="47192" grpId="0" animBg="1"/>
      <p:bldP spid="47194" grpId="0"/>
      <p:bldP spid="47195" grpId="0" animBg="1"/>
      <p:bldP spid="47196" grpId="0" animBg="1"/>
      <p:bldP spid="47197" grpId="0"/>
      <p:bldP spid="47198" grpId="0"/>
      <p:bldP spid="47199" grpId="0" animBg="1"/>
      <p:bldP spid="47200" grpId="0" animBg="1"/>
      <p:bldP spid="47201" grpId="0" animBg="1"/>
      <p:bldP spid="47202" grpId="0" animBg="1"/>
      <p:bldP spid="47203" grpId="0" animBg="1"/>
      <p:bldP spid="47205" grpId="0" animBg="1"/>
      <p:bldP spid="47206" grpId="0" animBg="1"/>
      <p:bldP spid="47207" grpId="0"/>
      <p:bldP spid="47208" grpId="0"/>
      <p:bldP spid="47209" grpId="0" animBg="1"/>
      <p:bldP spid="47211" grpId="0" animBg="1"/>
      <p:bldP spid="47212" grpId="0" animBg="1"/>
      <p:bldP spid="47213" grpId="0" animBg="1"/>
      <p:bldP spid="47214" grpId="0" animBg="1"/>
      <p:bldP spid="47216" grpId="0" animBg="1"/>
      <p:bldP spid="47217" grpId="0" animBg="1"/>
      <p:bldP spid="47218" grpId="0"/>
      <p:bldP spid="47219" grpId="0"/>
      <p:bldP spid="47221" grpId="0" animBg="1"/>
      <p:bldP spid="47222" grpId="0" animBg="1"/>
      <p:bldP spid="47223" grpId="0" animBg="1"/>
      <p:bldP spid="47224" grpId="0" animBg="1"/>
      <p:bldP spid="47225" grpId="0" animBg="1"/>
      <p:bldP spid="47227" grpId="0" animBg="1"/>
      <p:bldP spid="47228" grpId="0" animBg="1"/>
      <p:bldP spid="47234" grpId="0"/>
      <p:bldP spid="47234" grpId="1"/>
      <p:bldP spid="47235" grpId="0"/>
      <p:bldP spid="472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9286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Вставить пропущенные буквы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900113" y="1700213"/>
            <a:ext cx="76342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	Мел   щий  муку работник, пил   щие дерево рабочие, ла   щая собака, стел   щийся туман, дремл   щий старик, ссор   щиеся воробьи, </a:t>
            </a:r>
            <a:r>
              <a:rPr lang="ru-RU"/>
              <a:t> </a:t>
            </a:r>
            <a:r>
              <a:rPr lang="ru-RU" sz="2400"/>
              <a:t>та   щий снег, стро   щееся здание, знач   щееся по списку количество, клокоч   щий смех, слыш   мый издалека, прослушива   мый телефон, колебл   мый ветром, кле   мая поверхность, муч   мый жаждой.</a:t>
            </a:r>
          </a:p>
        </p:txBody>
      </p:sp>
      <p:pic>
        <p:nvPicPr>
          <p:cNvPr id="64520" name="Picture 8" descr="skol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4941888"/>
            <a:ext cx="1889125" cy="1731962"/>
          </a:xfrm>
          <a:prstGeom prst="rect">
            <a:avLst/>
          </a:prstGeom>
          <a:noFill/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484438" y="14128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484438" y="17002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2627313" y="5876925"/>
            <a:ext cx="3673475" cy="647700"/>
          </a:xfrm>
          <a:prstGeom prst="roundRect">
            <a:avLst>
              <a:gd name="adj" fmla="val 16667"/>
            </a:avLst>
          </a:prstGeom>
          <a:solidFill>
            <a:srgbClr val="180FD5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CCFFFF"/>
                </a:solidFill>
              </a:rPr>
              <a:t>ПРОВЕРИТЬ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411413" y="1700213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6443663" y="17002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843213" y="278130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443663" y="170021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300788" y="3860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851275" y="20605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924300" y="2060575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6732588" y="20605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6732588" y="206057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2916238" y="24209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987675" y="24209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5867400" y="24209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5867400" y="24209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771775" y="27813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ю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7451725" y="31416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5292725" y="27813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я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5292725" y="27813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1619250" y="31416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1619250" y="31416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7451725" y="31416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у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3635375" y="42211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2700338" y="35004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2700338" y="35004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3492500" y="3860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7164388" y="35004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7164388" y="35004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</a:rPr>
              <a:t>е</a:t>
            </a: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3635375" y="42211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</a:rPr>
              <a:t>и</a:t>
            </a:r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3492500" y="38608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6300788" y="386080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4553" name="AutoShape 4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260350"/>
            <a:ext cx="647700" cy="574675"/>
          </a:xfrm>
          <a:prstGeom prst="actionButtonReturn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5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</p:childTnLst>
        </p:cTn>
      </p:par>
    </p:tnLst>
    <p:bldLst>
      <p:bldP spid="64514" grpId="0"/>
      <p:bldP spid="64522" grpId="0"/>
      <p:bldP spid="64523" grpId="0" animBg="1"/>
      <p:bldP spid="64523" grpId="1" animBg="1"/>
      <p:bldP spid="64524" grpId="0"/>
      <p:bldP spid="64525" grpId="0"/>
      <p:bldP spid="64526" grpId="0"/>
      <p:bldP spid="64527" grpId="0"/>
      <p:bldP spid="64528" grpId="0"/>
      <p:bldP spid="64529" grpId="0"/>
      <p:bldP spid="64530" grpId="0"/>
      <p:bldP spid="64531" grpId="0"/>
      <p:bldP spid="64532" grpId="0"/>
      <p:bldP spid="64533" grpId="0"/>
      <p:bldP spid="64534" grpId="0"/>
      <p:bldP spid="64535" grpId="0"/>
      <p:bldP spid="64536" grpId="0"/>
      <p:bldP spid="64537" grpId="0"/>
      <p:bldP spid="64538" grpId="0"/>
      <p:bldP spid="64539" grpId="0"/>
      <p:bldP spid="64540" grpId="0"/>
      <p:bldP spid="64541" grpId="0"/>
      <p:bldP spid="64542" grpId="0"/>
      <p:bldP spid="64543" grpId="0"/>
      <p:bldP spid="64544" grpId="0"/>
      <p:bldP spid="64545" grpId="0"/>
      <p:bldP spid="64546" grpId="0"/>
      <p:bldP spid="64547" grpId="0"/>
      <p:bldP spid="64548" grpId="0"/>
      <p:bldP spid="64549" grpId="0"/>
      <p:bldP spid="64550" grpId="0"/>
      <p:bldP spid="64551" grpId="0"/>
      <p:bldP spid="645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800" b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Образование действительных причастий прошедшего времени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9750" y="2997200"/>
            <a:ext cx="7993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CCFF"/>
                </a:solidFill>
              </a:rPr>
              <a:t>Действительные причастия прошедшего времени образуются от основы переходных и непереходных глаголов прошедшего времени совершенного и несовершенного вида при помощи суффиксов –</a:t>
            </a:r>
            <a:r>
              <a:rPr lang="ru-RU" sz="2400">
                <a:solidFill>
                  <a:srgbClr val="FF0000"/>
                </a:solidFill>
              </a:rPr>
              <a:t>вш</a:t>
            </a:r>
            <a:r>
              <a:rPr lang="ru-RU" sz="2400">
                <a:solidFill>
                  <a:srgbClr val="99CCFF"/>
                </a:solidFill>
              </a:rPr>
              <a:t>- / -</a:t>
            </a:r>
            <a:r>
              <a:rPr lang="ru-RU" sz="2400">
                <a:solidFill>
                  <a:srgbClr val="FF0000"/>
                </a:solidFill>
              </a:rPr>
              <a:t>ш</a:t>
            </a:r>
            <a:r>
              <a:rPr lang="ru-RU" sz="2400">
                <a:solidFill>
                  <a:srgbClr val="99CCFF"/>
                </a:solidFill>
              </a:rPr>
              <a:t>-.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76600" y="2276475"/>
            <a:ext cx="2087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чита л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3348038" y="285273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356100" y="2781300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348038" y="2781300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787900" y="2565400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011863" y="2276475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чита</a:t>
            </a:r>
            <a:r>
              <a:rPr lang="ru-RU" sz="3200">
                <a:solidFill>
                  <a:schemeClr val="accent1"/>
                </a:solidFill>
              </a:rPr>
              <a:t>вш</a:t>
            </a:r>
            <a:r>
              <a:rPr lang="ru-RU" sz="3200"/>
              <a:t>ий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7019925" y="21336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7308850" y="2133600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755650" y="3141663"/>
            <a:ext cx="1512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нести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84213" y="2276475"/>
            <a:ext cx="2087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читать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2195513" y="2636838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2124075" y="350043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3419475" y="3213100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нёс</a:t>
            </a: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3419475" y="3716338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4211638" y="3644900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3419475" y="3644900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4500563" y="357346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5724525" y="3213100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нёс</a:t>
            </a:r>
            <a:r>
              <a:rPr lang="ru-RU" sz="3200">
                <a:solidFill>
                  <a:schemeClr val="accent1"/>
                </a:solidFill>
              </a:rPr>
              <a:t>ш</a:t>
            </a:r>
            <a:r>
              <a:rPr lang="ru-RU" sz="3200"/>
              <a:t>ий</a:t>
            </a:r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>
            <a:off x="6516688" y="3068638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6659563" y="30686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755650" y="4221163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замёрзнуть </a:t>
            </a: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3276600" y="4508500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4356100" y="414972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замёрз</a:t>
            </a:r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>
            <a:off x="4427538" y="4724400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4427538" y="46529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5867400" y="46529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5940425" y="4508500"/>
            <a:ext cx="719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6732588" y="4221163"/>
            <a:ext cx="273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замёрз</a:t>
            </a:r>
            <a:r>
              <a:rPr lang="ru-RU" sz="3200">
                <a:solidFill>
                  <a:schemeClr val="accent1"/>
                </a:solidFill>
              </a:rPr>
              <a:t>ш</a:t>
            </a:r>
            <a:r>
              <a:rPr lang="ru-RU" sz="3200"/>
              <a:t>ий</a:t>
            </a:r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>
            <a:off x="8243888" y="4076700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>
            <a:off x="8388350" y="4076700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827088" y="5157788"/>
            <a:ext cx="2808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замереть </a:t>
            </a:r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2987675" y="5445125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4284663" y="5157788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замер</a:t>
            </a:r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4356100" y="5734050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5580063" y="5661025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4356100" y="5661025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>
            <a:off x="5724525" y="551656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9" name="Text Box 47"/>
          <p:cNvSpPr txBox="1">
            <a:spLocks noChangeArrowheads="1"/>
          </p:cNvSpPr>
          <p:nvPr/>
        </p:nvSpPr>
        <p:spPr bwMode="auto">
          <a:xfrm>
            <a:off x="6659563" y="5157788"/>
            <a:ext cx="273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замер</a:t>
            </a:r>
            <a:r>
              <a:rPr lang="ru-RU" sz="3200">
                <a:solidFill>
                  <a:schemeClr val="accent1"/>
                </a:solidFill>
              </a:rPr>
              <a:t>ш</a:t>
            </a:r>
            <a:r>
              <a:rPr lang="ru-RU" sz="3200"/>
              <a:t>ий</a:t>
            </a:r>
          </a:p>
        </p:txBody>
      </p:sp>
      <p:sp>
        <p:nvSpPr>
          <p:cNvPr id="49200" name="Line 48"/>
          <p:cNvSpPr>
            <a:spLocks noChangeShapeType="1"/>
          </p:cNvSpPr>
          <p:nvPr/>
        </p:nvSpPr>
        <p:spPr bwMode="auto">
          <a:xfrm>
            <a:off x="8101013" y="501332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01" name="Line 49"/>
          <p:cNvSpPr>
            <a:spLocks noChangeShapeType="1"/>
          </p:cNvSpPr>
          <p:nvPr/>
        </p:nvSpPr>
        <p:spPr bwMode="auto">
          <a:xfrm flipH="1">
            <a:off x="7956550" y="5013325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9203" name="Picture 51" descr="b052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765175"/>
            <a:ext cx="790575" cy="790575"/>
          </a:xfrm>
          <a:prstGeom prst="rect">
            <a:avLst/>
          </a:prstGeom>
          <a:noFill/>
        </p:spPr>
      </p:pic>
      <p:sp>
        <p:nvSpPr>
          <p:cNvPr id="49204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426200"/>
            <a:ext cx="576263" cy="431800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6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10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7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700"/>
                            </p:stCondLst>
                            <p:childTnLst>
                              <p:par>
                                <p:cTn id="10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200"/>
                            </p:stCondLst>
                            <p:childTnLst>
                              <p:par>
                                <p:cTn id="1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100"/>
                            </p:stCondLst>
                            <p:childTnLst>
                              <p:par>
                                <p:cTn id="1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6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600"/>
                            </p:stCondLst>
                            <p:childTnLst>
                              <p:par>
                                <p:cTn id="1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600"/>
                            </p:stCondLst>
                            <p:childTnLst>
                              <p:par>
                                <p:cTn id="1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4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400"/>
                            </p:stCondLst>
                            <p:childTnLst>
                              <p:par>
                                <p:cTn id="1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100"/>
                            </p:stCondLst>
                            <p:childTnLst>
                              <p:par>
                                <p:cTn id="1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100"/>
                            </p:stCondLst>
                            <p:childTnLst>
                              <p:par>
                                <p:cTn id="1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2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4"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6" grpId="1"/>
      <p:bldP spid="49157" grpId="0"/>
      <p:bldP spid="49158" grpId="0" animBg="1"/>
      <p:bldP spid="49159" grpId="0" animBg="1"/>
      <p:bldP spid="49160" grpId="0" animBg="1"/>
      <p:bldP spid="49161" grpId="0" animBg="1"/>
      <p:bldP spid="49162" grpId="0"/>
      <p:bldP spid="49163" grpId="0" animBg="1"/>
      <p:bldP spid="49164" grpId="0" animBg="1"/>
      <p:bldP spid="49165" grpId="0"/>
      <p:bldP spid="49166" grpId="0"/>
      <p:bldP spid="49167" grpId="0" animBg="1"/>
      <p:bldP spid="49168" grpId="0" animBg="1"/>
      <p:bldP spid="49169" grpId="0"/>
      <p:bldP spid="49170" grpId="0" animBg="1"/>
      <p:bldP spid="49171" grpId="0" animBg="1"/>
      <p:bldP spid="49172" grpId="0" animBg="1"/>
      <p:bldP spid="49173" grpId="0" animBg="1"/>
      <p:bldP spid="49174" grpId="0"/>
      <p:bldP spid="49179" grpId="0" animBg="1"/>
      <p:bldP spid="49180" grpId="0" animBg="1"/>
      <p:bldP spid="49181" grpId="0"/>
      <p:bldP spid="49182" grpId="0" animBg="1"/>
      <p:bldP spid="49183" grpId="0"/>
      <p:bldP spid="49184" grpId="0" animBg="1"/>
      <p:bldP spid="49185" grpId="0" animBg="1"/>
      <p:bldP spid="49186" grpId="0" animBg="1"/>
      <p:bldP spid="49187" grpId="0" animBg="1"/>
      <p:bldP spid="49188" grpId="0"/>
      <p:bldP spid="49189" grpId="0" animBg="1"/>
      <p:bldP spid="49190" grpId="0" animBg="1"/>
      <p:bldP spid="49191" grpId="0"/>
      <p:bldP spid="49192" grpId="0" animBg="1"/>
      <p:bldP spid="49193" grpId="0"/>
      <p:bldP spid="49194" grpId="0" animBg="1"/>
      <p:bldP spid="49195" grpId="0" animBg="1"/>
      <p:bldP spid="49196" grpId="0" animBg="1"/>
      <p:bldP spid="49197" grpId="0" animBg="1"/>
      <p:bldP spid="49199" grpId="0"/>
      <p:bldP spid="49200" grpId="0" animBg="1"/>
      <p:bldP spid="492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229600" cy="1398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80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Образование страдательных причастий прошедшего времени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852738"/>
            <a:ext cx="79930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CCFF"/>
                </a:solidFill>
              </a:rPr>
              <a:t>Страдательные причастия прошедшего времени образуются от  основы инфинитива переходных глаголов совершенного и несовершенного вида при помощи суффиксов </a:t>
            </a:r>
            <a:r>
              <a:rPr lang="ru-RU" sz="2400" i="1">
                <a:solidFill>
                  <a:srgbClr val="99CCFF"/>
                </a:solidFill>
              </a:rPr>
              <a:t>–</a:t>
            </a:r>
            <a:r>
              <a:rPr lang="ru-RU" sz="2800" i="1">
                <a:solidFill>
                  <a:schemeClr val="accent2"/>
                </a:solidFill>
              </a:rPr>
              <a:t>нн</a:t>
            </a:r>
            <a:r>
              <a:rPr lang="ru-RU" sz="2400" i="1">
                <a:solidFill>
                  <a:srgbClr val="99CCFF"/>
                </a:solidFill>
              </a:rPr>
              <a:t>- / -</a:t>
            </a:r>
            <a:r>
              <a:rPr lang="ru-RU" sz="2800" i="1">
                <a:solidFill>
                  <a:schemeClr val="accent2"/>
                </a:solidFill>
              </a:rPr>
              <a:t>енн</a:t>
            </a:r>
            <a:r>
              <a:rPr lang="ru-RU" sz="2400" i="1">
                <a:solidFill>
                  <a:srgbClr val="99CCFF"/>
                </a:solidFill>
              </a:rPr>
              <a:t>- (-</a:t>
            </a:r>
            <a:r>
              <a:rPr lang="ru-RU" sz="2400" i="1">
                <a:solidFill>
                  <a:schemeClr val="accent2"/>
                </a:solidFill>
              </a:rPr>
              <a:t>ённ</a:t>
            </a:r>
            <a:r>
              <a:rPr lang="ru-RU" sz="2400" i="1">
                <a:solidFill>
                  <a:srgbClr val="99CCFF"/>
                </a:solidFill>
              </a:rPr>
              <a:t>-) / -</a:t>
            </a:r>
            <a:r>
              <a:rPr lang="ru-RU" sz="2800" i="1">
                <a:solidFill>
                  <a:schemeClr val="accent2"/>
                </a:solidFill>
              </a:rPr>
              <a:t>т</a:t>
            </a:r>
            <a:r>
              <a:rPr lang="ru-RU" sz="2400" i="1">
                <a:solidFill>
                  <a:srgbClr val="99CCFF"/>
                </a:solidFill>
              </a:rPr>
              <a:t>-.</a:t>
            </a:r>
            <a:endParaRPr lang="ru-RU" sz="2400">
              <a:solidFill>
                <a:srgbClr val="99CCFF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23850" y="2133600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смеш</a:t>
            </a:r>
            <a:r>
              <a:rPr lang="ru-RU" sz="3200">
                <a:solidFill>
                  <a:srgbClr val="FF0000"/>
                </a:solidFill>
              </a:rPr>
              <a:t>а</a:t>
            </a:r>
            <a:r>
              <a:rPr lang="ru-RU" sz="3200"/>
              <a:t>ть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339975" y="24209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059113" y="2133600"/>
            <a:ext cx="792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НН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3132138" y="1989138"/>
            <a:ext cx="2889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3419475" y="1989138"/>
            <a:ext cx="2889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851275" y="24209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787900" y="2133600"/>
            <a:ext cx="2951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смеш</a:t>
            </a:r>
            <a:r>
              <a:rPr lang="ru-RU" sz="3200">
                <a:solidFill>
                  <a:srgbClr val="FF0000"/>
                </a:solidFill>
              </a:rPr>
              <a:t>а</a:t>
            </a:r>
            <a:r>
              <a:rPr lang="ru-RU" sz="3200" i="1">
                <a:solidFill>
                  <a:srgbClr val="FFFFCC"/>
                </a:solidFill>
              </a:rPr>
              <a:t>нн</a:t>
            </a:r>
            <a:r>
              <a:rPr lang="ru-RU" sz="3200"/>
              <a:t>ый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6227763" y="2133600"/>
            <a:ext cx="2889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516688" y="21336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1476375" y="1989138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1619250" y="1989138"/>
            <a:ext cx="1428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50825" y="2852738"/>
            <a:ext cx="2233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потер</a:t>
            </a:r>
            <a:r>
              <a:rPr lang="ru-RU" sz="3200">
                <a:solidFill>
                  <a:srgbClr val="FF0000"/>
                </a:solidFill>
              </a:rPr>
              <a:t>я</a:t>
            </a:r>
            <a:r>
              <a:rPr lang="ru-RU" sz="3200"/>
              <a:t>ть</a:t>
            </a: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1476375" y="2781300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619250" y="2781300"/>
            <a:ext cx="1428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2268538" y="31416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2987675" y="2852738"/>
            <a:ext cx="792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НН</a:t>
            </a:r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H="1">
            <a:off x="3059113" y="2708275"/>
            <a:ext cx="2889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3348038" y="2708275"/>
            <a:ext cx="2889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3851275" y="31416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4787900" y="2852738"/>
            <a:ext cx="2951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потер</a:t>
            </a:r>
            <a:r>
              <a:rPr lang="ru-RU" sz="3200">
                <a:solidFill>
                  <a:srgbClr val="FF0000"/>
                </a:solidFill>
              </a:rPr>
              <a:t>я</a:t>
            </a:r>
            <a:r>
              <a:rPr lang="ru-RU" sz="3200" i="1">
                <a:solidFill>
                  <a:srgbClr val="FFFFCC"/>
                </a:solidFill>
              </a:rPr>
              <a:t>нн</a:t>
            </a:r>
            <a:r>
              <a:rPr lang="ru-RU" sz="3200"/>
              <a:t>ый</a:t>
            </a: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 flipH="1">
            <a:off x="6300788" y="2781300"/>
            <a:ext cx="21748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6516688" y="27813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0" y="35004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250825" y="3644900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постро</a:t>
            </a:r>
            <a:r>
              <a:rPr lang="ru-RU" sz="3200">
                <a:solidFill>
                  <a:srgbClr val="FF0000"/>
                </a:solidFill>
              </a:rPr>
              <a:t>и</a:t>
            </a:r>
            <a:r>
              <a:rPr lang="ru-RU" sz="3200"/>
              <a:t>ть</a:t>
            </a:r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 flipH="1">
            <a:off x="1763713" y="3573463"/>
            <a:ext cx="1444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908175" y="3573463"/>
            <a:ext cx="1428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2484438" y="40052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3132138" y="3716338"/>
            <a:ext cx="1223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ЕНН</a:t>
            </a:r>
          </a:p>
        </p:txBody>
      </p:sp>
      <p:sp>
        <p:nvSpPr>
          <p:cNvPr id="50219" name="Line 43"/>
          <p:cNvSpPr>
            <a:spLocks noChangeShapeType="1"/>
          </p:cNvSpPr>
          <p:nvPr/>
        </p:nvSpPr>
        <p:spPr bwMode="auto">
          <a:xfrm flipH="1">
            <a:off x="3203575" y="3573463"/>
            <a:ext cx="504825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>
            <a:off x="3708400" y="3573463"/>
            <a:ext cx="4318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21" name="Line 45"/>
          <p:cNvSpPr>
            <a:spLocks noChangeShapeType="1"/>
          </p:cNvSpPr>
          <p:nvPr/>
        </p:nvSpPr>
        <p:spPr bwMode="auto">
          <a:xfrm>
            <a:off x="4211638" y="40052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5003800" y="3716338"/>
            <a:ext cx="2951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постро</a:t>
            </a:r>
            <a:r>
              <a:rPr lang="ru-RU" sz="3200" i="1">
                <a:solidFill>
                  <a:srgbClr val="FF0000"/>
                </a:solidFill>
              </a:rPr>
              <a:t>е</a:t>
            </a:r>
            <a:r>
              <a:rPr lang="ru-RU" sz="3200" i="1">
                <a:solidFill>
                  <a:srgbClr val="FFFFCC"/>
                </a:solidFill>
              </a:rPr>
              <a:t>нн</a:t>
            </a:r>
            <a:r>
              <a:rPr lang="ru-RU" sz="3200"/>
              <a:t>ый</a:t>
            </a:r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 flipH="1">
            <a:off x="6588125" y="3573463"/>
            <a:ext cx="360363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>
            <a:off x="6948488" y="3573463"/>
            <a:ext cx="287337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250825" y="4292600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увид</a:t>
            </a:r>
            <a:r>
              <a:rPr lang="ru-RU" sz="3200">
                <a:solidFill>
                  <a:srgbClr val="FF0000"/>
                </a:solidFill>
              </a:rPr>
              <a:t>е</a:t>
            </a:r>
            <a:r>
              <a:rPr lang="ru-RU" sz="3200"/>
              <a:t>ть</a:t>
            </a:r>
          </a:p>
        </p:txBody>
      </p:sp>
      <p:sp>
        <p:nvSpPr>
          <p:cNvPr id="50230" name="Line 54"/>
          <p:cNvSpPr>
            <a:spLocks noChangeShapeType="1"/>
          </p:cNvSpPr>
          <p:nvPr/>
        </p:nvSpPr>
        <p:spPr bwMode="auto">
          <a:xfrm flipH="1">
            <a:off x="1331913" y="4221163"/>
            <a:ext cx="1444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>
            <a:off x="1476375" y="4221163"/>
            <a:ext cx="1428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>
            <a:off x="2411413" y="46529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33" name="Text Box 57"/>
          <p:cNvSpPr txBox="1">
            <a:spLocks noChangeArrowheads="1"/>
          </p:cNvSpPr>
          <p:nvPr/>
        </p:nvSpPr>
        <p:spPr bwMode="auto">
          <a:xfrm>
            <a:off x="3203575" y="4365625"/>
            <a:ext cx="122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ЕНН</a:t>
            </a:r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 flipH="1">
            <a:off x="3203575" y="4221163"/>
            <a:ext cx="504825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3708400" y="4221163"/>
            <a:ext cx="4318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36" name="Line 60"/>
          <p:cNvSpPr>
            <a:spLocks noChangeShapeType="1"/>
          </p:cNvSpPr>
          <p:nvPr/>
        </p:nvSpPr>
        <p:spPr bwMode="auto">
          <a:xfrm>
            <a:off x="4284663" y="46529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37" name="Text Box 61"/>
          <p:cNvSpPr txBox="1">
            <a:spLocks noChangeArrowheads="1"/>
          </p:cNvSpPr>
          <p:nvPr/>
        </p:nvSpPr>
        <p:spPr bwMode="auto">
          <a:xfrm>
            <a:off x="5076825" y="4365625"/>
            <a:ext cx="2951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увид</a:t>
            </a:r>
            <a:r>
              <a:rPr lang="ru-RU" sz="3200" i="1">
                <a:solidFill>
                  <a:srgbClr val="FF0000"/>
                </a:solidFill>
              </a:rPr>
              <a:t>е</a:t>
            </a:r>
            <a:r>
              <a:rPr lang="ru-RU" sz="3200" i="1">
                <a:solidFill>
                  <a:srgbClr val="FFFFCC"/>
                </a:solidFill>
              </a:rPr>
              <a:t>нн</a:t>
            </a:r>
            <a:r>
              <a:rPr lang="ru-RU" sz="3200"/>
              <a:t>ый</a:t>
            </a:r>
          </a:p>
        </p:txBody>
      </p:sp>
      <p:sp>
        <p:nvSpPr>
          <p:cNvPr id="50238" name="Line 62"/>
          <p:cNvSpPr>
            <a:spLocks noChangeShapeType="1"/>
          </p:cNvSpPr>
          <p:nvPr/>
        </p:nvSpPr>
        <p:spPr bwMode="auto">
          <a:xfrm flipH="1">
            <a:off x="6227763" y="4221163"/>
            <a:ext cx="360362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39" name="Line 63"/>
          <p:cNvSpPr>
            <a:spLocks noChangeShapeType="1"/>
          </p:cNvSpPr>
          <p:nvPr/>
        </p:nvSpPr>
        <p:spPr bwMode="auto">
          <a:xfrm>
            <a:off x="6588125" y="4221163"/>
            <a:ext cx="287338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40" name="Text Box 64"/>
          <p:cNvSpPr txBox="1">
            <a:spLocks noChangeArrowheads="1"/>
          </p:cNvSpPr>
          <p:nvPr/>
        </p:nvSpPr>
        <p:spPr bwMode="auto">
          <a:xfrm>
            <a:off x="250825" y="4941888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осуд</a:t>
            </a:r>
            <a:r>
              <a:rPr lang="ru-RU" sz="3200">
                <a:solidFill>
                  <a:srgbClr val="FF0000"/>
                </a:solidFill>
              </a:rPr>
              <a:t>и</a:t>
            </a:r>
            <a:r>
              <a:rPr lang="ru-RU" sz="3200"/>
              <a:t>ть</a:t>
            </a:r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 flipH="1">
            <a:off x="1331913" y="4868863"/>
            <a:ext cx="1444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42" name="Line 66"/>
          <p:cNvSpPr>
            <a:spLocks noChangeShapeType="1"/>
          </p:cNvSpPr>
          <p:nvPr/>
        </p:nvSpPr>
        <p:spPr bwMode="auto">
          <a:xfrm>
            <a:off x="1476375" y="4868863"/>
            <a:ext cx="1428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43" name="Line 67"/>
          <p:cNvSpPr>
            <a:spLocks noChangeShapeType="1"/>
          </p:cNvSpPr>
          <p:nvPr/>
        </p:nvSpPr>
        <p:spPr bwMode="auto">
          <a:xfrm>
            <a:off x="2411413" y="53006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44" name="Text Box 68"/>
          <p:cNvSpPr txBox="1">
            <a:spLocks noChangeArrowheads="1"/>
          </p:cNvSpPr>
          <p:nvPr/>
        </p:nvSpPr>
        <p:spPr bwMode="auto">
          <a:xfrm>
            <a:off x="3203575" y="5013325"/>
            <a:ext cx="122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ЁНН</a:t>
            </a:r>
          </a:p>
        </p:txBody>
      </p:sp>
      <p:sp>
        <p:nvSpPr>
          <p:cNvPr id="50245" name="Line 69"/>
          <p:cNvSpPr>
            <a:spLocks noChangeShapeType="1"/>
          </p:cNvSpPr>
          <p:nvPr/>
        </p:nvSpPr>
        <p:spPr bwMode="auto">
          <a:xfrm flipH="1">
            <a:off x="3203575" y="4868863"/>
            <a:ext cx="504825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46" name="Line 70"/>
          <p:cNvSpPr>
            <a:spLocks noChangeShapeType="1"/>
          </p:cNvSpPr>
          <p:nvPr/>
        </p:nvSpPr>
        <p:spPr bwMode="auto">
          <a:xfrm>
            <a:off x="3708400" y="4868863"/>
            <a:ext cx="4318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47" name="Line 71"/>
          <p:cNvSpPr>
            <a:spLocks noChangeShapeType="1"/>
          </p:cNvSpPr>
          <p:nvPr/>
        </p:nvSpPr>
        <p:spPr bwMode="auto">
          <a:xfrm>
            <a:off x="4284663" y="53006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48" name="Text Box 72"/>
          <p:cNvSpPr txBox="1">
            <a:spLocks noChangeArrowheads="1"/>
          </p:cNvSpPr>
          <p:nvPr/>
        </p:nvSpPr>
        <p:spPr bwMode="auto">
          <a:xfrm>
            <a:off x="5003800" y="4941888"/>
            <a:ext cx="2951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осужд</a:t>
            </a:r>
            <a:r>
              <a:rPr lang="ru-RU" sz="3200" i="1">
                <a:solidFill>
                  <a:srgbClr val="FF0000"/>
                </a:solidFill>
              </a:rPr>
              <a:t>ё</a:t>
            </a:r>
            <a:r>
              <a:rPr lang="ru-RU" sz="3200" i="1">
                <a:solidFill>
                  <a:srgbClr val="FFFFCC"/>
                </a:solidFill>
              </a:rPr>
              <a:t>нн</a:t>
            </a:r>
            <a:r>
              <a:rPr lang="ru-RU" sz="3200"/>
              <a:t>ый</a:t>
            </a:r>
          </a:p>
        </p:txBody>
      </p:sp>
      <p:sp>
        <p:nvSpPr>
          <p:cNvPr id="50249" name="Line 73"/>
          <p:cNvSpPr>
            <a:spLocks noChangeShapeType="1"/>
          </p:cNvSpPr>
          <p:nvPr/>
        </p:nvSpPr>
        <p:spPr bwMode="auto">
          <a:xfrm flipH="1">
            <a:off x="6300788" y="4868863"/>
            <a:ext cx="4318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50" name="Line 74"/>
          <p:cNvSpPr>
            <a:spLocks noChangeShapeType="1"/>
          </p:cNvSpPr>
          <p:nvPr/>
        </p:nvSpPr>
        <p:spPr bwMode="auto">
          <a:xfrm>
            <a:off x="6732588" y="4868863"/>
            <a:ext cx="4318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51" name="Text Box 75"/>
          <p:cNvSpPr txBox="1">
            <a:spLocks noChangeArrowheads="1"/>
          </p:cNvSpPr>
          <p:nvPr/>
        </p:nvSpPr>
        <p:spPr bwMode="auto">
          <a:xfrm>
            <a:off x="323850" y="5589588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спеть</a:t>
            </a:r>
          </a:p>
        </p:txBody>
      </p:sp>
      <p:sp>
        <p:nvSpPr>
          <p:cNvPr id="50252" name="Line 76"/>
          <p:cNvSpPr>
            <a:spLocks noChangeShapeType="1"/>
          </p:cNvSpPr>
          <p:nvPr/>
        </p:nvSpPr>
        <p:spPr bwMode="auto">
          <a:xfrm>
            <a:off x="2411413" y="594995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53" name="Text Box 77"/>
          <p:cNvSpPr txBox="1">
            <a:spLocks noChangeArrowheads="1"/>
          </p:cNvSpPr>
          <p:nvPr/>
        </p:nvSpPr>
        <p:spPr bwMode="auto">
          <a:xfrm>
            <a:off x="3492500" y="558958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CC"/>
                </a:solidFill>
              </a:rPr>
              <a:t> т</a:t>
            </a:r>
          </a:p>
        </p:txBody>
      </p:sp>
      <p:sp>
        <p:nvSpPr>
          <p:cNvPr id="50254" name="Line 78"/>
          <p:cNvSpPr>
            <a:spLocks noChangeShapeType="1"/>
          </p:cNvSpPr>
          <p:nvPr/>
        </p:nvSpPr>
        <p:spPr bwMode="auto">
          <a:xfrm flipH="1">
            <a:off x="3635375" y="5589588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55" name="Line 79"/>
          <p:cNvSpPr>
            <a:spLocks noChangeShapeType="1"/>
          </p:cNvSpPr>
          <p:nvPr/>
        </p:nvSpPr>
        <p:spPr bwMode="auto">
          <a:xfrm>
            <a:off x="3779838" y="5589588"/>
            <a:ext cx="1428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56" name="Line 80"/>
          <p:cNvSpPr>
            <a:spLocks noChangeShapeType="1"/>
          </p:cNvSpPr>
          <p:nvPr/>
        </p:nvSpPr>
        <p:spPr bwMode="auto">
          <a:xfrm>
            <a:off x="4284663" y="5876925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57" name="Text Box 81"/>
          <p:cNvSpPr txBox="1">
            <a:spLocks noChangeArrowheads="1"/>
          </p:cNvSpPr>
          <p:nvPr/>
        </p:nvSpPr>
        <p:spPr bwMode="auto">
          <a:xfrm>
            <a:off x="5076825" y="5589588"/>
            <a:ext cx="2951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спе</a:t>
            </a:r>
            <a:r>
              <a:rPr lang="ru-RU" sz="3200" i="1">
                <a:solidFill>
                  <a:srgbClr val="FFFFCC"/>
                </a:solidFill>
              </a:rPr>
              <a:t>т</a:t>
            </a:r>
            <a:r>
              <a:rPr lang="ru-RU" sz="3200"/>
              <a:t>ый</a:t>
            </a:r>
          </a:p>
        </p:txBody>
      </p:sp>
      <p:sp>
        <p:nvSpPr>
          <p:cNvPr id="50258" name="Line 82"/>
          <p:cNvSpPr>
            <a:spLocks noChangeShapeType="1"/>
          </p:cNvSpPr>
          <p:nvPr/>
        </p:nvSpPr>
        <p:spPr bwMode="auto">
          <a:xfrm flipH="1">
            <a:off x="5940425" y="5516563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59" name="Line 83"/>
          <p:cNvSpPr>
            <a:spLocks noChangeShapeType="1"/>
          </p:cNvSpPr>
          <p:nvPr/>
        </p:nvSpPr>
        <p:spPr bwMode="auto">
          <a:xfrm>
            <a:off x="6084888" y="5516563"/>
            <a:ext cx="1428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60" name="Line 84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0261" name="Picture 85" descr="Человечек-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60350"/>
            <a:ext cx="1009650" cy="1296988"/>
          </a:xfrm>
          <a:prstGeom prst="rect">
            <a:avLst/>
          </a:prstGeom>
          <a:noFill/>
        </p:spPr>
      </p:pic>
      <p:sp>
        <p:nvSpPr>
          <p:cNvPr id="50264" name="WordArt 88"/>
          <p:cNvSpPr>
            <a:spLocks noChangeArrowheads="1" noChangeShapeType="1" noTextEdit="1"/>
          </p:cNvSpPr>
          <p:nvPr/>
        </p:nvSpPr>
        <p:spPr bwMode="auto">
          <a:xfrm rot="454503">
            <a:off x="8101013" y="4652963"/>
            <a:ext cx="8636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50265" name="AutoShape 89"/>
          <p:cNvSpPr>
            <a:spLocks noChangeArrowheads="1"/>
          </p:cNvSpPr>
          <p:nvPr/>
        </p:nvSpPr>
        <p:spPr bwMode="auto">
          <a:xfrm>
            <a:off x="158750" y="4776788"/>
            <a:ext cx="7889875" cy="1993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CCFF"/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Когда страдательные причастия прошедшего времени образуются при помощи суффикса –</a:t>
            </a:r>
            <a:r>
              <a:rPr lang="ru-RU" sz="2800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НН-</a:t>
            </a:r>
            <a:r>
              <a:rPr lang="ru-RU" sz="2800">
                <a:solidFill>
                  <a:schemeClr val="bg1"/>
                </a:solidFill>
              </a:rPr>
              <a:t>, а когда </a:t>
            </a:r>
            <a:r>
              <a:rPr lang="ru-RU" sz="2800">
                <a:solidFill>
                  <a:schemeClr val="bg1"/>
                </a:solidFill>
                <a:cs typeface="Arial" charset="0"/>
              </a:rPr>
              <a:t>при помощи суффикса –</a:t>
            </a:r>
            <a:r>
              <a:rPr lang="ru-RU" sz="2800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ЕНН-</a:t>
            </a:r>
            <a:r>
              <a:rPr lang="ru-RU" sz="2800">
                <a:solidFill>
                  <a:schemeClr val="bg1"/>
                </a:solidFill>
                <a:cs typeface="Arial" charset="0"/>
              </a:rPr>
              <a:t>?</a:t>
            </a:r>
          </a:p>
        </p:txBody>
      </p:sp>
      <p:pic>
        <p:nvPicPr>
          <p:cNvPr id="50266" name="Picture 90" descr="AG00315_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018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68" name="AutoShape 9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755650" cy="476250"/>
          </a:xfrm>
          <a:prstGeom prst="actionButtonReturn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0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4" dur="2000"/>
                                        <p:tgtEl>
                                          <p:spTgt spid="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8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0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9" dur="5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50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5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5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5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5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5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64"/>
                  </p:tgtEl>
                </p:cond>
              </p:nextCondLst>
            </p:seq>
          </p:childTnLst>
        </p:cTn>
      </p:par>
    </p:tnLst>
    <p:bldLst>
      <p:bldP spid="50178" grpId="0"/>
      <p:bldP spid="50180" grpId="0"/>
      <p:bldP spid="50180" grpId="1"/>
      <p:bldP spid="50182" grpId="0"/>
      <p:bldP spid="50183" grpId="0" animBg="1"/>
      <p:bldP spid="50184" grpId="0"/>
      <p:bldP spid="50185" grpId="0" animBg="1"/>
      <p:bldP spid="50187" grpId="0" animBg="1"/>
      <p:bldP spid="50188" grpId="0" animBg="1"/>
      <p:bldP spid="50189" grpId="0"/>
      <p:bldP spid="50190" grpId="0" animBg="1"/>
      <p:bldP spid="50191" grpId="0" animBg="1"/>
      <p:bldP spid="50192" grpId="0" animBg="1"/>
      <p:bldP spid="50196" grpId="0" animBg="1"/>
      <p:bldP spid="50197" grpId="0"/>
      <p:bldP spid="50198" grpId="0" animBg="1"/>
      <p:bldP spid="50199" grpId="0" animBg="1"/>
      <p:bldP spid="50200" grpId="0" animBg="1"/>
      <p:bldP spid="50201" grpId="0"/>
      <p:bldP spid="50202" grpId="0" animBg="1"/>
      <p:bldP spid="50203" grpId="0" animBg="1"/>
      <p:bldP spid="50204" grpId="0" animBg="1"/>
      <p:bldP spid="50205" grpId="0"/>
      <p:bldP spid="50206" grpId="0" animBg="1"/>
      <p:bldP spid="50207" grpId="0" animBg="1"/>
      <p:bldP spid="50208" grpId="0" animBg="1"/>
      <p:bldP spid="50209" grpId="0" animBg="1"/>
      <p:bldP spid="50210" grpId="0"/>
      <p:bldP spid="50211" grpId="0" animBg="1"/>
      <p:bldP spid="50212" grpId="0" animBg="1"/>
      <p:bldP spid="50213" grpId="0" animBg="1"/>
      <p:bldP spid="50214" grpId="0"/>
      <p:bldP spid="50219" grpId="0" animBg="1"/>
      <p:bldP spid="50220" grpId="0" animBg="1"/>
      <p:bldP spid="50221" grpId="0" animBg="1"/>
      <p:bldP spid="50222" grpId="0"/>
      <p:bldP spid="50227" grpId="0" animBg="1"/>
      <p:bldP spid="50228" grpId="0" animBg="1"/>
      <p:bldP spid="50229" grpId="0"/>
      <p:bldP spid="50230" grpId="0" animBg="1"/>
      <p:bldP spid="50231" grpId="0" animBg="1"/>
      <p:bldP spid="50232" grpId="0" animBg="1"/>
      <p:bldP spid="50233" grpId="0"/>
      <p:bldP spid="50234" grpId="0" animBg="1"/>
      <p:bldP spid="50235" grpId="0" animBg="1"/>
      <p:bldP spid="50236" grpId="0" animBg="1"/>
      <p:bldP spid="50237" grpId="0"/>
      <p:bldP spid="50238" grpId="0" animBg="1"/>
      <p:bldP spid="50239" grpId="0" animBg="1"/>
      <p:bldP spid="50240" grpId="0"/>
      <p:bldP spid="50241" grpId="0" animBg="1"/>
      <p:bldP spid="50242" grpId="0" animBg="1"/>
      <p:bldP spid="50243" grpId="0" animBg="1"/>
      <p:bldP spid="50244" grpId="0"/>
      <p:bldP spid="50245" grpId="0" animBg="1"/>
      <p:bldP spid="50246" grpId="0" animBg="1"/>
      <p:bldP spid="50247" grpId="0" animBg="1"/>
      <p:bldP spid="50248" grpId="0"/>
      <p:bldP spid="50249" grpId="0" animBg="1"/>
      <p:bldP spid="50250" grpId="0" animBg="1"/>
      <p:bldP spid="50251" grpId="0"/>
      <p:bldP spid="50252" grpId="0" animBg="1"/>
      <p:bldP spid="50253" grpId="0"/>
      <p:bldP spid="50254" grpId="0" animBg="1"/>
      <p:bldP spid="50255" grpId="0" animBg="1"/>
      <p:bldP spid="50256" grpId="0" animBg="1"/>
      <p:bldP spid="50257" grpId="0"/>
      <p:bldP spid="50258" grpId="0" animBg="1"/>
      <p:bldP spid="50259" grpId="0" animBg="1"/>
      <p:bldP spid="50260" grpId="0" animBg="1"/>
      <p:bldP spid="50264" grpId="0" animBg="1"/>
      <p:bldP spid="50264" grpId="1" animBg="1"/>
      <p:bldP spid="50265" grpId="0" animBg="1"/>
      <p:bldP spid="5026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398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Образовать</a:t>
            </a:r>
            <a:r>
              <a:rPr lang="ru-RU" sz="380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возможные формы причастий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Бросать </a:t>
            </a:r>
            <a:endParaRPr lang="ru-RU" sz="2400">
              <a:cs typeface="Arial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23850" y="2636838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Бросить </a:t>
            </a:r>
            <a:endParaRPr lang="ru-RU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08175" y="1700213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(несов.в., перех.)</a:t>
            </a:r>
            <a:r>
              <a:rPr lang="ru-RU" sz="2400"/>
              <a:t> –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11188" y="14128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cs typeface="Arial" charset="0"/>
              </a:rPr>
              <a:t>I</a:t>
            </a:r>
            <a:r>
              <a:rPr lang="ru-RU">
                <a:solidFill>
                  <a:srgbClr val="FFFFCC"/>
                </a:solidFill>
                <a:cs typeface="Arial" charset="0"/>
              </a:rPr>
              <a:t> спр.</a:t>
            </a:r>
            <a:endParaRPr lang="en-US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cs typeface="Arial" charset="0"/>
              </a:rPr>
              <a:t>II</a:t>
            </a:r>
            <a:r>
              <a:rPr lang="ru-RU">
                <a:solidFill>
                  <a:srgbClr val="FFFFCC"/>
                </a:solidFill>
                <a:cs typeface="Arial" charset="0"/>
              </a:rPr>
              <a:t> спр.</a:t>
            </a:r>
            <a:endParaRPr lang="en-US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692275" y="263683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(сов.в., перех.)</a:t>
            </a:r>
            <a:r>
              <a:rPr lang="ru-RU" sz="2400"/>
              <a:t> – 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50825" y="3357563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Бороться </a:t>
            </a:r>
            <a:endParaRPr lang="ru-RU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68313" y="30686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cs typeface="Arial" charset="0"/>
              </a:rPr>
              <a:t>I</a:t>
            </a:r>
            <a:r>
              <a:rPr lang="ru-RU">
                <a:solidFill>
                  <a:srgbClr val="FFFFCC"/>
                </a:solidFill>
                <a:cs typeface="Arial" charset="0"/>
              </a:rPr>
              <a:t> спр.</a:t>
            </a:r>
            <a:endParaRPr lang="en-US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763713" y="335756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(несов.в., неперех.) </a:t>
            </a:r>
            <a:r>
              <a:rPr lang="ru-RU" sz="2400"/>
              <a:t>– 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95288" y="429260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Колоть </a:t>
            </a:r>
            <a:endParaRPr lang="ru-RU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619250" y="4221163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(несов.в., перех.)</a:t>
            </a:r>
            <a:r>
              <a:rPr lang="ru-RU" sz="2400"/>
              <a:t> – 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323850" y="50847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Дремать </a:t>
            </a:r>
            <a:endParaRPr lang="ru-RU" sz="2400">
              <a:cs typeface="Arial" charset="0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539750" y="40052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cs typeface="Arial" charset="0"/>
              </a:rPr>
              <a:t>I</a:t>
            </a:r>
            <a:r>
              <a:rPr lang="ru-RU">
                <a:solidFill>
                  <a:srgbClr val="FFFFCC"/>
                </a:solidFill>
                <a:cs typeface="Arial" charset="0"/>
              </a:rPr>
              <a:t> спр.</a:t>
            </a:r>
            <a:endParaRPr lang="en-US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11188" y="48688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cs typeface="Arial" charset="0"/>
              </a:rPr>
              <a:t>I</a:t>
            </a:r>
            <a:r>
              <a:rPr lang="ru-RU">
                <a:solidFill>
                  <a:srgbClr val="FFFFCC"/>
                </a:solidFill>
                <a:cs typeface="Arial" charset="0"/>
              </a:rPr>
              <a:t> спр.</a:t>
            </a:r>
            <a:endParaRPr lang="en-US">
              <a:solidFill>
                <a:srgbClr val="FFFFCC"/>
              </a:solidFill>
              <a:cs typeface="Arial" charset="0"/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1692275" y="508476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(несов.в., неперех.)</a:t>
            </a:r>
            <a:r>
              <a:rPr lang="ru-RU" sz="2400"/>
              <a:t> – 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23850" y="5805488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Посеять </a:t>
            </a:r>
            <a:endParaRPr lang="ru-RU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1692275" y="5805488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(сов.в., перех.)</a:t>
            </a:r>
            <a:r>
              <a:rPr lang="ru-RU" sz="2400"/>
              <a:t> – 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684213" y="55895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cs typeface="Arial" charset="0"/>
              </a:rPr>
              <a:t>I</a:t>
            </a:r>
            <a:r>
              <a:rPr lang="ru-RU">
                <a:solidFill>
                  <a:srgbClr val="FFFFCC"/>
                </a:solidFill>
                <a:cs typeface="Arial" charset="0"/>
              </a:rPr>
              <a:t> спр.</a:t>
            </a:r>
            <a:endParaRPr lang="en-US">
              <a:solidFill>
                <a:srgbClr val="FFFFCC"/>
              </a:solidFill>
              <a:cs typeface="Arial" charset="0"/>
            </a:endParaRPr>
          </a:p>
        </p:txBody>
      </p:sp>
      <p:pic>
        <p:nvPicPr>
          <p:cNvPr id="61463" name="Picture 23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4875" y="0"/>
            <a:ext cx="1889125" cy="1731963"/>
          </a:xfrm>
          <a:prstGeom prst="rect">
            <a:avLst/>
          </a:prstGeom>
          <a:noFill/>
        </p:spPr>
      </p:pic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6372225" y="2708275"/>
            <a:ext cx="206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брош</a:t>
            </a:r>
            <a:r>
              <a:rPr lang="ru-RU" sz="2400">
                <a:solidFill>
                  <a:schemeClr val="accent2"/>
                </a:solidFill>
              </a:rPr>
              <a:t>енн</a:t>
            </a:r>
            <a:r>
              <a:rPr lang="ru-RU" sz="2400"/>
              <a:t>ый.</a:t>
            </a: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4932363" y="1700213"/>
            <a:ext cx="214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броса</a:t>
            </a:r>
            <a:r>
              <a:rPr lang="ru-RU" sz="2400">
                <a:solidFill>
                  <a:schemeClr val="accent2"/>
                </a:solidFill>
              </a:rPr>
              <a:t>ющ</a:t>
            </a:r>
            <a:r>
              <a:rPr lang="ru-RU" sz="2400"/>
              <a:t>ий, </a:t>
            </a: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2051050" y="2205038"/>
            <a:ext cx="201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броса</a:t>
            </a:r>
            <a:r>
              <a:rPr lang="ru-RU" sz="2400">
                <a:solidFill>
                  <a:schemeClr val="accent2"/>
                </a:solidFill>
              </a:rPr>
              <a:t>ем</a:t>
            </a:r>
            <a:r>
              <a:rPr lang="ru-RU" sz="2400"/>
              <a:t>ый.</a:t>
            </a: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6877050" y="1700213"/>
            <a:ext cx="206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броса</a:t>
            </a:r>
            <a:r>
              <a:rPr lang="ru-RU" sz="2400">
                <a:solidFill>
                  <a:schemeClr val="accent2"/>
                </a:solidFill>
              </a:rPr>
              <a:t>вш</a:t>
            </a:r>
            <a:r>
              <a:rPr lang="ru-RU" sz="2400"/>
              <a:t>ий, </a:t>
            </a:r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 flipH="1">
            <a:off x="5940425" y="1628775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6156325" y="1628775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 flipH="1">
            <a:off x="7885113" y="1628775"/>
            <a:ext cx="21431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8101013" y="1628775"/>
            <a:ext cx="2159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 flipH="1">
            <a:off x="3059113" y="2205038"/>
            <a:ext cx="21431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3276600" y="2205038"/>
            <a:ext cx="2159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4356100" y="2708275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броси</a:t>
            </a:r>
            <a:r>
              <a:rPr lang="ru-RU" sz="2400">
                <a:solidFill>
                  <a:schemeClr val="accent2"/>
                </a:solidFill>
              </a:rPr>
              <a:t>вш</a:t>
            </a:r>
            <a:r>
              <a:rPr lang="ru-RU" sz="2400"/>
              <a:t>ий,</a:t>
            </a:r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 flipH="1">
            <a:off x="5364163" y="2636838"/>
            <a:ext cx="21431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8" name="Line 38"/>
          <p:cNvSpPr>
            <a:spLocks noChangeShapeType="1"/>
          </p:cNvSpPr>
          <p:nvPr/>
        </p:nvSpPr>
        <p:spPr bwMode="auto">
          <a:xfrm>
            <a:off x="5580063" y="2636838"/>
            <a:ext cx="2159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9" name="Line 39"/>
          <p:cNvSpPr>
            <a:spLocks noChangeShapeType="1"/>
          </p:cNvSpPr>
          <p:nvPr/>
        </p:nvSpPr>
        <p:spPr bwMode="auto">
          <a:xfrm flipH="1">
            <a:off x="7308850" y="25654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81" name="Line 41"/>
          <p:cNvSpPr>
            <a:spLocks noChangeShapeType="1"/>
          </p:cNvSpPr>
          <p:nvPr/>
        </p:nvSpPr>
        <p:spPr bwMode="auto">
          <a:xfrm>
            <a:off x="7524750" y="25654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5076825" y="3357563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бор</a:t>
            </a:r>
            <a:r>
              <a:rPr lang="ru-RU" sz="2400">
                <a:solidFill>
                  <a:schemeClr val="accent2"/>
                </a:solidFill>
              </a:rPr>
              <a:t>ющ</a:t>
            </a:r>
            <a:r>
              <a:rPr lang="ru-RU" sz="2400"/>
              <a:t>ийся, </a:t>
            </a:r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7092950" y="3357563"/>
            <a:ext cx="226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боро</a:t>
            </a:r>
            <a:r>
              <a:rPr lang="ru-RU" sz="2400">
                <a:solidFill>
                  <a:schemeClr val="accent2"/>
                </a:solidFill>
              </a:rPr>
              <a:t>вш</a:t>
            </a:r>
            <a:r>
              <a:rPr lang="ru-RU" sz="2400"/>
              <a:t>ийся. </a:t>
            </a:r>
          </a:p>
        </p:txBody>
      </p:sp>
      <p:sp>
        <p:nvSpPr>
          <p:cNvPr id="61484" name="Line 44"/>
          <p:cNvSpPr>
            <a:spLocks noChangeShapeType="1"/>
          </p:cNvSpPr>
          <p:nvPr/>
        </p:nvSpPr>
        <p:spPr bwMode="auto">
          <a:xfrm flipH="1">
            <a:off x="5724525" y="3284538"/>
            <a:ext cx="2873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85" name="Line 45"/>
          <p:cNvSpPr>
            <a:spLocks noChangeShapeType="1"/>
          </p:cNvSpPr>
          <p:nvPr/>
        </p:nvSpPr>
        <p:spPr bwMode="auto">
          <a:xfrm>
            <a:off x="6011863" y="3284538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86" name="Line 46"/>
          <p:cNvSpPr>
            <a:spLocks noChangeShapeType="1"/>
          </p:cNvSpPr>
          <p:nvPr/>
        </p:nvSpPr>
        <p:spPr bwMode="auto">
          <a:xfrm flipH="1">
            <a:off x="7956550" y="3284538"/>
            <a:ext cx="214313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87" name="Line 47"/>
          <p:cNvSpPr>
            <a:spLocks noChangeShapeType="1"/>
          </p:cNvSpPr>
          <p:nvPr/>
        </p:nvSpPr>
        <p:spPr bwMode="auto">
          <a:xfrm>
            <a:off x="8172450" y="3284538"/>
            <a:ext cx="2159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4643438" y="4221163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кол</a:t>
            </a:r>
            <a:r>
              <a:rPr lang="ru-RU" sz="2400">
                <a:solidFill>
                  <a:schemeClr val="accent2"/>
                </a:solidFill>
              </a:rPr>
              <a:t>ющ</a:t>
            </a:r>
            <a:r>
              <a:rPr lang="ru-RU" sz="2400"/>
              <a:t>ий,</a:t>
            </a:r>
          </a:p>
        </p:txBody>
      </p:sp>
      <p:sp>
        <p:nvSpPr>
          <p:cNvPr id="61489" name="Line 49"/>
          <p:cNvSpPr>
            <a:spLocks noChangeShapeType="1"/>
          </p:cNvSpPr>
          <p:nvPr/>
        </p:nvSpPr>
        <p:spPr bwMode="auto">
          <a:xfrm flipH="1">
            <a:off x="5292725" y="40767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>
            <a:off x="5508625" y="40767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91" name="Rectangle 51"/>
          <p:cNvSpPr>
            <a:spLocks noChangeArrowheads="1"/>
          </p:cNvSpPr>
          <p:nvPr/>
        </p:nvSpPr>
        <p:spPr bwMode="auto">
          <a:xfrm>
            <a:off x="6372225" y="4221163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коло</a:t>
            </a:r>
            <a:r>
              <a:rPr lang="ru-RU" sz="2400">
                <a:solidFill>
                  <a:schemeClr val="accent2"/>
                </a:solidFill>
              </a:rPr>
              <a:t>вш</a:t>
            </a:r>
            <a:r>
              <a:rPr lang="ru-RU" sz="2400"/>
              <a:t>ий,</a:t>
            </a:r>
          </a:p>
        </p:txBody>
      </p:sp>
      <p:sp>
        <p:nvSpPr>
          <p:cNvPr id="61492" name="Line 52"/>
          <p:cNvSpPr>
            <a:spLocks noChangeShapeType="1"/>
          </p:cNvSpPr>
          <p:nvPr/>
        </p:nvSpPr>
        <p:spPr bwMode="auto">
          <a:xfrm flipH="1">
            <a:off x="7164388" y="4149725"/>
            <a:ext cx="21431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93" name="Line 53"/>
          <p:cNvSpPr>
            <a:spLocks noChangeShapeType="1"/>
          </p:cNvSpPr>
          <p:nvPr/>
        </p:nvSpPr>
        <p:spPr bwMode="auto">
          <a:xfrm>
            <a:off x="7380288" y="4149725"/>
            <a:ext cx="2159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94" name="Rectangle 54"/>
          <p:cNvSpPr>
            <a:spLocks noChangeArrowheads="1"/>
          </p:cNvSpPr>
          <p:nvPr/>
        </p:nvSpPr>
        <p:spPr bwMode="auto">
          <a:xfrm>
            <a:off x="1835150" y="4724400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коло</a:t>
            </a:r>
            <a:r>
              <a:rPr lang="ru-RU" sz="2400" i="1">
                <a:solidFill>
                  <a:schemeClr val="accent2"/>
                </a:solidFill>
              </a:rPr>
              <a:t>т</a:t>
            </a:r>
            <a:r>
              <a:rPr lang="ru-RU" sz="2400"/>
              <a:t>ый.</a:t>
            </a:r>
          </a:p>
        </p:txBody>
      </p:sp>
      <p:sp>
        <p:nvSpPr>
          <p:cNvPr id="61495" name="Line 55"/>
          <p:cNvSpPr>
            <a:spLocks noChangeShapeType="1"/>
          </p:cNvSpPr>
          <p:nvPr/>
        </p:nvSpPr>
        <p:spPr bwMode="auto">
          <a:xfrm flipH="1">
            <a:off x="2700338" y="4652963"/>
            <a:ext cx="144462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>
            <a:off x="2843213" y="4652963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97" name="Rectangle 57"/>
          <p:cNvSpPr>
            <a:spLocks noChangeArrowheads="1"/>
          </p:cNvSpPr>
          <p:nvPr/>
        </p:nvSpPr>
        <p:spPr bwMode="auto">
          <a:xfrm>
            <a:off x="5003800" y="5084763"/>
            <a:ext cx="212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дремл</a:t>
            </a:r>
            <a:r>
              <a:rPr lang="ru-RU" sz="2400">
                <a:solidFill>
                  <a:schemeClr val="accent2"/>
                </a:solidFill>
              </a:rPr>
              <a:t>ющ</a:t>
            </a:r>
            <a:r>
              <a:rPr lang="ru-RU" sz="2400"/>
              <a:t>ий,</a:t>
            </a:r>
          </a:p>
        </p:txBody>
      </p:sp>
      <p:sp>
        <p:nvSpPr>
          <p:cNvPr id="61498" name="Rectangle 58"/>
          <p:cNvSpPr>
            <a:spLocks noChangeArrowheads="1"/>
          </p:cNvSpPr>
          <p:nvPr/>
        </p:nvSpPr>
        <p:spPr bwMode="auto">
          <a:xfrm>
            <a:off x="7115175" y="5084763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дрема</a:t>
            </a:r>
            <a:r>
              <a:rPr lang="ru-RU" sz="2400">
                <a:solidFill>
                  <a:schemeClr val="accent2"/>
                </a:solidFill>
              </a:rPr>
              <a:t>вш</a:t>
            </a:r>
            <a:r>
              <a:rPr lang="ru-RU" sz="2400"/>
              <a:t>ий.</a:t>
            </a:r>
          </a:p>
        </p:txBody>
      </p:sp>
      <p:sp>
        <p:nvSpPr>
          <p:cNvPr id="61499" name="Line 59"/>
          <p:cNvSpPr>
            <a:spLocks noChangeShapeType="1"/>
          </p:cNvSpPr>
          <p:nvPr/>
        </p:nvSpPr>
        <p:spPr bwMode="auto">
          <a:xfrm flipH="1">
            <a:off x="6084888" y="4941888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0" name="Line 60"/>
          <p:cNvSpPr>
            <a:spLocks noChangeShapeType="1"/>
          </p:cNvSpPr>
          <p:nvPr/>
        </p:nvSpPr>
        <p:spPr bwMode="auto">
          <a:xfrm>
            <a:off x="6300788" y="4941888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1" name="Line 61"/>
          <p:cNvSpPr>
            <a:spLocks noChangeShapeType="1"/>
          </p:cNvSpPr>
          <p:nvPr/>
        </p:nvSpPr>
        <p:spPr bwMode="auto">
          <a:xfrm flipH="1">
            <a:off x="8172450" y="5013325"/>
            <a:ext cx="21431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2" name="Line 62"/>
          <p:cNvSpPr>
            <a:spLocks noChangeShapeType="1"/>
          </p:cNvSpPr>
          <p:nvPr/>
        </p:nvSpPr>
        <p:spPr bwMode="auto">
          <a:xfrm>
            <a:off x="8388350" y="5013325"/>
            <a:ext cx="2159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3" name="Rectangle 63"/>
          <p:cNvSpPr>
            <a:spLocks noChangeArrowheads="1"/>
          </p:cNvSpPr>
          <p:nvPr/>
        </p:nvSpPr>
        <p:spPr bwMode="auto">
          <a:xfrm>
            <a:off x="6300788" y="580548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посея</a:t>
            </a:r>
            <a:r>
              <a:rPr lang="ru-RU" sz="2400">
                <a:solidFill>
                  <a:schemeClr val="accent2"/>
                </a:solidFill>
              </a:rPr>
              <a:t>нн</a:t>
            </a:r>
            <a:r>
              <a:rPr lang="ru-RU" sz="2400"/>
              <a:t>ый.</a:t>
            </a:r>
          </a:p>
        </p:txBody>
      </p:sp>
      <p:sp>
        <p:nvSpPr>
          <p:cNvPr id="61504" name="Rectangle 64"/>
          <p:cNvSpPr>
            <a:spLocks noChangeArrowheads="1"/>
          </p:cNvSpPr>
          <p:nvPr/>
        </p:nvSpPr>
        <p:spPr bwMode="auto">
          <a:xfrm>
            <a:off x="4356100" y="580548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посея</a:t>
            </a:r>
            <a:r>
              <a:rPr lang="ru-RU" sz="2400">
                <a:solidFill>
                  <a:schemeClr val="accent2"/>
                </a:solidFill>
              </a:rPr>
              <a:t>вш</a:t>
            </a:r>
            <a:r>
              <a:rPr lang="ru-RU" sz="2400"/>
              <a:t>ий,</a:t>
            </a:r>
          </a:p>
        </p:txBody>
      </p:sp>
      <p:sp>
        <p:nvSpPr>
          <p:cNvPr id="61505" name="Line 65"/>
          <p:cNvSpPr>
            <a:spLocks noChangeShapeType="1"/>
          </p:cNvSpPr>
          <p:nvPr/>
        </p:nvSpPr>
        <p:spPr bwMode="auto">
          <a:xfrm flipH="1">
            <a:off x="5364163" y="5734050"/>
            <a:ext cx="21431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6" name="Line 66"/>
          <p:cNvSpPr>
            <a:spLocks noChangeShapeType="1"/>
          </p:cNvSpPr>
          <p:nvPr/>
        </p:nvSpPr>
        <p:spPr bwMode="auto">
          <a:xfrm>
            <a:off x="5580063" y="5734050"/>
            <a:ext cx="2159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9" name="Line 69"/>
          <p:cNvSpPr>
            <a:spLocks noChangeShapeType="1"/>
          </p:cNvSpPr>
          <p:nvPr/>
        </p:nvSpPr>
        <p:spPr bwMode="auto">
          <a:xfrm flipH="1">
            <a:off x="7308850" y="5734050"/>
            <a:ext cx="2159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10" name="Line 70"/>
          <p:cNvSpPr>
            <a:spLocks noChangeShapeType="1"/>
          </p:cNvSpPr>
          <p:nvPr/>
        </p:nvSpPr>
        <p:spPr bwMode="auto">
          <a:xfrm>
            <a:off x="7524750" y="5734050"/>
            <a:ext cx="2159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11" name="AutoShape 7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07375" y="6453188"/>
            <a:ext cx="936625" cy="404812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00"/>
                            </p:stCondLst>
                            <p:childTnLst>
                              <p:par>
                                <p:cTn id="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900"/>
                            </p:stCondLst>
                            <p:childTnLst>
                              <p:par>
                                <p:cTn id="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00"/>
                            </p:stCondLst>
                            <p:childTnLst>
                              <p:par>
                                <p:cTn id="101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300"/>
                            </p:stCondLst>
                            <p:childTnLst>
                              <p:par>
                                <p:cTn id="10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00"/>
                            </p:stCondLst>
                            <p:childTnLst>
                              <p:par>
                                <p:cTn id="1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"/>
                            </p:stCondLst>
                            <p:childTnLst>
                              <p:par>
                                <p:cTn id="1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400"/>
                            </p:stCondLst>
                            <p:childTnLst>
                              <p:par>
                                <p:cTn id="144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400"/>
                            </p:stCondLst>
                            <p:childTnLst>
                              <p:par>
                                <p:cTn id="1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900"/>
                            </p:stCondLst>
                            <p:childTnLst>
                              <p:par>
                                <p:cTn id="1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5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200"/>
                            </p:stCondLst>
                            <p:childTnLst>
                              <p:par>
                                <p:cTn id="17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1" dur="5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00"/>
                            </p:stCondLst>
                            <p:childTnLst>
                              <p:par>
                                <p:cTn id="1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5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200"/>
                            </p:stCondLst>
                            <p:childTnLst>
                              <p:par>
                                <p:cTn id="187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000"/>
                            </p:stCondLst>
                            <p:childTnLst>
                              <p:par>
                                <p:cTn id="1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5" dur="500"/>
                                        <p:tgtEl>
                                          <p:spTgt spid="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500"/>
                            </p:stCondLst>
                            <p:childTnLst>
                              <p:par>
                                <p:cTn id="1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000"/>
                            </p:stCondLst>
                            <p:childTnLst>
                              <p:par>
                                <p:cTn id="201" presetID="40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700"/>
                            </p:stCondLst>
                            <p:childTnLst>
                              <p:par>
                                <p:cTn id="20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9" dur="5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200"/>
                            </p:stCondLst>
                            <p:childTnLst>
                              <p:par>
                                <p:cTn id="2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3" dur="5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400"/>
                            </p:stCondLst>
                            <p:childTnLst>
                              <p:par>
                                <p:cTn id="2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8" dur="5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900"/>
                            </p:stCondLst>
                            <p:childTnLst>
                              <p:par>
                                <p:cTn id="2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2" dur="5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4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300"/>
                            </p:stCondLst>
                            <p:childTnLst>
                              <p:par>
                                <p:cTn id="2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2" dur="5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"/>
                            </p:stCondLst>
                            <p:childTnLst>
                              <p:par>
                                <p:cTn id="2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6" dur="5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400"/>
                            </p:stCondLst>
                            <p:childTnLst>
                              <p:par>
                                <p:cTn id="27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1" dur="5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900"/>
                            </p:stCondLst>
                            <p:childTnLst>
                              <p:par>
                                <p:cTn id="2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5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400"/>
                            </p:stCondLst>
                            <p:childTnLst>
                              <p:par>
                                <p:cTn id="287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300"/>
                            </p:stCondLst>
                            <p:childTnLst>
                              <p:par>
                                <p:cTn id="2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5" dur="5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800"/>
                            </p:stCondLst>
                            <p:childTnLst>
                              <p:par>
                                <p:cTn id="2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9" dur="5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6" grpId="0"/>
      <p:bldP spid="61447" grpId="0"/>
      <p:bldP spid="61448" grpId="0"/>
      <p:bldP spid="61449" grpId="0"/>
      <p:bldP spid="61451" grpId="0"/>
      <p:bldP spid="61452" grpId="0"/>
      <p:bldP spid="61454" grpId="0"/>
      <p:bldP spid="61456" grpId="0"/>
      <p:bldP spid="61457" grpId="0"/>
      <p:bldP spid="61458" grpId="0"/>
      <p:bldP spid="61460" grpId="0"/>
      <p:bldP spid="61461" grpId="0"/>
      <p:bldP spid="61466" grpId="0"/>
      <p:bldP spid="61467" grpId="0"/>
      <p:bldP spid="61468" grpId="0"/>
      <p:bldP spid="61469" grpId="0"/>
      <p:bldP spid="61470" grpId="0" animBg="1"/>
      <p:bldP spid="61471" grpId="0" animBg="1"/>
      <p:bldP spid="61472" grpId="0" animBg="1"/>
      <p:bldP spid="61473" grpId="0" animBg="1"/>
      <p:bldP spid="61474" grpId="0" animBg="1"/>
      <p:bldP spid="61475" grpId="0" animBg="1"/>
      <p:bldP spid="61476" grpId="0"/>
      <p:bldP spid="61477" grpId="0" animBg="1"/>
      <p:bldP spid="61478" grpId="0" animBg="1"/>
      <p:bldP spid="61479" grpId="0" animBg="1"/>
      <p:bldP spid="61481" grpId="0" animBg="1"/>
      <p:bldP spid="61482" grpId="0"/>
      <p:bldP spid="61483" grpId="0"/>
      <p:bldP spid="61484" grpId="0" animBg="1"/>
      <p:bldP spid="61485" grpId="0" animBg="1"/>
      <p:bldP spid="61486" grpId="0" animBg="1"/>
      <p:bldP spid="61487" grpId="0" animBg="1"/>
      <p:bldP spid="61488" grpId="0"/>
      <p:bldP spid="61489" grpId="0" animBg="1"/>
      <p:bldP spid="61490" grpId="0" animBg="1"/>
      <p:bldP spid="61491" grpId="0"/>
      <p:bldP spid="61492" grpId="0" animBg="1"/>
      <p:bldP spid="61493" grpId="0" animBg="1"/>
      <p:bldP spid="61494" grpId="1"/>
      <p:bldP spid="61495" grpId="0" animBg="1"/>
      <p:bldP spid="61496" grpId="0" animBg="1"/>
      <p:bldP spid="61497" grpId="0"/>
      <p:bldP spid="61498" grpId="0"/>
      <p:bldP spid="61499" grpId="0" animBg="1"/>
      <p:bldP spid="61500" grpId="0" animBg="1"/>
      <p:bldP spid="61501" grpId="0" animBg="1"/>
      <p:bldP spid="61502" grpId="0" animBg="1"/>
      <p:bldP spid="61503" grpId="0"/>
      <p:bldP spid="61504" grpId="0"/>
      <p:bldP spid="61505" grpId="0" animBg="1"/>
      <p:bldP spid="61506" grpId="0" animBg="1"/>
      <p:bldP spid="61509" grpId="0" animBg="1"/>
      <p:bldP spid="615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250825" y="260350"/>
            <a:ext cx="5199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0"/>
              <a:t>Безмолвное море, лазурное море,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0"/>
              <a:t>Стою очарован над бездной твоей.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0" i="1"/>
              <a:t>                               В.А.Жуковский.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822700" y="1557338"/>
            <a:ext cx="5321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0">
                <a:solidFill>
                  <a:srgbClr val="FFFFCC"/>
                </a:solidFill>
              </a:rPr>
              <a:t>Последняя  туча рассеянной бури!</a:t>
            </a:r>
          </a:p>
          <a:p>
            <a:pPr algn="ctr"/>
            <a:r>
              <a:rPr lang="ru-RU" sz="2400" b="0">
                <a:solidFill>
                  <a:srgbClr val="FFFFCC"/>
                </a:solidFill>
              </a:rPr>
              <a:t>Одна ты несешься по ясной лазури,</a:t>
            </a:r>
          </a:p>
          <a:p>
            <a:pPr algn="ctr"/>
            <a:r>
              <a:rPr lang="ru-RU" sz="2400" b="0">
                <a:solidFill>
                  <a:srgbClr val="FFFFCC"/>
                </a:solidFill>
              </a:rPr>
              <a:t>Одна ты наводишь унылую тень,</a:t>
            </a:r>
          </a:p>
          <a:p>
            <a:pPr algn="ctr"/>
            <a:r>
              <a:rPr lang="ru-RU" sz="2400" b="0">
                <a:solidFill>
                  <a:srgbClr val="FFFFCC"/>
                </a:solidFill>
              </a:rPr>
              <a:t>Одна ты печалишь ликующий день.</a:t>
            </a:r>
          </a:p>
          <a:p>
            <a:pPr algn="ctr"/>
            <a:r>
              <a:rPr lang="ru-RU" sz="2400" b="0">
                <a:solidFill>
                  <a:srgbClr val="FFFFCC"/>
                </a:solidFill>
              </a:rPr>
              <a:t>                                     </a:t>
            </a:r>
            <a:r>
              <a:rPr lang="ru-RU" sz="2400" b="0" i="1">
                <a:solidFill>
                  <a:srgbClr val="FFFFCC"/>
                </a:solidFill>
              </a:rPr>
              <a:t>А С. Пушкин.</a:t>
            </a:r>
          </a:p>
          <a:p>
            <a:pPr algn="ctr" eaLnBrk="0" hangingPunct="0"/>
            <a:endParaRPr lang="ru-RU" sz="2400" b="0">
              <a:latin typeface="Franklin Gothic Book" pitchFamily="34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4570413" y="4575175"/>
            <a:ext cx="45735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0">
                <a:solidFill>
                  <a:srgbClr val="FFFFCC"/>
                </a:solidFill>
              </a:rPr>
              <a:t>Цветок засохший, безуханный,</a:t>
            </a:r>
          </a:p>
          <a:p>
            <a:pPr algn="ctr"/>
            <a:r>
              <a:rPr lang="ru-RU" sz="2400" b="0">
                <a:solidFill>
                  <a:srgbClr val="FFFFCC"/>
                </a:solidFill>
              </a:rPr>
              <a:t>Забытый в книге вижу я;</a:t>
            </a:r>
          </a:p>
          <a:p>
            <a:pPr algn="ctr"/>
            <a:r>
              <a:rPr lang="ru-RU" sz="2400" b="0">
                <a:solidFill>
                  <a:srgbClr val="FFFFCC"/>
                </a:solidFill>
              </a:rPr>
              <a:t>И вот уже мечтою странной</a:t>
            </a:r>
          </a:p>
          <a:p>
            <a:pPr algn="ctr"/>
            <a:r>
              <a:rPr lang="ru-RU" sz="2400" b="0">
                <a:solidFill>
                  <a:srgbClr val="FFFFCC"/>
                </a:solidFill>
              </a:rPr>
              <a:t>Душа наполнилась моя. </a:t>
            </a:r>
          </a:p>
          <a:p>
            <a:pPr algn="ctr"/>
            <a:r>
              <a:rPr lang="ru-RU" sz="2400" b="0">
                <a:solidFill>
                  <a:srgbClr val="FFFFCC"/>
                </a:solidFill>
              </a:rPr>
              <a:t>	 </a:t>
            </a:r>
            <a:r>
              <a:rPr lang="ru-RU" sz="2400" b="0" i="1">
                <a:solidFill>
                  <a:srgbClr val="FFFFCC"/>
                </a:solidFill>
              </a:rPr>
              <a:t>А.С.Пушкин.</a:t>
            </a:r>
          </a:p>
          <a:p>
            <a:pPr algn="ctr" eaLnBrk="0" hangingPunct="0"/>
            <a:endParaRPr lang="ru-RU" sz="2400" b="0" i="1">
              <a:solidFill>
                <a:srgbClr val="FFFFCC"/>
              </a:solidFill>
              <a:latin typeface="Franklin Gothic Book" pitchFamily="34" charset="0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-973138" y="2997200"/>
            <a:ext cx="60340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0"/>
              <a:t>Духовной жаждою томим,</a:t>
            </a:r>
          </a:p>
          <a:p>
            <a:pPr algn="ctr"/>
            <a:r>
              <a:rPr lang="ru-RU" sz="2400" b="0"/>
              <a:t>          В пустыне мрачной я влачился,</a:t>
            </a:r>
          </a:p>
          <a:p>
            <a:pPr algn="ctr"/>
            <a:r>
              <a:rPr lang="ru-RU" sz="2400" b="0"/>
              <a:t>И шестикрылый серафим</a:t>
            </a:r>
          </a:p>
          <a:p>
            <a:pPr algn="ctr"/>
            <a:r>
              <a:rPr lang="ru-RU" sz="2400" b="0"/>
              <a:t>На перепутье мне явился;</a:t>
            </a:r>
          </a:p>
          <a:p>
            <a:pPr algn="ctr"/>
            <a:r>
              <a:rPr lang="ru-RU" b="0" i="1"/>
              <a:t>                                  </a:t>
            </a:r>
            <a:r>
              <a:rPr lang="ru-RU" sz="2400" b="0" i="1"/>
              <a:t>А.С.Пушкин</a:t>
            </a:r>
            <a:r>
              <a:rPr lang="ru-RU" sz="2400"/>
              <a:t> </a:t>
            </a:r>
          </a:p>
        </p:txBody>
      </p:sp>
      <p:sp>
        <p:nvSpPr>
          <p:cNvPr id="11060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308725"/>
            <a:ext cx="719137" cy="549275"/>
          </a:xfrm>
          <a:prstGeom prst="actionButtonReturn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1116013" y="5949950"/>
            <a:ext cx="3024187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ПРОВЕРИТЬ</a:t>
            </a: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198438" y="1700213"/>
            <a:ext cx="89455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0"/>
              <a:t>Действительные причастия  настоящего времени: </a:t>
            </a:r>
            <a:r>
              <a:rPr lang="ru-RU" sz="2400" b="0">
                <a:solidFill>
                  <a:srgbClr val="CCECFF"/>
                </a:solidFill>
              </a:rPr>
              <a:t>ликующий.</a:t>
            </a:r>
          </a:p>
          <a:p>
            <a:endParaRPr lang="ru-RU" sz="2400" b="0">
              <a:solidFill>
                <a:srgbClr val="CCECFF"/>
              </a:solidFill>
            </a:endParaRPr>
          </a:p>
          <a:p>
            <a:r>
              <a:rPr lang="ru-RU" sz="2400" b="0"/>
              <a:t>Действительные причастия прошедшего времени: </a:t>
            </a:r>
            <a:r>
              <a:rPr lang="ru-RU" sz="2400" b="0">
                <a:solidFill>
                  <a:srgbClr val="CCECFF"/>
                </a:solidFill>
              </a:rPr>
              <a:t>засохший.</a:t>
            </a:r>
          </a:p>
          <a:p>
            <a:endParaRPr lang="ru-RU" sz="2400" b="0">
              <a:solidFill>
                <a:srgbClr val="CCECFF"/>
              </a:solidFill>
            </a:endParaRPr>
          </a:p>
          <a:p>
            <a:r>
              <a:rPr lang="ru-RU" sz="2400" b="0"/>
              <a:t>Страдательные причастия настоящего времени: </a:t>
            </a:r>
            <a:r>
              <a:rPr lang="ru-RU" sz="2400" b="0">
                <a:solidFill>
                  <a:srgbClr val="CCECFF"/>
                </a:solidFill>
              </a:rPr>
              <a:t>томим.</a:t>
            </a:r>
          </a:p>
          <a:p>
            <a:endParaRPr lang="ru-RU" sz="2400" b="0">
              <a:solidFill>
                <a:srgbClr val="CCECFF"/>
              </a:solidFill>
            </a:endParaRPr>
          </a:p>
          <a:p>
            <a:r>
              <a:rPr lang="ru-RU" sz="2400" b="0"/>
              <a:t>Страдательные причастия прошедшего времени:</a:t>
            </a:r>
          </a:p>
          <a:p>
            <a:r>
              <a:rPr lang="ru-RU" sz="2400" b="0">
                <a:solidFill>
                  <a:srgbClr val="CCECFF"/>
                </a:solidFill>
              </a:rPr>
              <a:t>очарован, рассеянной, безуханный, забытый.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2"/>
                  </p:tgtEl>
                </p:cond>
              </p:nextCondLst>
            </p:seq>
          </p:childTnLst>
        </p:cTn>
      </p:par>
    </p:tnLst>
    <p:bldLst>
      <p:bldP spid="110596" grpId="0"/>
      <p:bldP spid="110597" grpId="0"/>
      <p:bldP spid="110599" grpId="0"/>
      <p:bldP spid="110600" grpId="0"/>
      <p:bldP spid="110602" grpId="0" animBg="1"/>
      <p:bldP spid="1106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800" b="1" i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  <a:r>
              <a:rPr lang="ru-RU" sz="3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 и </a:t>
            </a:r>
            <a:r>
              <a:rPr lang="ru-RU" sz="3800" b="1" i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НН</a:t>
            </a:r>
            <a:r>
              <a:rPr lang="ru-RU" sz="3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 в причастиях и отглагольных прилагательных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908175" y="333375"/>
            <a:ext cx="13668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651500" y="333375"/>
            <a:ext cx="2016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FF0000"/>
                </a:solidFill>
              </a:rPr>
              <a:t>НН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68313" y="6021388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  Есть           (кроме не)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692275" y="6092825"/>
            <a:ext cx="574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2268538" y="6092825"/>
            <a:ext cx="0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3308" name="Group 60"/>
          <p:cNvGraphicFramePr>
            <a:graphicFrameLocks noGrp="1"/>
          </p:cNvGraphicFramePr>
          <p:nvPr>
            <p:ph idx="1"/>
          </p:nvPr>
        </p:nvGraphicFramePr>
        <p:xfrm>
          <a:off x="468313" y="260350"/>
          <a:ext cx="8229600" cy="537845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14400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5388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863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286" name="Picture 38" descr="b052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64500" y="5778500"/>
            <a:ext cx="1079500" cy="1079500"/>
          </a:xfrm>
          <a:prstGeom prst="rect">
            <a:avLst/>
          </a:prstGeom>
          <a:noFill/>
        </p:spPr>
      </p:pic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5003800" y="5949950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причастие</a:t>
            </a:r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>
            <a:off x="4284663" y="62372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4932363" y="1628775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(покраш</a:t>
            </a:r>
            <a:r>
              <a:rPr lang="ru-RU" sz="2400">
                <a:solidFill>
                  <a:schemeClr val="accent2"/>
                </a:solidFill>
              </a:rPr>
              <a:t>енн</a:t>
            </a:r>
            <a:r>
              <a:rPr lang="ru-RU" sz="2400">
                <a:solidFill>
                  <a:srgbClr val="CCFFFF"/>
                </a:solidFill>
              </a:rPr>
              <a:t>ый пол)</a:t>
            </a: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395288" y="6021388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Есть зависимое слово</a:t>
            </a:r>
          </a:p>
        </p:txBody>
      </p:sp>
      <p:sp>
        <p:nvSpPr>
          <p:cNvPr id="53293" name="Text Box 45"/>
          <p:cNvSpPr txBox="1">
            <a:spLocks noChangeArrowheads="1"/>
          </p:cNvSpPr>
          <p:nvPr/>
        </p:nvSpPr>
        <p:spPr bwMode="auto">
          <a:xfrm>
            <a:off x="4643438" y="256540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4643438" y="2420938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(вяза</a:t>
            </a:r>
            <a:r>
              <a:rPr lang="ru-RU" sz="2400">
                <a:solidFill>
                  <a:schemeClr val="accent2"/>
                </a:solidFill>
              </a:rPr>
              <a:t>нн</a:t>
            </a:r>
            <a:r>
              <a:rPr lang="ru-RU" sz="2400"/>
              <a:t>ый </a:t>
            </a:r>
            <a:r>
              <a:rPr lang="ru-RU" sz="2400">
                <a:solidFill>
                  <a:srgbClr val="CCFFFF"/>
                </a:solidFill>
              </a:rPr>
              <a:t>бабушкой свитер)</a:t>
            </a:r>
          </a:p>
        </p:txBody>
      </p:sp>
      <p:sp>
        <p:nvSpPr>
          <p:cNvPr id="53299" name="Text Box 51"/>
          <p:cNvSpPr txBox="1">
            <a:spLocks noChangeArrowheads="1"/>
          </p:cNvSpPr>
          <p:nvPr/>
        </p:nvSpPr>
        <p:spPr bwMode="auto">
          <a:xfrm>
            <a:off x="250825" y="5805488"/>
            <a:ext cx="381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Образовано от глагола   совершенного вида</a:t>
            </a:r>
          </a:p>
        </p:txBody>
      </p:sp>
      <p:sp>
        <p:nvSpPr>
          <p:cNvPr id="53301" name="Text Box 53"/>
          <p:cNvSpPr txBox="1">
            <a:spLocks noChangeArrowheads="1"/>
          </p:cNvSpPr>
          <p:nvPr/>
        </p:nvSpPr>
        <p:spPr bwMode="auto">
          <a:xfrm>
            <a:off x="4572000" y="422116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(решить </a:t>
            </a:r>
            <a:r>
              <a:rPr lang="ru-RU" sz="2400">
                <a:solidFill>
                  <a:srgbClr val="CCFFFF"/>
                </a:solidFill>
                <a:cs typeface="Arial" charset="0"/>
              </a:rPr>
              <a:t>– реш</a:t>
            </a:r>
            <a:r>
              <a:rPr lang="ru-RU" sz="2400">
                <a:solidFill>
                  <a:schemeClr val="accent2"/>
                </a:solidFill>
                <a:cs typeface="Arial" charset="0"/>
              </a:rPr>
              <a:t>ённ</a:t>
            </a:r>
            <a:r>
              <a:rPr lang="ru-RU" sz="2400">
                <a:solidFill>
                  <a:srgbClr val="CCFFFF"/>
                </a:solidFill>
                <a:cs typeface="Arial" charset="0"/>
              </a:rPr>
              <a:t>ый)</a:t>
            </a:r>
          </a:p>
        </p:txBody>
      </p:sp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250825" y="5805488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Есть суффиксы -ова- /             -ёва-</a:t>
            </a:r>
          </a:p>
        </p:txBody>
      </p:sp>
      <p:sp>
        <p:nvSpPr>
          <p:cNvPr id="53305" name="Text Box 57"/>
          <p:cNvSpPr txBox="1">
            <a:spLocks noChangeArrowheads="1"/>
          </p:cNvSpPr>
          <p:nvPr/>
        </p:nvSpPr>
        <p:spPr bwMode="auto">
          <a:xfrm>
            <a:off x="4932363" y="5949950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прилагательное</a:t>
            </a:r>
          </a:p>
        </p:txBody>
      </p:sp>
      <p:sp>
        <p:nvSpPr>
          <p:cNvPr id="53307" name="Text Box 59"/>
          <p:cNvSpPr txBox="1">
            <a:spLocks noChangeArrowheads="1"/>
          </p:cNvSpPr>
          <p:nvPr/>
        </p:nvSpPr>
        <p:spPr bwMode="auto">
          <a:xfrm>
            <a:off x="6156325" y="5084763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(бал</a:t>
            </a:r>
            <a:r>
              <a:rPr lang="ru-RU" sz="2400">
                <a:solidFill>
                  <a:srgbClr val="FFFFCC"/>
                </a:solidFill>
              </a:rPr>
              <a:t>ова</a:t>
            </a:r>
            <a:r>
              <a:rPr lang="ru-RU" sz="2400">
                <a:solidFill>
                  <a:schemeClr val="accent2"/>
                </a:solidFill>
              </a:rPr>
              <a:t>нн</a:t>
            </a:r>
            <a:r>
              <a:rPr lang="ru-RU" sz="2400">
                <a:solidFill>
                  <a:srgbClr val="CCFFFF"/>
                </a:solidFill>
              </a:rPr>
              <a:t>ый)</a:t>
            </a:r>
          </a:p>
        </p:txBody>
      </p:sp>
      <p:sp>
        <p:nvSpPr>
          <p:cNvPr id="53310" name="Text Box 62"/>
          <p:cNvSpPr txBox="1">
            <a:spLocks noChangeArrowheads="1"/>
          </p:cNvSpPr>
          <p:nvPr/>
        </p:nvSpPr>
        <p:spPr bwMode="auto">
          <a:xfrm>
            <a:off x="1187450" y="594995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Нет приставки </a:t>
            </a:r>
          </a:p>
        </p:txBody>
      </p:sp>
      <p:sp>
        <p:nvSpPr>
          <p:cNvPr id="53311" name="Text Box 63"/>
          <p:cNvSpPr txBox="1">
            <a:spLocks noChangeArrowheads="1"/>
          </p:cNvSpPr>
          <p:nvPr/>
        </p:nvSpPr>
        <p:spPr bwMode="auto">
          <a:xfrm>
            <a:off x="1331913" y="1557338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(краш</a:t>
            </a:r>
            <a:r>
              <a:rPr lang="ru-RU" sz="2400">
                <a:solidFill>
                  <a:schemeClr val="accent2"/>
                </a:solidFill>
              </a:rPr>
              <a:t>ен</a:t>
            </a:r>
            <a:r>
              <a:rPr lang="ru-RU" sz="2400">
                <a:solidFill>
                  <a:srgbClr val="CCFFFF"/>
                </a:solidFill>
              </a:rPr>
              <a:t>ый пол)</a:t>
            </a:r>
          </a:p>
        </p:txBody>
      </p:sp>
      <p:sp>
        <p:nvSpPr>
          <p:cNvPr id="53312" name="Text Box 64"/>
          <p:cNvSpPr txBox="1">
            <a:spLocks noChangeArrowheads="1"/>
          </p:cNvSpPr>
          <p:nvPr/>
        </p:nvSpPr>
        <p:spPr bwMode="auto">
          <a:xfrm>
            <a:off x="323850" y="6021388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Нет зависимого слова</a:t>
            </a:r>
          </a:p>
        </p:txBody>
      </p:sp>
      <p:sp>
        <p:nvSpPr>
          <p:cNvPr id="53314" name="Text Box 66"/>
          <p:cNvSpPr txBox="1">
            <a:spLocks noChangeArrowheads="1"/>
          </p:cNvSpPr>
          <p:nvPr/>
        </p:nvSpPr>
        <p:spPr bwMode="auto">
          <a:xfrm>
            <a:off x="1116013" y="2636838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CCFFFF"/>
                </a:solidFill>
              </a:rPr>
              <a:t>(вяза</a:t>
            </a:r>
            <a:r>
              <a:rPr lang="ru-RU" sz="2400">
                <a:solidFill>
                  <a:schemeClr val="accent2"/>
                </a:solidFill>
              </a:rPr>
              <a:t>н</a:t>
            </a:r>
            <a:r>
              <a:rPr lang="ru-RU" sz="2400">
                <a:solidFill>
                  <a:srgbClr val="CCFFFF"/>
                </a:solidFill>
              </a:rPr>
              <a:t>ый свитер)</a:t>
            </a:r>
          </a:p>
        </p:txBody>
      </p:sp>
      <p:sp>
        <p:nvSpPr>
          <p:cNvPr id="53315" name="Text Box 67"/>
          <p:cNvSpPr txBox="1">
            <a:spLocks noChangeArrowheads="1"/>
          </p:cNvSpPr>
          <p:nvPr/>
        </p:nvSpPr>
        <p:spPr bwMode="auto">
          <a:xfrm>
            <a:off x="250825" y="5805488"/>
            <a:ext cx="3959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Образовано от глагола несовершенного вида</a:t>
            </a:r>
          </a:p>
        </p:txBody>
      </p:sp>
      <p:sp>
        <p:nvSpPr>
          <p:cNvPr id="53316" name="Text Box 68"/>
          <p:cNvSpPr txBox="1">
            <a:spLocks noChangeArrowheads="1"/>
          </p:cNvSpPr>
          <p:nvPr/>
        </p:nvSpPr>
        <p:spPr bwMode="auto">
          <a:xfrm>
            <a:off x="971550" y="4149725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FFFF"/>
                </a:solidFill>
              </a:rPr>
              <a:t>(тушить </a:t>
            </a:r>
            <a:r>
              <a:rPr lang="ru-RU" sz="2400">
                <a:solidFill>
                  <a:srgbClr val="CCFFFF"/>
                </a:solidFill>
                <a:cs typeface="Arial" charset="0"/>
              </a:rPr>
              <a:t>– туш</a:t>
            </a:r>
            <a:r>
              <a:rPr lang="ru-RU" sz="2400">
                <a:solidFill>
                  <a:schemeClr val="accent2"/>
                </a:solidFill>
                <a:cs typeface="Arial" charset="0"/>
              </a:rPr>
              <a:t>ён</a:t>
            </a:r>
            <a:r>
              <a:rPr lang="ru-RU" sz="2400">
                <a:solidFill>
                  <a:srgbClr val="CCFFFF"/>
                </a:solidFill>
                <a:cs typeface="Arial" charset="0"/>
              </a:rPr>
              <a:t>ый)</a:t>
            </a:r>
          </a:p>
        </p:txBody>
      </p:sp>
      <p:sp>
        <p:nvSpPr>
          <p:cNvPr id="53317" name="Text Box 69"/>
          <p:cNvSpPr txBox="1">
            <a:spLocks noChangeArrowheads="1"/>
          </p:cNvSpPr>
          <p:nvPr/>
        </p:nvSpPr>
        <p:spPr bwMode="auto">
          <a:xfrm>
            <a:off x="468313" y="5805488"/>
            <a:ext cx="374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Слова – исключения    </a:t>
            </a:r>
            <a:r>
              <a:rPr lang="ru-RU" sz="2400">
                <a:solidFill>
                  <a:srgbClr val="CCFFFF"/>
                </a:solidFill>
              </a:rPr>
              <a:t>ж</a:t>
            </a:r>
            <a:r>
              <a:rPr lang="ru-RU" sz="2400">
                <a:solidFill>
                  <a:srgbClr val="FFFFCC"/>
                </a:solidFill>
              </a:rPr>
              <a:t>ёва  </a:t>
            </a:r>
            <a:r>
              <a:rPr lang="ru-RU" sz="2400">
                <a:solidFill>
                  <a:srgbClr val="CCFFFF"/>
                </a:solidFill>
              </a:rPr>
              <a:t>ый, к</a:t>
            </a:r>
            <a:r>
              <a:rPr lang="ru-RU" sz="2400">
                <a:solidFill>
                  <a:srgbClr val="FFFFCC"/>
                </a:solidFill>
              </a:rPr>
              <a:t>ова  </a:t>
            </a:r>
            <a:r>
              <a:rPr lang="ru-RU" sz="2400">
                <a:solidFill>
                  <a:srgbClr val="CCFFFF"/>
                </a:solidFill>
              </a:rPr>
              <a:t>ый</a:t>
            </a:r>
            <a:endParaRPr lang="ru-RU" sz="2400"/>
          </a:p>
        </p:txBody>
      </p:sp>
      <p:sp>
        <p:nvSpPr>
          <p:cNvPr id="53318" name="Text Box 70"/>
          <p:cNvSpPr txBox="1">
            <a:spLocks noChangeArrowheads="1"/>
          </p:cNvSpPr>
          <p:nvPr/>
        </p:nvSpPr>
        <p:spPr bwMode="auto">
          <a:xfrm>
            <a:off x="1476375" y="5084763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53319" name="Text Box 71"/>
          <p:cNvSpPr txBox="1">
            <a:spLocks noChangeArrowheads="1"/>
          </p:cNvSpPr>
          <p:nvPr/>
        </p:nvSpPr>
        <p:spPr bwMode="auto">
          <a:xfrm>
            <a:off x="2987675" y="5084763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53320" name="Text Box 72"/>
          <p:cNvSpPr txBox="1">
            <a:spLocks noChangeArrowheads="1"/>
          </p:cNvSpPr>
          <p:nvPr/>
        </p:nvSpPr>
        <p:spPr bwMode="auto">
          <a:xfrm>
            <a:off x="468313" y="5661025"/>
            <a:ext cx="7343775" cy="119697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Исключения: </a:t>
            </a:r>
            <a:r>
              <a:rPr lang="ru-RU" sz="2400"/>
              <a:t>смышл</a:t>
            </a:r>
            <a:r>
              <a:rPr lang="ru-RU" sz="2400" i="1">
                <a:solidFill>
                  <a:schemeClr val="accent2"/>
                </a:solidFill>
              </a:rPr>
              <a:t>ён</a:t>
            </a:r>
            <a:r>
              <a:rPr lang="ru-RU" sz="2400"/>
              <a:t>ый, назва</a:t>
            </a:r>
            <a:r>
              <a:rPr lang="ru-RU" sz="2400" i="1">
                <a:solidFill>
                  <a:schemeClr val="accent2"/>
                </a:solidFill>
              </a:rPr>
              <a:t>н</a:t>
            </a:r>
            <a:r>
              <a:rPr lang="ru-RU" sz="2400"/>
              <a:t>ый, жела</a:t>
            </a:r>
            <a:r>
              <a:rPr lang="ru-RU" sz="2400" i="1">
                <a:solidFill>
                  <a:schemeClr val="accent2"/>
                </a:solidFill>
              </a:rPr>
              <a:t>нн</a:t>
            </a:r>
            <a:r>
              <a:rPr lang="ru-RU" sz="2400"/>
              <a:t>ый, свящ</a:t>
            </a:r>
            <a:r>
              <a:rPr lang="ru-RU" sz="2400" i="1">
                <a:solidFill>
                  <a:schemeClr val="accent2"/>
                </a:solidFill>
              </a:rPr>
              <a:t>енн</a:t>
            </a:r>
            <a:r>
              <a:rPr lang="ru-RU" sz="2400"/>
              <a:t>ый, неслыха</a:t>
            </a:r>
            <a:r>
              <a:rPr lang="ru-RU" sz="2400" i="1">
                <a:solidFill>
                  <a:schemeClr val="accent2"/>
                </a:solidFill>
              </a:rPr>
              <a:t>нн</a:t>
            </a:r>
            <a:r>
              <a:rPr lang="ru-RU" sz="2400"/>
              <a:t>ый, нежда</a:t>
            </a:r>
            <a:r>
              <a:rPr lang="ru-RU" sz="2400" i="1">
                <a:solidFill>
                  <a:schemeClr val="accent2"/>
                </a:solidFill>
              </a:rPr>
              <a:t>нн</a:t>
            </a:r>
            <a:r>
              <a:rPr lang="ru-RU" sz="2400"/>
              <a:t>ый, нечая</a:t>
            </a:r>
            <a:r>
              <a:rPr lang="ru-RU" sz="2400" i="1">
                <a:solidFill>
                  <a:schemeClr val="accent2"/>
                </a:solidFill>
              </a:rPr>
              <a:t>нн</a:t>
            </a:r>
            <a:r>
              <a:rPr lang="ru-RU" sz="2400"/>
              <a:t>ый, негада</a:t>
            </a:r>
            <a:r>
              <a:rPr lang="ru-RU" sz="2400" i="1">
                <a:solidFill>
                  <a:schemeClr val="accent2"/>
                </a:solidFill>
              </a:rPr>
              <a:t>нн</a:t>
            </a:r>
            <a:r>
              <a:rPr lang="ru-RU" sz="2400"/>
              <a:t>ый и </a:t>
            </a:r>
            <a:r>
              <a:rPr lang="ru-RU" sz="2400" i="1"/>
              <a:t>др</a:t>
            </a:r>
            <a:r>
              <a:rPr lang="ru-RU" sz="2400"/>
              <a:t>.</a:t>
            </a:r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53321" name="Text Box 73"/>
          <p:cNvSpPr txBox="1">
            <a:spLocks noChangeArrowheads="1"/>
          </p:cNvSpPr>
          <p:nvPr/>
        </p:nvSpPr>
        <p:spPr bwMode="auto">
          <a:xfrm>
            <a:off x="7885113" y="260350"/>
            <a:ext cx="720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?</a:t>
            </a:r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755650" y="333375"/>
            <a:ext cx="7199313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Сколько букв </a:t>
            </a:r>
            <a:r>
              <a:rPr lang="ru-RU" sz="2400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 </a:t>
            </a:r>
            <a:r>
              <a:rPr lang="ru-RU" sz="2400">
                <a:solidFill>
                  <a:schemeClr val="bg1"/>
                </a:solidFill>
              </a:rPr>
              <a:t>пишется в кратких причастиях?</a:t>
            </a:r>
          </a:p>
        </p:txBody>
      </p:sp>
      <p:sp>
        <p:nvSpPr>
          <p:cNvPr id="53324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6497638"/>
            <a:ext cx="503238" cy="360362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3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32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7 -0.3926 L 0.41736 -0.704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-0.2622 L 0.41545 -0.692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21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35907 L 0.41528 -0.6920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10937 L 0.4566 -0.568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22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7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28 -0.03121 L 0.49028 -0.3641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3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7" presetClass="entr" presetSubtype="1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-0.02844 L 0.4783 -0.16485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68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55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17" presetClass="entr" presetSubtype="1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37156 L 0.00399 -0.7045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55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00"/>
                            </p:stCondLst>
                            <p:childTnLst>
                              <p:par>
                                <p:cTn id="249" presetID="29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24578 L 0.00417 -0.57873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55" presetClass="exit" presetSubtype="0" fill="hold" grpId="1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5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00"/>
                            </p:stCondLst>
                            <p:childTnLst>
                              <p:par>
                                <p:cTn id="2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000"/>
                            </p:stCondLst>
                            <p:childTnLst>
                              <p:par>
                                <p:cTn id="28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8" presetID="29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-0.04416 L 0.05139 -0.37711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55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5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9" dur="1000"/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000"/>
                            </p:stCondLst>
                            <p:childTnLst>
                              <p:par>
                                <p:cTn id="3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000"/>
                            </p:stCondLst>
                            <p:childTnLst>
                              <p:par>
                                <p:cTn id="327" presetID="29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1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9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8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-0.0178 L 0.03159 -0.1542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5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55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5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500"/>
                            </p:stCondLst>
                            <p:childTnLst>
                              <p:par>
                                <p:cTn id="3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5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00"/>
                            </p:stCondLst>
                            <p:childTnLst>
                              <p:par>
                                <p:cTn id="37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0" dur="1000"/>
                                        <p:tgtEl>
                                          <p:spTgt spid="5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5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5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5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1000"/>
                                        <p:tgtEl>
                                          <p:spTgt spid="5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21"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  <p:bldP spid="53260" grpId="0"/>
      <p:bldP spid="53260" grpId="1"/>
      <p:bldP spid="53261" grpId="0" animBg="1"/>
      <p:bldP spid="53261" grpId="1" animBg="1"/>
      <p:bldP spid="53262" grpId="0" animBg="1"/>
      <p:bldP spid="53262" grpId="1" animBg="1"/>
      <p:bldP spid="53287" grpId="0"/>
      <p:bldP spid="53287" grpId="1"/>
      <p:bldP spid="53287" grpId="2"/>
      <p:bldP spid="53287" grpId="3"/>
      <p:bldP spid="53287" grpId="4"/>
      <p:bldP spid="53287" grpId="5"/>
      <p:bldP spid="53288" grpId="0" animBg="1"/>
      <p:bldP spid="53288" grpId="1" animBg="1"/>
      <p:bldP spid="53288" grpId="2" animBg="1"/>
      <p:bldP spid="53288" grpId="3" animBg="1"/>
      <p:bldP spid="53288" grpId="4" animBg="1"/>
      <p:bldP spid="53288" grpId="5" animBg="1"/>
      <p:bldP spid="53288" grpId="6" animBg="1"/>
      <p:bldP spid="53288" grpId="7" animBg="1"/>
      <p:bldP spid="53288" grpId="8" animBg="1"/>
      <p:bldP spid="53288" grpId="9" animBg="1"/>
      <p:bldP spid="53288" grpId="10" animBg="1"/>
      <p:bldP spid="53288" grpId="11" animBg="1"/>
      <p:bldP spid="53288" grpId="12" animBg="1"/>
      <p:bldP spid="53288" grpId="13" animBg="1"/>
      <p:bldP spid="53288" grpId="14" animBg="1"/>
      <p:bldP spid="53288" grpId="15" animBg="1"/>
      <p:bldP spid="53289" grpId="0"/>
      <p:bldP spid="53290" grpId="0"/>
      <p:bldP spid="53290" grpId="1"/>
      <p:bldP spid="53294" grpId="0"/>
      <p:bldP spid="53299" grpId="0"/>
      <p:bldP spid="53299" grpId="1"/>
      <p:bldP spid="53301" grpId="0"/>
      <p:bldP spid="53303" grpId="0"/>
      <p:bldP spid="53303" grpId="1"/>
      <p:bldP spid="53305" grpId="0"/>
      <p:bldP spid="53305" grpId="1"/>
      <p:bldP spid="53305" grpId="2"/>
      <p:bldP spid="53305" grpId="3"/>
      <p:bldP spid="53305" grpId="4"/>
      <p:bldP spid="53305" grpId="5"/>
      <p:bldP spid="53305" grpId="6"/>
      <p:bldP spid="53305" grpId="7"/>
      <p:bldP spid="53305" grpId="8"/>
      <p:bldP spid="53305" grpId="9"/>
      <p:bldP spid="53307" grpId="0"/>
      <p:bldP spid="53310" grpId="0"/>
      <p:bldP spid="53310" grpId="1"/>
      <p:bldP spid="53311" grpId="0"/>
      <p:bldP spid="53312" grpId="0"/>
      <p:bldP spid="53312" grpId="1"/>
      <p:bldP spid="53314" grpId="0"/>
      <p:bldP spid="53315" grpId="0"/>
      <p:bldP spid="53315" grpId="1"/>
      <p:bldP spid="53316" grpId="0"/>
      <p:bldP spid="53317" grpId="0"/>
      <p:bldP spid="53317" grpId="1"/>
      <p:bldP spid="53318" grpId="0"/>
      <p:bldP spid="53319" grpId="0"/>
      <p:bldP spid="53320" grpId="0" animBg="1"/>
      <p:bldP spid="53321" grpId="0" build="allAtOnce"/>
      <p:bldP spid="53322" grpId="0" animBg="1"/>
      <p:bldP spid="533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56165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Ране..ый боец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Изране..ый солдат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Некоше..ый клевер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Скоше..ая трава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Гружё..ая лесом баржа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Линова..ая тетрадь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Листы пронумерова..ы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Скова..ые движения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Отчая..ый крик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Писа..ые людьми законы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/>
              <a:t>Свеча погаше..а</a:t>
            </a:r>
          </a:p>
        </p:txBody>
      </p:sp>
      <p:sp>
        <p:nvSpPr>
          <p:cNvPr id="66569" name="WordArt 9"/>
          <p:cNvSpPr>
            <a:spLocks noChangeArrowheads="1" noChangeShapeType="1" noTextEdit="1"/>
          </p:cNvSpPr>
          <p:nvPr/>
        </p:nvSpPr>
        <p:spPr bwMode="auto">
          <a:xfrm>
            <a:off x="5292725" y="549275"/>
            <a:ext cx="20161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нн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084888" y="2133600"/>
            <a:ext cx="1366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CCFFFF"/>
                </a:solidFill>
              </a:rPr>
              <a:t>или </a:t>
            </a: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7740650" y="3068638"/>
            <a:ext cx="8651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572000" y="3284538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292725" y="2349500"/>
            <a:ext cx="2951163" cy="143192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solidFill>
                  <a:srgbClr val="180FD5"/>
                </a:solidFill>
              </a:rPr>
              <a:t>2, 4, 5, 6, 8, 9, 10</a:t>
            </a:r>
          </a:p>
        </p:txBody>
      </p:sp>
      <p:pic>
        <p:nvPicPr>
          <p:cNvPr id="66576" name="Picture 16" descr="b052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4868863"/>
            <a:ext cx="1490663" cy="1490662"/>
          </a:xfrm>
          <a:prstGeom prst="rect">
            <a:avLst/>
          </a:prstGeom>
          <a:noFill/>
        </p:spPr>
      </p:pic>
      <p:sp>
        <p:nvSpPr>
          <p:cNvPr id="6657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1838" y="6381750"/>
            <a:ext cx="792162" cy="476250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65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9"/>
                  </p:tgtEl>
                </p:cond>
              </p:nextCondLst>
            </p:seq>
          </p:childTnLst>
        </p:cTn>
      </p:par>
    </p:tnLst>
    <p:bldLst>
      <p:bldP spid="66568" grpId="0"/>
      <p:bldP spid="66569" grpId="0" animBg="1"/>
      <p:bldP spid="66569" grpId="1" animBg="1"/>
      <p:bldP spid="66571" grpId="0"/>
      <p:bldP spid="66571" grpId="1"/>
      <p:bldP spid="66572" grpId="0" animBg="1"/>
      <p:bldP spid="66572" grpId="1" animBg="1"/>
      <p:bldP spid="665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9810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Поучительная история</a:t>
            </a:r>
          </a:p>
        </p:txBody>
      </p:sp>
      <p:pic>
        <p:nvPicPr>
          <p:cNvPr id="68613" name="Picture 5" descr="moton2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75513" y="4581525"/>
            <a:ext cx="1868487" cy="1868488"/>
          </a:xfrm>
          <a:prstGeom prst="rect">
            <a:avLst/>
          </a:prstGeom>
          <a:noFill/>
        </p:spPr>
      </p:pic>
      <p:pic>
        <p:nvPicPr>
          <p:cNvPr id="68615" name="Picture 7" descr="j029707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976781" flipH="1">
            <a:off x="395288" y="1052513"/>
            <a:ext cx="2195512" cy="1870075"/>
          </a:xfrm>
          <a:prstGeom prst="rect">
            <a:avLst/>
          </a:prstGeom>
          <a:noFill/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276600" y="1125538"/>
            <a:ext cx="56530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Недавно я был посаж</a:t>
            </a:r>
            <a:r>
              <a:rPr lang="ru-RU" sz="2400">
                <a:solidFill>
                  <a:srgbClr val="FF0066"/>
                </a:solidFill>
              </a:rPr>
              <a:t>ён</a:t>
            </a:r>
            <a:r>
              <a:rPr lang="ru-RU" sz="2400"/>
              <a:t>ым отцом </a:t>
            </a:r>
          </a:p>
          <a:p>
            <a:r>
              <a:rPr lang="ru-RU" sz="2400"/>
              <a:t>На свадьбе у младшего брата. </a:t>
            </a:r>
          </a:p>
          <a:p>
            <a:r>
              <a:rPr lang="ru-RU" sz="2400"/>
              <a:t>Невеста, хотя и не вышла лицом, </a:t>
            </a:r>
          </a:p>
          <a:p>
            <a:r>
              <a:rPr lang="ru-RU" sz="2400"/>
              <a:t>Но, уверяли, богата. 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95288" y="3141663"/>
            <a:ext cx="83534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Назва</a:t>
            </a:r>
            <a:r>
              <a:rPr lang="ru-RU" sz="2400">
                <a:solidFill>
                  <a:srgbClr val="FF0066"/>
                </a:solidFill>
              </a:rPr>
              <a:t>н</a:t>
            </a:r>
            <a:r>
              <a:rPr lang="ru-RU" sz="2400"/>
              <a:t>ый мой братец был очень смышл</a:t>
            </a:r>
            <a:r>
              <a:rPr lang="ru-RU" sz="2400">
                <a:solidFill>
                  <a:srgbClr val="FF0066"/>
                </a:solidFill>
              </a:rPr>
              <a:t>ён</a:t>
            </a:r>
            <a:r>
              <a:rPr lang="ru-RU" sz="2400"/>
              <a:t>ый: </a:t>
            </a:r>
          </a:p>
          <a:p>
            <a:r>
              <a:rPr lang="ru-RU" sz="2400"/>
              <a:t>Невесту с солидным прида</a:t>
            </a:r>
            <a:r>
              <a:rPr lang="ru-RU" sz="2400">
                <a:solidFill>
                  <a:srgbClr val="FF0066"/>
                </a:solidFill>
              </a:rPr>
              <a:t>н</a:t>
            </a:r>
            <a:r>
              <a:rPr lang="ru-RU" sz="2400"/>
              <a:t>ым нашёл он. </a:t>
            </a:r>
          </a:p>
          <a:p>
            <a:r>
              <a:rPr lang="ru-RU" sz="2400"/>
              <a:t>Позарился брат на сундук её кова</a:t>
            </a:r>
            <a:r>
              <a:rPr lang="ru-RU" sz="2400">
                <a:solidFill>
                  <a:srgbClr val="FF0066"/>
                </a:solidFill>
              </a:rPr>
              <a:t>н</a:t>
            </a:r>
            <a:r>
              <a:rPr lang="ru-RU" sz="2400"/>
              <a:t>ый – </a:t>
            </a:r>
          </a:p>
          <a:p>
            <a:r>
              <a:rPr lang="ru-RU" sz="2400"/>
              <a:t>Нашёл после свадьбы в нём рубль лишь жёва</a:t>
            </a:r>
            <a:r>
              <a:rPr lang="ru-RU" sz="2400">
                <a:solidFill>
                  <a:srgbClr val="FF0066"/>
                </a:solidFill>
              </a:rPr>
              <a:t>н</a:t>
            </a:r>
            <a:r>
              <a:rPr lang="ru-RU" sz="2400"/>
              <a:t>ый, </a:t>
            </a:r>
          </a:p>
          <a:p>
            <a:r>
              <a:rPr lang="ru-RU" sz="2400"/>
              <a:t>Кафтан ещё нош</a:t>
            </a:r>
            <a:r>
              <a:rPr lang="ru-RU" sz="2400">
                <a:solidFill>
                  <a:srgbClr val="FF0066"/>
                </a:solidFill>
              </a:rPr>
              <a:t>ен</a:t>
            </a:r>
            <a:r>
              <a:rPr lang="ru-RU" sz="2400"/>
              <a:t>ый – перенош</a:t>
            </a:r>
            <a:r>
              <a:rPr lang="ru-RU" sz="2400">
                <a:solidFill>
                  <a:srgbClr val="FF0066"/>
                </a:solidFill>
              </a:rPr>
              <a:t>енн</a:t>
            </a:r>
            <a:r>
              <a:rPr lang="ru-RU" sz="2400"/>
              <a:t>ый. </a:t>
            </a:r>
          </a:p>
          <a:p>
            <a:r>
              <a:rPr lang="ru-RU" sz="2400"/>
              <a:t>Да так и остался с лицом перекош</a:t>
            </a:r>
            <a:r>
              <a:rPr lang="ru-RU" sz="2400">
                <a:solidFill>
                  <a:srgbClr val="FF0066"/>
                </a:solidFill>
              </a:rPr>
              <a:t>енн</a:t>
            </a:r>
            <a:r>
              <a:rPr lang="ru-RU" sz="2400"/>
              <a:t>ым. 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331913" y="5805488"/>
            <a:ext cx="633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Мораль такова: на чужое позаришься – </a:t>
            </a:r>
          </a:p>
          <a:p>
            <a:r>
              <a:rPr lang="ru-RU" sz="2400"/>
              <a:t>И в дураках непременно останешься. </a:t>
            </a:r>
          </a:p>
        </p:txBody>
      </p:sp>
      <p:sp>
        <p:nvSpPr>
          <p:cNvPr id="68620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53175"/>
            <a:ext cx="574675" cy="504825"/>
          </a:xfrm>
          <a:prstGeom prst="actionButtonReturn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95288" y="1052513"/>
            <a:ext cx="80645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/>
              <a:t>Вот свойство моё обязательное:</a:t>
            </a:r>
          </a:p>
          <a:p>
            <a:pPr algn="ctr"/>
            <a:r>
              <a:rPr lang="ru-RU" sz="3200"/>
              <a:t>Склоняюсь я, как прилагательное.</a:t>
            </a:r>
          </a:p>
          <a:p>
            <a:pPr algn="ctr"/>
            <a:r>
              <a:rPr lang="ru-RU" sz="3200"/>
              <a:t>На все вопросы его отвечаю.</a:t>
            </a:r>
          </a:p>
          <a:p>
            <a:pPr algn="ctr"/>
            <a:r>
              <a:rPr lang="ru-RU" sz="3200"/>
              <a:t>Глагол по значению напоминаю. </a:t>
            </a:r>
          </a:p>
          <a:p>
            <a:pPr algn="ctr"/>
            <a:r>
              <a:rPr lang="ru-RU" sz="3200"/>
              <a:t>                                  </a:t>
            </a:r>
            <a:r>
              <a:rPr lang="ru-RU" sz="3200" i="1"/>
              <a:t>П. Чесноков.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ph/>
          </p:nvPr>
        </p:nvGraphicFramePr>
        <p:xfrm>
          <a:off x="6659563" y="3789363"/>
          <a:ext cx="2246312" cy="2779712"/>
        </p:xfrm>
        <a:graphic>
          <a:graphicData uri="http://schemas.openxmlformats.org/presentationml/2006/ole">
            <p:oleObj spid="_x0000_s107525" name="CorelDRAW" r:id="rId3" imgW="2245571" imgH="2780137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8497888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/>
              <a:t>Возвратившись со смотра  Кутузов  сопутству   мый </a:t>
            </a:r>
          </a:p>
          <a:p>
            <a:pPr>
              <a:spcBef>
                <a:spcPct val="50000"/>
              </a:spcBef>
            </a:pPr>
            <a:r>
              <a:rPr lang="ru-RU" sz="2400" b="0"/>
              <a:t>австрийским генералом  прошёл в свой кабинет  и </a:t>
            </a:r>
          </a:p>
          <a:p>
            <a:pPr>
              <a:spcBef>
                <a:spcPct val="50000"/>
              </a:spcBef>
            </a:pPr>
            <a:r>
              <a:rPr lang="ru-RU" sz="2400" b="0"/>
              <a:t>кликнув  адъютанта  приказал подать себе некоторые </a:t>
            </a:r>
          </a:p>
          <a:p>
            <a:pPr>
              <a:spcBef>
                <a:spcPct val="50000"/>
              </a:spcBef>
            </a:pPr>
            <a:r>
              <a:rPr lang="ru-RU" sz="2400" b="0"/>
              <a:t>бумаги  относившиеся до состояния  приходивших войск </a:t>
            </a:r>
          </a:p>
          <a:p>
            <a:pPr>
              <a:spcBef>
                <a:spcPct val="50000"/>
              </a:spcBef>
            </a:pPr>
            <a:r>
              <a:rPr lang="ru-RU" sz="2400" b="0"/>
              <a:t>и   письма   получе     ые от эрцгерцога Фердинанда </a:t>
            </a:r>
          </a:p>
          <a:p>
            <a:pPr>
              <a:spcBef>
                <a:spcPct val="50000"/>
              </a:spcBef>
            </a:pPr>
            <a:r>
              <a:rPr lang="ru-RU" sz="2400" b="0"/>
              <a:t>начальствовавшего передовою армией.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995738" y="16287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292725" y="16287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164388" y="21336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3708400" y="21336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524750" y="21336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132138" y="27082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1331913" y="32131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508625" y="32131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8388350" y="32131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468313" y="37893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1692275" y="37893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667625" y="378936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395288" y="260350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</a:rPr>
              <a:t>Выписать причастия, распределив их по значению и по форме</a:t>
            </a:r>
          </a:p>
        </p:txBody>
      </p:sp>
      <p:pic>
        <p:nvPicPr>
          <p:cNvPr id="63514" name="Picture 26" descr="skol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4941888"/>
            <a:ext cx="1889125" cy="1731962"/>
          </a:xfrm>
          <a:prstGeom prst="rect">
            <a:avLst/>
          </a:prstGeom>
          <a:noFill/>
        </p:spPr>
      </p:pic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2339975" y="5876925"/>
            <a:ext cx="3673475" cy="647700"/>
          </a:xfrm>
          <a:prstGeom prst="roundRect">
            <a:avLst>
              <a:gd name="adj" fmla="val 16667"/>
            </a:avLst>
          </a:prstGeom>
          <a:solidFill>
            <a:srgbClr val="180FD5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CCFFFF"/>
                </a:solidFill>
              </a:rPr>
              <a:t>ПРОВЕРИТЬ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3059113" y="393382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...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6877050" y="17002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..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6877050" y="17002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66"/>
                </a:solidFill>
              </a:rPr>
              <a:t>е</a:t>
            </a: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2987675" y="3860800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FF66"/>
                </a:solidFill>
              </a:rPr>
              <a:t>нн</a:t>
            </a:r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468313" y="2205038"/>
            <a:ext cx="3598862" cy="0"/>
          </a:xfrm>
          <a:prstGeom prst="line">
            <a:avLst/>
          </a:prstGeom>
          <a:noFill/>
          <a:ln w="28575">
            <a:solidFill>
              <a:srgbClr val="00CCFF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5508625" y="19891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cs typeface="Arial" charset="0"/>
              </a:rPr>
              <a:t>~~~~~~~~~~~~~~~~~</a:t>
            </a: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323850" y="2565400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cs typeface="Arial" charset="0"/>
              </a:rPr>
              <a:t>~~~~~~~~~~~~~~~~~~~~~~~~~</a:t>
            </a:r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>
            <a:off x="395288" y="3284538"/>
            <a:ext cx="2808287" cy="0"/>
          </a:xfrm>
          <a:prstGeom prst="line">
            <a:avLst/>
          </a:prstGeom>
          <a:noFill/>
          <a:ln w="28575">
            <a:solidFill>
              <a:srgbClr val="00CCFF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1547813" y="3644900"/>
            <a:ext cx="712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cs typeface="Arial" charset="0"/>
              </a:rPr>
              <a:t>~~~~~~~~~~~~~~~~~~~~~~~~~~~~~~~~~~~~~~~~~~~~~~~~~~~~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2051050" y="4221163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cs typeface="Arial" charset="0"/>
              </a:rPr>
              <a:t>~~~~~~~~~~~~~~~~~~~~~~~~~~~~~~~~~~~~~~~~~~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323850" y="472440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cs typeface="Arial" charset="0"/>
              </a:rPr>
              <a:t>~~~~~~~~~~~~~~~~~~~~~~~~~~~~~~~~~~~~~~~~~~</a:t>
            </a: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5003800" y="36449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ECFF"/>
                </a:solidFill>
              </a:rPr>
              <a:t>х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684213" y="30686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ECFF"/>
                </a:solidFill>
              </a:rPr>
              <a:t>х</a:t>
            </a: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1116013" y="36449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ECFF"/>
                </a:solidFill>
              </a:rPr>
              <a:t>х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4716463" y="14843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ECFF"/>
                </a:solidFill>
              </a:rPr>
              <a:t>х</a:t>
            </a: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250825" y="333375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Действительные:</a:t>
            </a:r>
            <a:r>
              <a:rPr lang="ru-RU" sz="2400"/>
              <a:t> </a:t>
            </a:r>
            <a:r>
              <a:rPr lang="ru-RU" sz="2400">
                <a:solidFill>
                  <a:srgbClr val="CCECFF"/>
                </a:solidFill>
              </a:rPr>
              <a:t>сопутствуемый </a:t>
            </a:r>
            <a:r>
              <a:rPr lang="ru-RU" sz="2400"/>
              <a:t>(наст.в.)</a:t>
            </a:r>
            <a:r>
              <a:rPr lang="ru-RU" sz="2400">
                <a:solidFill>
                  <a:srgbClr val="CCECFF"/>
                </a:solidFill>
              </a:rPr>
              <a:t>, относившиеся, прихордивших, начальствовавшего </a:t>
            </a:r>
            <a:r>
              <a:rPr lang="ru-RU" sz="2400"/>
              <a:t>(прош.в.)</a:t>
            </a:r>
            <a:r>
              <a:rPr lang="ru-RU" sz="2400">
                <a:solidFill>
                  <a:srgbClr val="CCECFF"/>
                </a:solidFill>
              </a:rPr>
              <a:t>.</a:t>
            </a:r>
            <a:r>
              <a:rPr lang="ru-RU" sz="2400"/>
              <a:t> </a:t>
            </a:r>
            <a:r>
              <a:rPr lang="ru-RU" sz="2400">
                <a:solidFill>
                  <a:srgbClr val="FF0000"/>
                </a:solidFill>
              </a:rPr>
              <a:t>Страдательные:</a:t>
            </a:r>
            <a:r>
              <a:rPr lang="ru-RU" sz="2400"/>
              <a:t> </a:t>
            </a:r>
            <a:r>
              <a:rPr lang="ru-RU" sz="2400">
                <a:solidFill>
                  <a:srgbClr val="CCECFF"/>
                </a:solidFill>
              </a:rPr>
              <a:t>полученные </a:t>
            </a:r>
            <a:r>
              <a:rPr lang="ru-RU" sz="2400"/>
              <a:t>(прош.в.)</a:t>
            </a:r>
            <a:r>
              <a:rPr lang="ru-RU" sz="2400">
                <a:solidFill>
                  <a:srgbClr val="CCECFF"/>
                </a:solidFill>
              </a:rPr>
              <a:t>.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4067175" y="1628775"/>
            <a:ext cx="358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5292725" y="1628775"/>
            <a:ext cx="358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7524750" y="2133600"/>
            <a:ext cx="287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46" name="Text Box 58"/>
          <p:cNvSpPr txBox="1">
            <a:spLocks noChangeArrowheads="1"/>
          </p:cNvSpPr>
          <p:nvPr/>
        </p:nvSpPr>
        <p:spPr bwMode="auto">
          <a:xfrm>
            <a:off x="3708400" y="2205038"/>
            <a:ext cx="287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47" name="Text Box 59"/>
          <p:cNvSpPr txBox="1">
            <a:spLocks noChangeArrowheads="1"/>
          </p:cNvSpPr>
          <p:nvPr/>
        </p:nvSpPr>
        <p:spPr bwMode="auto">
          <a:xfrm>
            <a:off x="3132138" y="2708275"/>
            <a:ext cx="287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48" name="Text Box 60"/>
          <p:cNvSpPr txBox="1">
            <a:spLocks noChangeArrowheads="1"/>
          </p:cNvSpPr>
          <p:nvPr/>
        </p:nvSpPr>
        <p:spPr bwMode="auto">
          <a:xfrm>
            <a:off x="1331913" y="3213100"/>
            <a:ext cx="287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8459788" y="3213100"/>
            <a:ext cx="287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1763713" y="3789363"/>
            <a:ext cx="287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51" name="Text Box 63"/>
          <p:cNvSpPr txBox="1">
            <a:spLocks noChangeArrowheads="1"/>
          </p:cNvSpPr>
          <p:nvPr/>
        </p:nvSpPr>
        <p:spPr bwMode="auto">
          <a:xfrm>
            <a:off x="7740650" y="3789363"/>
            <a:ext cx="287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,</a:t>
            </a:r>
          </a:p>
        </p:txBody>
      </p:sp>
      <p:sp>
        <p:nvSpPr>
          <p:cNvPr id="63554" name="AutoShape 6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354763"/>
            <a:ext cx="576262" cy="503237"/>
          </a:xfrm>
          <a:prstGeom prst="actionButtonReturn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3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100"/>
                            </p:stCondLst>
                            <p:childTnLst>
                              <p:par>
                                <p:cTn id="78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3" dur="5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600"/>
                            </p:stCondLst>
                            <p:childTnLst>
                              <p:par>
                                <p:cTn id="15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100"/>
                            </p:stCondLst>
                            <p:childTnLst>
                              <p:par>
                                <p:cTn id="15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600"/>
                            </p:stCondLst>
                            <p:childTnLst>
                              <p:par>
                                <p:cTn id="1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600"/>
                            </p:stCondLst>
                            <p:childTnLst>
                              <p:par>
                                <p:cTn id="17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100"/>
                            </p:stCondLst>
                            <p:childTnLst>
                              <p:par>
                                <p:cTn id="1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7" dur="5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600"/>
                            </p:stCondLst>
                            <p:childTnLst>
                              <p:par>
                                <p:cTn id="17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100"/>
                            </p:stCondLst>
                            <p:childTnLst>
                              <p:par>
                                <p:cTn id="18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100"/>
                            </p:stCondLst>
                            <p:childTnLst>
                              <p:par>
                                <p:cTn id="19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3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4200"/>
                            </p:stCondLst>
                            <p:childTnLst>
                              <p:par>
                                <p:cTn id="1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9" dur="5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4700"/>
                            </p:stCondLst>
                            <p:childTnLst>
                              <p:par>
                                <p:cTn id="20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200"/>
                            </p:stCondLst>
                            <p:childTnLst>
                              <p:par>
                                <p:cTn id="2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6200"/>
                            </p:stCondLst>
                            <p:childTnLst>
                              <p:par>
                                <p:cTn id="2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1300"/>
                            </p:stCondLst>
                            <p:childTnLst>
                              <p:par>
                                <p:cTn id="2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4" dur="5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5"/>
                  </p:tgtEl>
                </p:cond>
              </p:nextCondLst>
            </p:seq>
          </p:childTnLst>
        </p:cTn>
      </p:par>
    </p:tnLst>
    <p:bldLst>
      <p:bldP spid="63501" grpId="0"/>
      <p:bldP spid="63502" grpId="0"/>
      <p:bldP spid="63503" grpId="0"/>
      <p:bldP spid="63504" grpId="0"/>
      <p:bldP spid="63505" grpId="0"/>
      <p:bldP spid="63506" grpId="0"/>
      <p:bldP spid="63507" grpId="0"/>
      <p:bldP spid="63508" grpId="0"/>
      <p:bldP spid="63509" grpId="0"/>
      <p:bldP spid="63510" grpId="0"/>
      <p:bldP spid="63511" grpId="0"/>
      <p:bldP spid="63512" grpId="0"/>
      <p:bldP spid="63513" grpId="0"/>
      <p:bldP spid="63513" grpId="1"/>
      <p:bldP spid="63515" grpId="0" animBg="1"/>
      <p:bldP spid="63515" grpId="1" animBg="1"/>
      <p:bldP spid="63516" grpId="0"/>
      <p:bldP spid="63517" grpId="0"/>
      <p:bldP spid="63518" grpId="0"/>
      <p:bldP spid="63519" grpId="0"/>
      <p:bldP spid="63521" grpId="0" animBg="1"/>
      <p:bldP spid="63527" grpId="0"/>
      <p:bldP spid="63528" grpId="1"/>
      <p:bldP spid="63529" grpId="0" animBg="1"/>
      <p:bldP spid="63530" grpId="0"/>
      <p:bldP spid="63532" grpId="0"/>
      <p:bldP spid="63533" grpId="0"/>
      <p:bldP spid="63534" grpId="0"/>
      <p:bldP spid="63535" grpId="0"/>
      <p:bldP spid="63536" grpId="0"/>
      <p:bldP spid="63537" grpId="0"/>
      <p:bldP spid="63539" grpId="0"/>
      <p:bldP spid="63540" grpId="0"/>
      <p:bldP spid="63541" grpId="0"/>
      <p:bldP spid="63545" grpId="0"/>
      <p:bldP spid="63546" grpId="0"/>
      <p:bldP spid="63547" grpId="0"/>
      <p:bldP spid="63548" grpId="0"/>
      <p:bldP spid="63549" grpId="0"/>
      <p:bldP spid="63550" grpId="0"/>
      <p:bldP spid="635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8572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ТЕСТ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каком ряду в обоих словах на месте пропуска пишется буква </a:t>
            </a:r>
            <a:r>
              <a:rPr lang="ru-RU" sz="2400">
                <a:solidFill>
                  <a:srgbClr val="FFFFCC"/>
                </a:solidFill>
              </a:rPr>
              <a:t>Е</a:t>
            </a:r>
            <a:r>
              <a:rPr lang="ru-RU" sz="2400"/>
              <a:t>?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611188" y="2349500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разнош..нный, ове..ны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611188" y="3500438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завис..вший, удерж..ный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611188" y="4508500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потревож..нный, движ..мый 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611188" y="5589588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вынес..нный, рису..мый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827088" y="2492375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/>
              <a:t>-</a:t>
            </a:r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755650" y="5734050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+</a:t>
            </a:r>
          </a:p>
        </p:txBody>
      </p:sp>
      <p:pic>
        <p:nvPicPr>
          <p:cNvPr id="77837" name="Picture 13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4875" y="4652963"/>
            <a:ext cx="1889125" cy="1731962"/>
          </a:xfrm>
          <a:prstGeom prst="rect">
            <a:avLst/>
          </a:prstGeom>
          <a:noFill/>
        </p:spPr>
      </p:pic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827088" y="3644900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/>
              <a:t>-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755650" y="4652963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/>
              <a:t>-</a:t>
            </a:r>
          </a:p>
        </p:txBody>
      </p:sp>
      <p:sp>
        <p:nvSpPr>
          <p:cNvPr id="77846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524625"/>
            <a:ext cx="576262" cy="333375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1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7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</p:childTnLst>
        </p:cTn>
      </p:par>
    </p:tnLst>
    <p:bldLst>
      <p:bldP spid="77826" grpId="0"/>
      <p:bldP spid="77828" grpId="0"/>
      <p:bldP spid="77833" grpId="0" animBg="1"/>
      <p:bldP spid="77836" grpId="0" animBg="1"/>
      <p:bldP spid="77844" grpId="0" animBg="1"/>
      <p:bldP spid="778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каком ряду в обоих словах на месте пропуска пишется буква </a:t>
            </a:r>
            <a:r>
              <a:rPr lang="ru-RU" sz="2400">
                <a:solidFill>
                  <a:srgbClr val="FFFFCC"/>
                </a:solidFill>
              </a:rPr>
              <a:t>Ю</a:t>
            </a:r>
            <a:r>
              <a:rPr lang="ru-RU" sz="2400"/>
              <a:t>?</a:t>
            </a:r>
          </a:p>
        </p:txBody>
      </p:sp>
      <p:sp>
        <p:nvSpPr>
          <p:cNvPr id="80909" name="AutoShape 13"/>
          <p:cNvSpPr>
            <a:spLocks noChangeArrowheads="1"/>
          </p:cNvSpPr>
          <p:nvPr/>
        </p:nvSpPr>
        <p:spPr bwMode="auto">
          <a:xfrm>
            <a:off x="684213" y="2349500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дыш..щий, ре..щий</a:t>
            </a:r>
          </a:p>
        </p:txBody>
      </p:sp>
      <p:sp>
        <p:nvSpPr>
          <p:cNvPr id="80910" name="AutoShape 14"/>
          <p:cNvSpPr>
            <a:spLocks noChangeArrowheads="1"/>
          </p:cNvSpPr>
          <p:nvPr/>
        </p:nvSpPr>
        <p:spPr bwMode="auto">
          <a:xfrm>
            <a:off x="684213" y="3500438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мол..щий, мел..щий</a:t>
            </a:r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>
            <a:off x="684213" y="4581525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бре..щийся, ла..щий</a:t>
            </a:r>
          </a:p>
        </p:txBody>
      </p:sp>
      <p:sp>
        <p:nvSpPr>
          <p:cNvPr id="80912" name="AutoShape 16"/>
          <p:cNvSpPr>
            <a:spLocks noChangeArrowheads="1"/>
          </p:cNvSpPr>
          <p:nvPr/>
        </p:nvSpPr>
        <p:spPr bwMode="auto">
          <a:xfrm>
            <a:off x="684213" y="5661025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трепещ..щий, кол..щий</a:t>
            </a:r>
          </a:p>
        </p:txBody>
      </p: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900113" y="2492375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0914" name="Oval 18"/>
          <p:cNvSpPr>
            <a:spLocks noChangeArrowheads="1"/>
          </p:cNvSpPr>
          <p:nvPr/>
        </p:nvSpPr>
        <p:spPr bwMode="auto">
          <a:xfrm>
            <a:off x="900113" y="3644900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0915" name="Oval 19"/>
          <p:cNvSpPr>
            <a:spLocks noChangeArrowheads="1"/>
          </p:cNvSpPr>
          <p:nvPr/>
        </p:nvSpPr>
        <p:spPr bwMode="auto">
          <a:xfrm>
            <a:off x="900113" y="4724400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80916" name="Oval 20"/>
          <p:cNvSpPr>
            <a:spLocks noChangeArrowheads="1"/>
          </p:cNvSpPr>
          <p:nvPr/>
        </p:nvSpPr>
        <p:spPr bwMode="auto">
          <a:xfrm>
            <a:off x="971550" y="5805488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pic>
        <p:nvPicPr>
          <p:cNvPr id="80917" name="Picture 21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4875" y="4724400"/>
            <a:ext cx="1889125" cy="1731963"/>
          </a:xfrm>
          <a:prstGeom prst="rect">
            <a:avLst/>
          </a:prstGeom>
          <a:noFill/>
        </p:spPr>
      </p:pic>
      <p:sp>
        <p:nvSpPr>
          <p:cNvPr id="80919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524625"/>
            <a:ext cx="576262" cy="333375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0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0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1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0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2"/>
                  </p:tgtEl>
                </p:cond>
              </p:nextCondLst>
            </p:seq>
          </p:childTnLst>
        </p:cTn>
      </p:par>
    </p:tnLst>
    <p:bldLst>
      <p:bldP spid="80900" grpId="0"/>
      <p:bldP spid="80913" grpId="0" animBg="1"/>
      <p:bldP spid="80914" grpId="0" animBg="1"/>
      <p:bldP spid="80915" grpId="0" animBg="1"/>
      <p:bldP spid="809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каком ряду в обоих словах на месте пропуска пишется буква </a:t>
            </a:r>
            <a:r>
              <a:rPr lang="ru-RU" sz="2400">
                <a:solidFill>
                  <a:srgbClr val="FFFFCC"/>
                </a:solidFill>
              </a:rPr>
              <a:t>И</a:t>
            </a:r>
            <a:r>
              <a:rPr lang="ru-RU" sz="2400"/>
              <a:t>?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539750" y="1773238"/>
            <a:ext cx="6624638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ненавид..мый, немысл..мый 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539750" y="2924175"/>
            <a:ext cx="6624638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колебл..мый, независ…мый</a:t>
            </a:r>
            <a:r>
              <a:rPr lang="ru-RU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39750" y="4005263"/>
            <a:ext cx="6624638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подмеч...нный, слыш..мый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539750" y="5157788"/>
            <a:ext cx="6624638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узнава..мый, реша..мый</a:t>
            </a:r>
          </a:p>
        </p:txBody>
      </p:sp>
      <p:pic>
        <p:nvPicPr>
          <p:cNvPr id="81929" name="Picture 9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4875" y="4724400"/>
            <a:ext cx="1889125" cy="1731963"/>
          </a:xfrm>
          <a:prstGeom prst="rect">
            <a:avLst/>
          </a:prstGeom>
          <a:noFill/>
        </p:spPr>
      </p:pic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755650" y="1916113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755650" y="3068638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755650" y="4149725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1933" name="Oval 13"/>
          <p:cNvSpPr>
            <a:spLocks noChangeArrowheads="1"/>
          </p:cNvSpPr>
          <p:nvPr/>
        </p:nvSpPr>
        <p:spPr bwMode="auto">
          <a:xfrm>
            <a:off x="755650" y="5300663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193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524625"/>
            <a:ext cx="576262" cy="333375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1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8"/>
                  </p:tgtEl>
                </p:cond>
              </p:nextCondLst>
            </p:seq>
          </p:childTnLst>
        </p:cTn>
      </p:par>
    </p:tnLst>
    <p:bldLst>
      <p:bldP spid="81924" grpId="0"/>
      <p:bldP spid="81930" grpId="0" animBg="1"/>
      <p:bldP spid="81931" grpId="0" animBg="1"/>
      <p:bldP spid="81932" grpId="0" animBg="1"/>
      <p:bldP spid="819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каком ряду в обоих словах на месте пропуска пишется буква </a:t>
            </a:r>
            <a:r>
              <a:rPr lang="ru-RU" sz="2400">
                <a:solidFill>
                  <a:srgbClr val="FFFFCC"/>
                </a:solidFill>
              </a:rPr>
              <a:t>Я</a:t>
            </a:r>
            <a:r>
              <a:rPr lang="ru-RU" sz="2400"/>
              <a:t>?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539750" y="1773238"/>
            <a:ext cx="6624638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посе..нный, обстрел..нный </a:t>
            </a: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755650" y="1916113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539750" y="2924175"/>
            <a:ext cx="6624638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увенч..нный, скле..нный</a:t>
            </a: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755650" y="3068638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539750" y="4005263"/>
            <a:ext cx="6624638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застрел..нный, рассе..нный</a:t>
            </a: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755650" y="4149725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539750" y="5157788"/>
            <a:ext cx="6624638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раскро..ный, застел..нный</a:t>
            </a:r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755650" y="5300663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pic>
        <p:nvPicPr>
          <p:cNvPr id="85005" name="Picture 13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4875" y="4652963"/>
            <a:ext cx="1889125" cy="1731962"/>
          </a:xfrm>
          <a:prstGeom prst="rect">
            <a:avLst/>
          </a:prstGeom>
          <a:noFill/>
        </p:spPr>
      </p:pic>
      <p:sp>
        <p:nvSpPr>
          <p:cNvPr id="8500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524625"/>
            <a:ext cx="576262" cy="333375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8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4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5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3"/>
                  </p:tgtEl>
                </p:cond>
              </p:nextCondLst>
            </p:seq>
          </p:childTnLst>
        </p:cTn>
      </p:par>
    </p:tnLst>
    <p:bldLst>
      <p:bldP spid="84996" grpId="0"/>
      <p:bldP spid="84998" grpId="0" animBg="1"/>
      <p:bldP spid="85000" grpId="0" animBg="1"/>
      <p:bldP spid="85002" grpId="0" animBg="1"/>
      <p:bldP spid="850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611188" y="1989138"/>
            <a:ext cx="6985000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      расходу..мые, замеш..нный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(в историю)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611188" y="3141663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пригрева..мое, законч..нный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611188" y="4221163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налаж..нный, знач..мый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611188" y="5300663"/>
            <a:ext cx="6624637" cy="720725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разве..нный, постро..нный</a:t>
            </a:r>
          </a:p>
        </p:txBody>
      </p:sp>
      <p:pic>
        <p:nvPicPr>
          <p:cNvPr id="82953" name="Picture 9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4875" y="4724400"/>
            <a:ext cx="1889125" cy="1731963"/>
          </a:xfrm>
          <a:prstGeom prst="rect">
            <a:avLst/>
          </a:prstGeom>
          <a:noFill/>
        </p:spPr>
      </p:pic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755650" y="3284538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755650" y="2133600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755650" y="5445125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755650" y="4365625"/>
            <a:ext cx="431800" cy="431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11188" y="5492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каком ряду в обоих словах на месте пропуска пишется буква </a:t>
            </a:r>
            <a:r>
              <a:rPr lang="ru-RU" sz="2400">
                <a:solidFill>
                  <a:srgbClr val="FFFFCC"/>
                </a:solidFill>
              </a:rPr>
              <a:t>Е</a:t>
            </a:r>
            <a:r>
              <a:rPr lang="ru-RU" sz="2400"/>
              <a:t>?</a:t>
            </a:r>
          </a:p>
        </p:txBody>
      </p:sp>
      <p:sp>
        <p:nvSpPr>
          <p:cNvPr id="8295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524625"/>
            <a:ext cx="576262" cy="333375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2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2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2"/>
                  </p:tgtEl>
                </p:cond>
              </p:nextCondLst>
            </p:seq>
          </p:childTnLst>
        </p:cTn>
      </p:par>
    </p:tnLst>
    <p:bldLst>
      <p:bldP spid="82954" grpId="0" animBg="1"/>
      <p:bldP spid="82955" grpId="0" animBg="1"/>
      <p:bldP spid="82956" grpId="0" animBg="1"/>
      <p:bldP spid="82957" grpId="0" animBg="1"/>
      <p:bldP spid="829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11188" y="2060575"/>
            <a:ext cx="7993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CCFFFF"/>
                </a:solidFill>
              </a:rPr>
              <a:t>Мощё</a:t>
            </a:r>
            <a:r>
              <a:rPr lang="ru-RU" sz="2800">
                <a:solidFill>
                  <a:srgbClr val="CCFFFF"/>
                </a:solidFill>
              </a:rPr>
              <a:t>(1)ая мраморной плиткой прихожая украше(2)на стекля(3)ыми вазами и золочё(4)ой мебелью, созда(5)ой лучшими мастерами Италии.</a:t>
            </a:r>
            <a:endParaRPr lang="ru-RU" sz="2400">
              <a:solidFill>
                <a:srgbClr val="CCFFFF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каком варианте ответа правильно указаны цифры, на месте которых пишется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 i="1">
                <a:solidFill>
                  <a:srgbClr val="FFFFCC"/>
                </a:solidFill>
              </a:rPr>
              <a:t>НН</a:t>
            </a:r>
            <a:r>
              <a:rPr lang="ru-RU" sz="2400"/>
              <a:t>?</a:t>
            </a:r>
          </a:p>
        </p:txBody>
      </p:sp>
      <p:pic>
        <p:nvPicPr>
          <p:cNvPr id="79878" name="Picture 6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4508500"/>
            <a:ext cx="1889125" cy="1731963"/>
          </a:xfrm>
          <a:prstGeom prst="rect">
            <a:avLst/>
          </a:prstGeom>
          <a:noFill/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331913" y="429260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1, 3, 5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9750" y="42211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1)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39750" y="50133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2)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68313" y="573405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3)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258888" y="501332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1, 3, 4, 5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1187450" y="573405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1, 2, 3, 4, 5</a:t>
            </a:r>
          </a:p>
        </p:txBody>
      </p:sp>
      <p:sp>
        <p:nvSpPr>
          <p:cNvPr id="79887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524625"/>
            <a:ext cx="576262" cy="333375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1" dur="2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8"/>
                  </p:tgtEl>
                </p:cond>
              </p:nextCondLst>
            </p:seq>
          </p:childTnLst>
        </p:cTn>
      </p:par>
    </p:tnLst>
    <p:bldLst>
      <p:bldP spid="79877" grpId="0"/>
      <p:bldP spid="79879" grpId="1"/>
      <p:bldP spid="79885" grpId="0"/>
      <p:bldP spid="798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4508500"/>
            <a:ext cx="1889125" cy="1731963"/>
          </a:xfrm>
          <a:prstGeom prst="rect">
            <a:avLst/>
          </a:prstGeom>
          <a:noFill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каком варианте ответа правильно указаны цифры, на месте которых пишется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 i="1">
                <a:solidFill>
                  <a:srgbClr val="FFFFCC"/>
                </a:solidFill>
              </a:rPr>
              <a:t>НН</a:t>
            </a:r>
            <a:r>
              <a:rPr lang="ru-RU" sz="2400"/>
              <a:t>?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39750" y="1557338"/>
            <a:ext cx="79930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CCFFFF"/>
                </a:solidFill>
              </a:rPr>
              <a:t>В середине комнаты стоял стол, покрытый оборва</a:t>
            </a:r>
            <a:r>
              <a:rPr lang="ru-RU" sz="2800">
                <a:solidFill>
                  <a:srgbClr val="CCFFFF"/>
                </a:solidFill>
              </a:rPr>
              <a:t>(1)</a:t>
            </a:r>
            <a:r>
              <a:rPr lang="ru-RU" sz="2400">
                <a:solidFill>
                  <a:srgbClr val="CCFFFF"/>
                </a:solidFill>
              </a:rPr>
              <a:t>ой чёрной клеёнкой, из-под которой во многих местах виднелись края, изреза</a:t>
            </a:r>
            <a:r>
              <a:rPr lang="ru-RU" sz="2800">
                <a:solidFill>
                  <a:srgbClr val="CCFFFF"/>
                </a:solidFill>
              </a:rPr>
              <a:t>(2)</a:t>
            </a:r>
            <a:r>
              <a:rPr lang="ru-RU" sz="2400">
                <a:solidFill>
                  <a:srgbClr val="CCFFFF"/>
                </a:solidFill>
              </a:rPr>
              <a:t>ые перочи</a:t>
            </a:r>
            <a:r>
              <a:rPr lang="ru-RU" sz="2800">
                <a:solidFill>
                  <a:srgbClr val="CCFFFF"/>
                </a:solidFill>
              </a:rPr>
              <a:t>(3)</a:t>
            </a:r>
            <a:r>
              <a:rPr lang="ru-RU" sz="2400">
                <a:solidFill>
                  <a:srgbClr val="CCFFFF"/>
                </a:solidFill>
              </a:rPr>
              <a:t>ыми ножами. Кругом стола было несколько некраше</a:t>
            </a:r>
            <a:r>
              <a:rPr lang="ru-RU" sz="2800">
                <a:solidFill>
                  <a:srgbClr val="CCFFFF"/>
                </a:solidFill>
              </a:rPr>
              <a:t>(4)</a:t>
            </a:r>
            <a:r>
              <a:rPr lang="ru-RU" sz="2400">
                <a:solidFill>
                  <a:srgbClr val="CCFFFF"/>
                </a:solidFill>
              </a:rPr>
              <a:t>ых, но от долгого употребления залакирова</a:t>
            </a:r>
            <a:r>
              <a:rPr lang="ru-RU" sz="2800">
                <a:solidFill>
                  <a:srgbClr val="CCFFFF"/>
                </a:solidFill>
              </a:rPr>
              <a:t>(5)</a:t>
            </a:r>
            <a:r>
              <a:rPr lang="ru-RU" sz="2400">
                <a:solidFill>
                  <a:srgbClr val="CCFFFF"/>
                </a:solidFill>
              </a:rPr>
              <a:t>ых табуретов.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187450" y="5876925"/>
            <a:ext cx="223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1, 2, 3, 5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68313" y="4437063"/>
            <a:ext cx="79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1)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468313" y="5157788"/>
            <a:ext cx="79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2)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68313" y="5876925"/>
            <a:ext cx="79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3)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116013" y="4437063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1, 3, 4, 5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187450" y="5157788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1, 2, 5</a:t>
            </a:r>
          </a:p>
        </p:txBody>
      </p:sp>
      <p:sp>
        <p:nvSpPr>
          <p:cNvPr id="8603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524625"/>
            <a:ext cx="576262" cy="333375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7" dur="2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</p:childTnLst>
        </p:cTn>
      </p:par>
    </p:tnLst>
    <p:bldLst>
      <p:bldP spid="86021" grpId="0"/>
      <p:bldP spid="86023" grpId="0"/>
      <p:bldP spid="86028" grpId="0"/>
      <p:bldP spid="860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каком варианте ответа правильно указаны цифры, на месте которых пишется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 i="1">
                <a:solidFill>
                  <a:srgbClr val="FFFFCC"/>
                </a:solidFill>
              </a:rPr>
              <a:t>Н</a:t>
            </a:r>
            <a:r>
              <a:rPr lang="ru-RU" sz="2400"/>
              <a:t>?</a:t>
            </a:r>
          </a:p>
        </p:txBody>
      </p:sp>
      <p:pic>
        <p:nvPicPr>
          <p:cNvPr id="87045" name="Picture 5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4508500"/>
            <a:ext cx="1889125" cy="1731963"/>
          </a:xfrm>
          <a:prstGeom prst="rect">
            <a:avLst/>
          </a:prstGeom>
          <a:noFill/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39750" y="1466850"/>
            <a:ext cx="799306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CCFFFF"/>
                </a:solidFill>
              </a:rPr>
              <a:t>Затем перед прокуратором предстал светлобородый красавец с орли(</a:t>
            </a:r>
            <a:r>
              <a:rPr lang="ru-RU" sz="2800">
                <a:solidFill>
                  <a:srgbClr val="CCFFFF"/>
                </a:solidFill>
              </a:rPr>
              <a:t>1</a:t>
            </a:r>
            <a:r>
              <a:rPr lang="ru-RU" sz="2400">
                <a:solidFill>
                  <a:srgbClr val="CCFFFF"/>
                </a:solidFill>
              </a:rPr>
              <a:t>)ыми перьями в гребне шлема, со сверкающими на груди золотыми льви(</a:t>
            </a:r>
            <a:r>
              <a:rPr lang="ru-RU" sz="2800">
                <a:solidFill>
                  <a:srgbClr val="CCFFFF"/>
                </a:solidFill>
              </a:rPr>
              <a:t>2</a:t>
            </a:r>
            <a:r>
              <a:rPr lang="ru-RU" sz="2400">
                <a:solidFill>
                  <a:srgbClr val="CCFFFF"/>
                </a:solidFill>
              </a:rPr>
              <a:t>)ыми мордами, в зашнурова(</a:t>
            </a:r>
            <a:r>
              <a:rPr lang="ru-RU" sz="2800">
                <a:solidFill>
                  <a:srgbClr val="CCFFFF"/>
                </a:solidFill>
              </a:rPr>
              <a:t>3</a:t>
            </a:r>
            <a:r>
              <a:rPr lang="ru-RU" sz="2400">
                <a:solidFill>
                  <a:srgbClr val="CCFFFF"/>
                </a:solidFill>
              </a:rPr>
              <a:t>)ой до колен обуви на тройной подошве и в наброше(</a:t>
            </a:r>
            <a:r>
              <a:rPr lang="ru-RU" sz="2800">
                <a:solidFill>
                  <a:srgbClr val="CCFFFF"/>
                </a:solidFill>
              </a:rPr>
              <a:t>4</a:t>
            </a:r>
            <a:r>
              <a:rPr lang="ru-RU" sz="2400">
                <a:solidFill>
                  <a:srgbClr val="CCFFFF"/>
                </a:solidFill>
              </a:rPr>
              <a:t>)ом на левое плечо багря(</a:t>
            </a:r>
            <a:r>
              <a:rPr lang="ru-RU" sz="2800">
                <a:solidFill>
                  <a:srgbClr val="CCFFFF"/>
                </a:solidFill>
              </a:rPr>
              <a:t>5</a:t>
            </a:r>
            <a:r>
              <a:rPr lang="ru-RU" sz="2400">
                <a:solidFill>
                  <a:srgbClr val="CCFFFF"/>
                </a:solidFill>
              </a:rPr>
              <a:t>)ом плаще.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68313" y="4292600"/>
            <a:ext cx="79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1)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68313" y="5084763"/>
            <a:ext cx="79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2)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68313" y="5805488"/>
            <a:ext cx="79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3)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187450" y="4365625"/>
            <a:ext cx="223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1, 2, 5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116013" y="5157788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1, 3, 4, 5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116013" y="587692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1, 3, 4</a:t>
            </a:r>
          </a:p>
        </p:txBody>
      </p:sp>
      <p:sp>
        <p:nvSpPr>
          <p:cNvPr id="87054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7738" y="6524625"/>
            <a:ext cx="576262" cy="333375"/>
          </a:xfrm>
          <a:prstGeom prst="actionButtonForwardNex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7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1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5"/>
                  </p:tgtEl>
                </p:cond>
              </p:nextCondLst>
            </p:seq>
          </p:childTnLst>
        </p:cTn>
      </p:par>
    </p:tnLst>
    <p:bldLst>
      <p:bldP spid="87044" grpId="0"/>
      <p:bldP spid="87051" grpId="0"/>
      <p:bldP spid="87052" grpId="0"/>
      <p:bldP spid="870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каком варианте ответа правильно указаны цифры, на месте которых пишется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 i="1">
                <a:solidFill>
                  <a:srgbClr val="FFFFCC"/>
                </a:solidFill>
              </a:rPr>
              <a:t>Н</a:t>
            </a:r>
            <a:r>
              <a:rPr lang="ru-RU" sz="2400"/>
              <a:t>?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95288" y="1754188"/>
            <a:ext cx="79930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CCFFFF"/>
                </a:solidFill>
              </a:rPr>
              <a:t>Среди лесов, унылых и заброше(</a:t>
            </a:r>
            <a:r>
              <a:rPr lang="ru-RU" sz="2800">
                <a:solidFill>
                  <a:srgbClr val="CCFFFF"/>
                </a:solidFill>
              </a:rPr>
              <a:t>1</a:t>
            </a:r>
            <a:r>
              <a:rPr lang="ru-RU" sz="2400">
                <a:solidFill>
                  <a:srgbClr val="CCFFFF"/>
                </a:solidFill>
              </a:rPr>
              <a:t>)ых,</a:t>
            </a:r>
          </a:p>
          <a:p>
            <a:r>
              <a:rPr lang="ru-RU" sz="2400">
                <a:solidFill>
                  <a:srgbClr val="CCFFFF"/>
                </a:solidFill>
              </a:rPr>
              <a:t>Пусть остаётся хлеб в полях нескоше(</a:t>
            </a:r>
            <a:r>
              <a:rPr lang="ru-RU" sz="2800">
                <a:solidFill>
                  <a:srgbClr val="CCFFFF"/>
                </a:solidFill>
              </a:rPr>
              <a:t>2</a:t>
            </a:r>
            <a:r>
              <a:rPr lang="ru-RU" sz="2400">
                <a:solidFill>
                  <a:srgbClr val="CCFFFF"/>
                </a:solidFill>
              </a:rPr>
              <a:t>)ых!</a:t>
            </a:r>
          </a:p>
          <a:p>
            <a:r>
              <a:rPr lang="ru-RU" sz="2400">
                <a:solidFill>
                  <a:srgbClr val="CCFFFF"/>
                </a:solidFill>
              </a:rPr>
              <a:t>Мы ждём гостей незва(</a:t>
            </a:r>
            <a:r>
              <a:rPr lang="ru-RU" sz="2800">
                <a:solidFill>
                  <a:srgbClr val="CCFFFF"/>
                </a:solidFill>
              </a:rPr>
              <a:t>3</a:t>
            </a:r>
            <a:r>
              <a:rPr lang="ru-RU" sz="2400">
                <a:solidFill>
                  <a:srgbClr val="CCFFFF"/>
                </a:solidFill>
              </a:rPr>
              <a:t>)ых и непроше(</a:t>
            </a:r>
            <a:r>
              <a:rPr lang="ru-RU" sz="2800">
                <a:solidFill>
                  <a:srgbClr val="CCFFFF"/>
                </a:solidFill>
              </a:rPr>
              <a:t>4)</a:t>
            </a:r>
            <a:r>
              <a:rPr lang="ru-RU" sz="2400">
                <a:solidFill>
                  <a:srgbClr val="CCFFFF"/>
                </a:solidFill>
              </a:rPr>
              <a:t>ых, </a:t>
            </a:r>
          </a:p>
          <a:p>
            <a:r>
              <a:rPr lang="ru-RU" sz="2400">
                <a:solidFill>
                  <a:srgbClr val="CCFFFF"/>
                </a:solidFill>
              </a:rPr>
              <a:t>Мы ждём гостей!</a:t>
            </a:r>
          </a:p>
        </p:txBody>
      </p:sp>
      <p:pic>
        <p:nvPicPr>
          <p:cNvPr id="88070" name="Picture 6" descr="skol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4437063"/>
            <a:ext cx="1889125" cy="1731962"/>
          </a:xfrm>
          <a:prstGeom prst="rect">
            <a:avLst/>
          </a:prstGeom>
          <a:noFill/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1)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39750" y="450850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2)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68313" y="537368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3)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187450" y="537368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3, 4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116013" y="3716338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1, 3, 4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116013" y="4508500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2, 3, 4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2916238" y="62372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79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5805488"/>
            <a:ext cx="403225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ПРОВЕРИТЬ ТЕСТ</a:t>
            </a:r>
          </a:p>
        </p:txBody>
      </p:sp>
      <p:sp>
        <p:nvSpPr>
          <p:cNvPr id="88080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210300"/>
            <a:ext cx="647700" cy="647700"/>
          </a:xfrm>
          <a:prstGeom prst="actionButtonReturn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7" dur="2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0"/>
                  </p:tgtEl>
                </p:cond>
              </p:nextCondLst>
            </p:seq>
          </p:childTnLst>
        </p:cTn>
      </p:par>
    </p:tnLst>
    <p:bldLst>
      <p:bldP spid="88068" grpId="0"/>
      <p:bldP spid="88074" grpId="0"/>
      <p:bldP spid="88075" grpId="0"/>
      <p:bldP spid="88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82089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>
                <a:solidFill>
                  <a:srgbClr val="FF0000"/>
                </a:solidFill>
              </a:rPr>
              <a:t>Причастие как часть речи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331913" y="1196975"/>
            <a:ext cx="6696075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Общее грамматическое значение: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3779838" y="1844675"/>
            <a:ext cx="1439862" cy="792163"/>
          </a:xfrm>
          <a:prstGeom prst="downArrowCallout">
            <a:avLst>
              <a:gd name="adj1" fmla="val 45441"/>
              <a:gd name="adj2" fmla="val 45348"/>
              <a:gd name="adj3" fmla="val 16667"/>
              <a:gd name="adj4" fmla="val 505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11188" y="2708275"/>
            <a:ext cx="8208962" cy="1382713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обозначает проявляющийся по временам признак предмета по действию и отвечает на вопросы какой? какая? какое? какие?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700338" y="4437063"/>
            <a:ext cx="3887787" cy="528637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Начальная форма: </a:t>
            </a:r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4067175" y="5084763"/>
            <a:ext cx="1152525" cy="504825"/>
          </a:xfrm>
          <a:prstGeom prst="downArrowCallout">
            <a:avLst>
              <a:gd name="adj1" fmla="val 57139"/>
              <a:gd name="adj2" fmla="val 54497"/>
              <a:gd name="adj3" fmla="val 28856"/>
              <a:gd name="adj4" fmla="val 505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539750" y="5661025"/>
            <a:ext cx="8208963" cy="955675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мужской род, именительный падеж, единственное число (</a:t>
            </a:r>
            <a:r>
              <a:rPr lang="ru-RU" sz="2800">
                <a:solidFill>
                  <a:srgbClr val="FF0066"/>
                </a:solidFill>
              </a:rPr>
              <a:t>летящий</a:t>
            </a:r>
            <a:r>
              <a:rPr lang="ru-RU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4221" name="Picture 13" descr="Человечек-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4813"/>
            <a:ext cx="1009650" cy="129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  <p:bldP spid="94215" grpId="0" animBg="1"/>
      <p:bldP spid="94216" grpId="0" animBg="1"/>
      <p:bldP spid="94217" grpId="0" animBg="1"/>
      <p:bldP spid="942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3399FF">
                <a:gamma/>
                <a:tint val="0"/>
                <a:invGamma/>
              </a:srgbClr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Picture 37" descr="Photo%2001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08513"/>
            <a:ext cx="233521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Photo%2001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0"/>
            <a:ext cx="17065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 descr="Photo%2001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0"/>
            <a:ext cx="182721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Photo%2001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1916113"/>
            <a:ext cx="17272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0" descr="2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5113" y="4508500"/>
            <a:ext cx="996950" cy="2068513"/>
          </a:xfrm>
          <a:prstGeom prst="rect">
            <a:avLst/>
          </a:prstGeom>
          <a:noFill/>
        </p:spPr>
      </p:pic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1763713" y="1557338"/>
            <a:ext cx="5184775" cy="3744912"/>
          </a:xfrm>
          <a:prstGeom prst="wedgeRoundRectCallout">
            <a:avLst>
              <a:gd name="adj1" fmla="val 69903"/>
              <a:gd name="adj2" fmla="val 39912"/>
              <a:gd name="adj3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Детективным агентством</a:t>
            </a:r>
            <a:r>
              <a:rPr lang="ru-RU" sz="4000">
                <a:solidFill>
                  <a:schemeClr val="bg1"/>
                </a:solidFill>
              </a:rPr>
              <a:t> </a:t>
            </a:r>
            <a:r>
              <a:rPr lang="ru-RU" sz="4000">
                <a:solidFill>
                  <a:srgbClr val="FF0000"/>
                </a:solidFill>
              </a:rPr>
              <a:t>«ШИК» </a:t>
            </a:r>
            <a:r>
              <a:rPr lang="ru-RU" sz="4000">
                <a:solidFill>
                  <a:schemeClr val="bg1"/>
                </a:solidFill>
              </a:rPr>
              <a:t> </a:t>
            </a:r>
            <a:r>
              <a:rPr lang="ru-RU" sz="3200">
                <a:solidFill>
                  <a:schemeClr val="bg1"/>
                </a:solidFill>
              </a:rPr>
              <a:t>расследование завершено.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Создана база знаний учащихся. </a:t>
            </a:r>
          </a:p>
        </p:txBody>
      </p:sp>
      <p:sp>
        <p:nvSpPr>
          <p:cNvPr id="89101" name="WordArt 13"/>
          <p:cNvSpPr>
            <a:spLocks noChangeArrowheads="1" noChangeShapeType="1" noTextEdit="1"/>
          </p:cNvSpPr>
          <p:nvPr/>
        </p:nvSpPr>
        <p:spPr bwMode="auto">
          <a:xfrm>
            <a:off x="539750" y="1557338"/>
            <a:ext cx="7416800" cy="3816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бр22_pink_panther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4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54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 animBg="1"/>
      <p:bldP spid="89099" grpId="1" animBg="1"/>
      <p:bldP spid="891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23850" y="1052513"/>
            <a:ext cx="882015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hlinkClick r:id="rId2"/>
              </a:rPr>
              <a:t>http://officeimg.vo.msecnd.net/en-us/images/MB900297074.gif</a:t>
            </a:r>
            <a:r>
              <a:rPr lang="ru-RU"/>
              <a:t>   - жених и невеста;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3"/>
              </a:rPr>
              <a:t>http://img13.imageshost.ru/img/2011/08/21/image_4e5023a847d3a.jpg</a:t>
            </a:r>
            <a:r>
              <a:rPr lang="ru-RU"/>
              <a:t>  - портрет В.И.Даля;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4"/>
              </a:rPr>
              <a:t>http://www.studio-portret.ru/images/portret_xolst_maslo/9_b.jpg</a:t>
            </a:r>
            <a:r>
              <a:rPr lang="ru-RU"/>
              <a:t>  - портрет М.В.Ломоносова;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5"/>
              </a:rPr>
              <a:t>http://dc303.4shared.com/img/nCeaAyN-/s3/ag00317_.gif</a:t>
            </a:r>
            <a:r>
              <a:rPr lang="ru-RU"/>
              <a:t>   - думающий мальчик;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6"/>
              </a:rPr>
              <a:t>http://s10.rimg.info/81021a53ab79a56ecb5ade493942d197.gif</a:t>
            </a:r>
            <a:r>
              <a:rPr lang="ru-RU"/>
              <a:t>  - детектив;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7"/>
              </a:rPr>
              <a:t>http://s2.rimg.info/c42ed0d2fb3934e12d45ee723a3e0bdc.gif</a:t>
            </a:r>
            <a:r>
              <a:rPr lang="ru-RU"/>
              <a:t>  - сыщик с лупой;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8"/>
              </a:rPr>
              <a:t>http://ts01.spaces.ru//tfil/b9ad5345abef7ac8961b359b51c5a120/1737183.f.100.128.jpg</a:t>
            </a:r>
            <a:r>
              <a:rPr lang="ru-RU"/>
              <a:t>  - смайлик с вопросительным знаком;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9"/>
              </a:rPr>
              <a:t>http://us.cdn3.123rf.com/168nwm/clairev/clairev0901/clairev090100113/4215705-book-teacher--vector-illustration.jpg</a:t>
            </a:r>
            <a:r>
              <a:rPr lang="ru-RU"/>
              <a:t>  - книга;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10"/>
              </a:rPr>
              <a:t>http://f1.pepst.com/c/7AA2F8/428210/ssc3/home/002/photos46/albums/ag00315____37935.gif_480_480_0_64000_0_1_0.gif</a:t>
            </a:r>
            <a:r>
              <a:rPr lang="ru-RU"/>
              <a:t>  - смеющийся мальчик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11"/>
              </a:rPr>
              <a:t>http://img-fotki.yandex.ru/get/6301/161088577.a/0_99ab2_da67d03e_M</a:t>
            </a:r>
            <a:r>
              <a:rPr lang="ru-RU"/>
              <a:t>  - чернильница и перо;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hlinkClick r:id="rId12"/>
              </a:rPr>
              <a:t>http://asceagr.free.fr/IMG/moton23.gif</a:t>
            </a:r>
            <a:r>
              <a:rPr lang="ru-RU"/>
              <a:t>  - сундук;</a:t>
            </a:r>
          </a:p>
          <a:p>
            <a:pPr marL="342900" indent="-342900"/>
            <a:endParaRPr lang="ru-RU"/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7058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Использованные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WordArt 4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7058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Использованные ресурсы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50825" y="1196975"/>
            <a:ext cx="8893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15. </a:t>
            </a:r>
            <a:r>
              <a:rPr lang="ru-RU">
                <a:hlinkClick r:id="rId2"/>
              </a:rPr>
              <a:t>http://010.mp3ostrov.com/get-other/c%2F0%2Fmp3%2F8%2F30019%2F3001908_74ab1273c4d4/0/0/0/0/NzcuMzQuOTYuMjAwb3M2aWYzZW85b3M2aWYzZW85/%D1%80%D0%BE%D0%B7%D0%BE%D0%B2%D0%B0%D1%8F%20%D0%BF%D0%B0%D0%BD%D1%82%D0%B5%D1%80%D0%B0%20%28mp3ostrov.com%29.mp3</a:t>
            </a:r>
            <a:r>
              <a:rPr lang="ru-RU"/>
              <a:t> – музыка из мультфильма «Розовая пантера».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3708400" y="476250"/>
            <a:ext cx="518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0"/>
              <a:t>Причастие – это «часть речи, </a:t>
            </a:r>
          </a:p>
          <a:p>
            <a:pPr algn="ctr"/>
            <a:r>
              <a:rPr lang="ru-RU" sz="2800" b="0"/>
              <a:t>причастная глаголу в образе </a:t>
            </a:r>
          </a:p>
          <a:p>
            <a:pPr algn="ctr"/>
            <a:r>
              <a:rPr lang="ru-RU" sz="2800" b="0"/>
              <a:t>прилагательного».</a:t>
            </a:r>
            <a:endParaRPr lang="ru-RU" sz="2800"/>
          </a:p>
          <a:p>
            <a:pPr algn="ctr"/>
            <a:r>
              <a:rPr lang="ru-RU" sz="2800" i="1"/>
              <a:t>(</a:t>
            </a:r>
            <a:r>
              <a:rPr lang="ru-RU" sz="2400" i="1"/>
              <a:t>В.И. Даль)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4508500"/>
            <a:ext cx="60086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/>
              <a:t>«Сии глагольные имена служат </a:t>
            </a:r>
          </a:p>
          <a:p>
            <a:pPr algn="ctr"/>
            <a:r>
              <a:rPr lang="ru-RU" sz="2400"/>
              <a:t>к сокращению человеческого слова, заключая в себе имени и глагола силу».                                                                           </a:t>
            </a:r>
            <a:r>
              <a:rPr lang="ru-RU" sz="2400" i="1"/>
              <a:t>(М.В. Ломоносов) </a:t>
            </a:r>
          </a:p>
        </p:txBody>
      </p:sp>
      <p:pic>
        <p:nvPicPr>
          <p:cNvPr id="108553" name="Picture 9" descr="image_4e5023a847d3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2630487" cy="3373437"/>
          </a:xfrm>
          <a:prstGeom prst="rect">
            <a:avLst/>
          </a:prstGeom>
          <a:noFill/>
        </p:spPr>
      </p:pic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179388" y="188913"/>
            <a:ext cx="3097212" cy="3671887"/>
          </a:xfrm>
          <a:custGeom>
            <a:avLst/>
            <a:gdLst>
              <a:gd name="G0" fmla="+- 1145 0 0"/>
              <a:gd name="G1" fmla="+- 21600 0 1145"/>
              <a:gd name="G2" fmla="+- 21600 0 1145"/>
              <a:gd name="G3" fmla="*/ 21600 1 2"/>
              <a:gd name="G4" fmla="*/ 21600 1 2"/>
              <a:gd name="G5" fmla="*/ 1145 1 2"/>
              <a:gd name="G6" fmla="*/ 1145 3 2"/>
              <a:gd name="G7" fmla="+- G1 G5 0"/>
              <a:gd name="G8" fmla="+- G2 G5 0"/>
              <a:gd name="T0" fmla="*/ 0 w 21600"/>
              <a:gd name="T1" fmla="*/ 12804 h 21600"/>
              <a:gd name="T2" fmla="*/ 1145 w 21600"/>
              <a:gd name="T3" fmla="*/ 12804 h 21600"/>
              <a:gd name="T4" fmla="*/ 10800 w 21600"/>
              <a:gd name="T5" fmla="*/ 25608 h 21600"/>
              <a:gd name="T6" fmla="*/ 10800 w 21600"/>
              <a:gd name="T7" fmla="*/ 24463 h 21600"/>
              <a:gd name="T8" fmla="*/ 21600 w 21600"/>
              <a:gd name="T9" fmla="*/ 12804 h 21600"/>
              <a:gd name="T10" fmla="*/ 20455 w 21600"/>
              <a:gd name="T11" fmla="*/ 12804 h 21600"/>
              <a:gd name="T12" fmla="*/ 10800 w 21600"/>
              <a:gd name="T13" fmla="*/ 0 h 21600"/>
              <a:gd name="T14" fmla="*/ 10800 w 21600"/>
              <a:gd name="T15" fmla="*/ 1145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5608">
                <a:moveTo>
                  <a:pt x="0" y="0"/>
                </a:moveTo>
                <a:lnTo>
                  <a:pt x="0" y="25608"/>
                </a:lnTo>
                <a:lnTo>
                  <a:pt x="21600" y="25608"/>
                </a:lnTo>
                <a:lnTo>
                  <a:pt x="21600" y="0"/>
                </a:lnTo>
                <a:close/>
                <a:moveTo>
                  <a:pt x="1145" y="1145"/>
                </a:moveTo>
                <a:lnTo>
                  <a:pt x="1145" y="24463"/>
                </a:lnTo>
                <a:lnTo>
                  <a:pt x="20455" y="24463"/>
                </a:lnTo>
                <a:lnTo>
                  <a:pt x="20455" y="1145"/>
                </a:lnTo>
                <a:close/>
              </a:path>
            </a:pathLst>
          </a:cu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08558" name="Picture 14" descr="9_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3213100"/>
            <a:ext cx="2516188" cy="3395663"/>
          </a:xfrm>
          <a:prstGeom prst="rect">
            <a:avLst/>
          </a:prstGeom>
          <a:noFill/>
        </p:spPr>
      </p:pic>
      <p:sp>
        <p:nvSpPr>
          <p:cNvPr id="108559" name="AutoShape 15"/>
          <p:cNvSpPr>
            <a:spLocks noChangeArrowheads="1"/>
          </p:cNvSpPr>
          <p:nvPr/>
        </p:nvSpPr>
        <p:spPr bwMode="auto">
          <a:xfrm>
            <a:off x="6011863" y="3068638"/>
            <a:ext cx="2916237" cy="3789362"/>
          </a:xfrm>
          <a:custGeom>
            <a:avLst/>
            <a:gdLst>
              <a:gd name="G0" fmla="+- 1145 0 0"/>
              <a:gd name="G1" fmla="+- 21600 0 1145"/>
              <a:gd name="G2" fmla="+- 21600 0 1145"/>
              <a:gd name="G3" fmla="*/ 21600 1 2"/>
              <a:gd name="G4" fmla="*/ 21600 1 2"/>
              <a:gd name="G5" fmla="*/ 1145 1 2"/>
              <a:gd name="G6" fmla="*/ 1145 3 2"/>
              <a:gd name="G7" fmla="+- G1 G5 0"/>
              <a:gd name="G8" fmla="+- G2 G5 0"/>
              <a:gd name="T0" fmla="*/ 0 w 21600"/>
              <a:gd name="T1" fmla="*/ 14034 h 21600"/>
              <a:gd name="T2" fmla="*/ 1145 w 21600"/>
              <a:gd name="T3" fmla="*/ 14034 h 21600"/>
              <a:gd name="T4" fmla="*/ 10800 w 21600"/>
              <a:gd name="T5" fmla="*/ 28067 h 21600"/>
              <a:gd name="T6" fmla="*/ 10800 w 21600"/>
              <a:gd name="T7" fmla="*/ 26922 h 21600"/>
              <a:gd name="T8" fmla="*/ 21600 w 21600"/>
              <a:gd name="T9" fmla="*/ 14034 h 21600"/>
              <a:gd name="T10" fmla="*/ 20455 w 21600"/>
              <a:gd name="T11" fmla="*/ 14034 h 21600"/>
              <a:gd name="T12" fmla="*/ 10800 w 21600"/>
              <a:gd name="T13" fmla="*/ 0 h 21600"/>
              <a:gd name="T14" fmla="*/ 10800 w 21600"/>
              <a:gd name="T15" fmla="*/ 1145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8067">
                <a:moveTo>
                  <a:pt x="0" y="0"/>
                </a:moveTo>
                <a:lnTo>
                  <a:pt x="0" y="28067"/>
                </a:lnTo>
                <a:lnTo>
                  <a:pt x="21600" y="28067"/>
                </a:lnTo>
                <a:lnTo>
                  <a:pt x="21600" y="0"/>
                </a:lnTo>
                <a:close/>
                <a:moveTo>
                  <a:pt x="1145" y="1145"/>
                </a:moveTo>
                <a:lnTo>
                  <a:pt x="1145" y="26922"/>
                </a:lnTo>
                <a:lnTo>
                  <a:pt x="20455" y="26922"/>
                </a:lnTo>
                <a:lnTo>
                  <a:pt x="20455" y="1145"/>
                </a:lnTo>
                <a:close/>
              </a:path>
            </a:pathLst>
          </a:custGeom>
          <a:gradFill rotWithShape="1">
            <a:gsLst>
              <a:gs pos="0">
                <a:srgbClr val="472F00"/>
              </a:gs>
              <a:gs pos="50000">
                <a:srgbClr val="FFCC99"/>
              </a:gs>
              <a:gs pos="100000">
                <a:srgbClr val="472F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/>
      <p:bldP spid="108552" grpId="0"/>
      <p:bldP spid="108556" grpId="0" animBg="1"/>
      <p:bldP spid="1085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 bwMode="auto">
          <a:xfrm>
            <a:off x="323850" y="-242888"/>
            <a:ext cx="8229600" cy="1144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800" b="1" smtClean="0">
                <a:ln>
                  <a:noFill/>
                </a:ln>
                <a:solidFill>
                  <a:srgbClr val="FF0000"/>
                </a:solidFill>
                <a:effectLst/>
              </a:rPr>
              <a:t>Морфологические признаки</a:t>
            </a:r>
          </a:p>
        </p:txBody>
      </p:sp>
      <p:pic>
        <p:nvPicPr>
          <p:cNvPr id="95236" name="Picture 4" descr="Человечек-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1009650" cy="1296987"/>
          </a:xfrm>
          <a:prstGeom prst="rect">
            <a:avLst/>
          </a:prstGeom>
          <a:noFill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771775" y="765175"/>
            <a:ext cx="3959225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</a:rPr>
              <a:t>постоянные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50825" y="4581525"/>
            <a:ext cx="403225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</a:rPr>
              <a:t>непостоянные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0" y="1844675"/>
            <a:ext cx="32766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действительные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119813" y="1916113"/>
            <a:ext cx="3024187" cy="5286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страдательные</a:t>
            </a: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 rot="5400000">
            <a:off x="3922713" y="1701800"/>
            <a:ext cx="1657350" cy="1368425"/>
          </a:xfrm>
          <a:prstGeom prst="rightArrowCallout">
            <a:avLst>
              <a:gd name="adj1" fmla="val 25000"/>
              <a:gd name="adj2" fmla="val 25000"/>
              <a:gd name="adj3" fmla="val 20186"/>
              <a:gd name="adj4" fmla="val 66667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глагола</a:t>
            </a:r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3419475" y="1628775"/>
            <a:ext cx="647700" cy="93345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5435600" y="1628775"/>
            <a:ext cx="503238" cy="1008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2268538" y="3284538"/>
            <a:ext cx="5400675" cy="9556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вид, время (наст. прош.), возвратность, переходность</a:t>
            </a: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0" y="436562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auto">
          <a:xfrm rot="5400000">
            <a:off x="5808663" y="3235325"/>
            <a:ext cx="1989138" cy="4681537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          прилагательного 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323850" y="5475288"/>
            <a:ext cx="5616575" cy="138271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полное или краткое                 (у страдательных), падеж, число, род (в ед.ч.)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  <p:bldP spid="95240" grpId="0" animBg="1"/>
      <p:bldP spid="95241" grpId="0" animBg="1"/>
      <p:bldP spid="95243" grpId="0" animBg="1"/>
      <p:bldP spid="95249" grpId="0" animBg="1"/>
      <p:bldP spid="95250" grpId="0" animBg="1"/>
      <p:bldP spid="95251" grpId="0" animBg="1"/>
      <p:bldP spid="95255" grpId="0" animBg="1"/>
      <p:bldP spid="952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23850" y="3284538"/>
            <a:ext cx="84963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FFCC"/>
                </a:solidFill>
              </a:rPr>
              <a:t>Тьма,  пришедшая со Средиземного моря,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FFFFCC"/>
                </a:solidFill>
              </a:rPr>
              <a:t> накрыла ненавидимый прокуратором  город.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50825" y="5013325"/>
            <a:ext cx="88931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Солнце уже снижалось над Лысой горой, и </a:t>
            </a:r>
          </a:p>
          <a:p>
            <a:pPr>
              <a:spcBef>
                <a:spcPct val="50000"/>
              </a:spcBef>
            </a:pPr>
            <a:r>
              <a:rPr lang="ru-RU" sz="2800"/>
              <a:t>была эта гора оцеплена двойным оцеплением.</a:t>
            </a:r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 rot="5400000">
            <a:off x="3924301" y="-2187575"/>
            <a:ext cx="1655762" cy="6408737"/>
          </a:xfrm>
          <a:prstGeom prst="rightArrowCallout">
            <a:avLst>
              <a:gd name="adj1" fmla="val 96764"/>
              <a:gd name="adj2" fmla="val 96764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3800">
                <a:solidFill>
                  <a:srgbClr val="FF0000"/>
                </a:solidFill>
              </a:rPr>
              <a:t>Синтаксическая роль</a:t>
            </a:r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395288" y="1989138"/>
            <a:ext cx="8280400" cy="1152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/>
          </a:p>
          <a:p>
            <a:pPr algn="ctr"/>
            <a:r>
              <a:rPr lang="ru-RU" sz="2800">
                <a:solidFill>
                  <a:schemeClr val="bg1"/>
                </a:solidFill>
              </a:rPr>
              <a:t>определение или именная часть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сказуемого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684213" y="30686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1547813" y="3644900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CE7FE"/>
                </a:solidFill>
                <a:cs typeface="Arial" charset="0"/>
              </a:rPr>
              <a:t>~~~~~~~~~~~~~~~~~~~~~~~~~~~~~~~~~~~~~~~~~~~~~~~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7885113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051050" y="4292600"/>
            <a:ext cx="5329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CE7FE"/>
                </a:solidFill>
                <a:cs typeface="Arial" charset="0"/>
              </a:rPr>
              <a:t>~~~~~~~~~~~~~~~~~~~~~~~~~~~~~~~~~~~~~~</a:t>
            </a: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2916238" y="6165850"/>
            <a:ext cx="1725612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2916238" y="6308725"/>
            <a:ext cx="1725612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395288" y="6165850"/>
            <a:ext cx="863600" cy="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395288" y="6308725"/>
            <a:ext cx="863600" cy="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>
            <a:off x="1979613" y="6165850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6278" name="Picture 22" descr="Человечек-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1009650" cy="129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67" grpId="0" animBg="1"/>
      <p:bldP spid="96268" grpId="0"/>
      <p:bldP spid="96269" grpId="0"/>
      <p:bldP spid="96270" grpId="0"/>
      <p:bldP spid="96271" grpId="0"/>
      <p:bldP spid="96272" grpId="0" animBg="1"/>
      <p:bldP spid="96273" grpId="0" animBg="1"/>
      <p:bldP spid="96275" grpId="0" animBg="1"/>
      <p:bldP spid="96276" grpId="0" animBg="1"/>
      <p:bldP spid="962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Photo%2001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0"/>
            <a:ext cx="182721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Photo%2001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1916113"/>
            <a:ext cx="17272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Photo%2001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0175" y="0"/>
            <a:ext cx="17065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37" descr="Photo%2001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08513"/>
            <a:ext cx="233521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9" descr="2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7988" y="4941888"/>
            <a:ext cx="771525" cy="16002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557338"/>
            <a:ext cx="753427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66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Детективное агентство «ШИК»   </a:t>
            </a:r>
            <a:r>
              <a:rPr lang="ru-RU" sz="280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(школа при исправительной колонии)</a:t>
            </a:r>
            <a:r>
              <a:rPr lang="ru-RU" sz="28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48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приступило к расследованию по</a:t>
            </a:r>
            <a:r>
              <a:rPr lang="ru-RU" sz="54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делу: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2484438" y="4581525"/>
            <a:ext cx="46085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99FF99"/>
                </a:solidFill>
              </a:rPr>
              <a:t>«Образование      и правописание причастий»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бр22_pink_panther_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2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101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/>
          </p:cNvSpPr>
          <p:nvPr>
            <p:ph type="title"/>
          </p:nvPr>
        </p:nvSpPr>
        <p:spPr bwMode="auto">
          <a:xfrm>
            <a:off x="2051050" y="0"/>
            <a:ext cx="4989513" cy="8366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smtClean="0">
                <a:ln>
                  <a:noFill/>
                </a:ln>
                <a:solidFill>
                  <a:srgbClr val="F6200A"/>
                </a:solidFill>
                <a:effectLst/>
                <a:latin typeface="Arial" charset="0"/>
              </a:rPr>
              <a:t>Обнаружены: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23850" y="620713"/>
            <a:ext cx="309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1. </a:t>
            </a:r>
            <a:r>
              <a:rPr lang="ru-RU" sz="2800">
                <a:hlinkClick r:id="rId2" action="ppaction://hlinksldjump"/>
              </a:rPr>
              <a:t>глаголы</a:t>
            </a:r>
            <a:r>
              <a:rPr lang="ru-RU" sz="2800"/>
              <a:t>;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323850" y="1125538"/>
            <a:ext cx="7199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2. </a:t>
            </a:r>
            <a:r>
              <a:rPr lang="ru-RU" sz="2800">
                <a:hlinkClick r:id="rId3" action="ppaction://hlinksldjump"/>
              </a:rPr>
              <a:t>причастия настоящего времени</a:t>
            </a:r>
            <a:r>
              <a:rPr lang="ru-RU" sz="2800"/>
              <a:t>;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23850" y="1700213"/>
            <a:ext cx="8351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3. </a:t>
            </a:r>
            <a:r>
              <a:rPr lang="ru-RU" sz="2800">
                <a:hlinkClick r:id="rId4" action="ppaction://hlinksldjump"/>
              </a:rPr>
              <a:t>причастия прошедшего времени</a:t>
            </a:r>
            <a:r>
              <a:rPr lang="ru-RU" sz="2800"/>
              <a:t>.</a:t>
            </a:r>
          </a:p>
        </p:txBody>
      </p:sp>
      <p:sp>
        <p:nvSpPr>
          <p:cNvPr id="97290" name="Rectangle 10"/>
          <p:cNvSpPr>
            <a:spLocks/>
          </p:cNvSpPr>
          <p:nvPr/>
        </p:nvSpPr>
        <p:spPr bwMode="auto">
          <a:xfrm>
            <a:off x="827088" y="2349500"/>
            <a:ext cx="7416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84188" algn="ctr"/>
            <a:r>
              <a:rPr lang="ru-RU" sz="4200">
                <a:solidFill>
                  <a:srgbClr val="F6200A"/>
                </a:solidFill>
              </a:rPr>
              <a:t>Доказательства по делу: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250825" y="3141663"/>
            <a:ext cx="8353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1.</a:t>
            </a:r>
            <a:r>
              <a:rPr lang="ru-RU" sz="2800">
                <a:solidFill>
                  <a:srgbClr val="FFFFCC"/>
                </a:solidFill>
              </a:rPr>
              <a:t> </a:t>
            </a:r>
            <a:r>
              <a:rPr lang="ru-RU" sz="2800">
                <a:hlinkClick r:id="rId5" action="ppaction://hlinksldjump"/>
              </a:rPr>
              <a:t>правописание причастий настоящего   времени</a:t>
            </a:r>
            <a:r>
              <a:rPr lang="ru-RU" sz="2800"/>
              <a:t>;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250825" y="4076700"/>
            <a:ext cx="5545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2. </a:t>
            </a:r>
            <a:r>
              <a:rPr lang="ru-RU" sz="2800">
                <a:hlinkClick r:id="rId6" action="ppaction://hlinksldjump"/>
              </a:rPr>
              <a:t>образование причастий</a:t>
            </a:r>
            <a:r>
              <a:rPr lang="ru-RU" sz="2800"/>
              <a:t>;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250825" y="4652963"/>
            <a:ext cx="86423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3. </a:t>
            </a:r>
            <a:r>
              <a:rPr lang="ru-RU" sz="2800" i="1">
                <a:hlinkClick r:id="rId7" action="ppaction://hlinksldjump"/>
              </a:rPr>
              <a:t>Н</a:t>
            </a:r>
            <a:r>
              <a:rPr lang="ru-RU" sz="2800">
                <a:hlinkClick r:id="rId7" action="ppaction://hlinksldjump"/>
              </a:rPr>
              <a:t> и </a:t>
            </a:r>
            <a:r>
              <a:rPr lang="ru-RU" sz="2800" i="1">
                <a:hlinkClick r:id="rId7" action="ppaction://hlinksldjump"/>
              </a:rPr>
              <a:t>НН</a:t>
            </a:r>
            <a:r>
              <a:rPr lang="ru-RU" sz="2800">
                <a:hlinkClick r:id="rId7" action="ppaction://hlinksldjump"/>
              </a:rPr>
              <a:t> в страдательных причастиях прошедшего времени и в отглагольных прилагательных</a:t>
            </a:r>
            <a:r>
              <a:rPr lang="ru-RU" sz="2800"/>
              <a:t>;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250825" y="6092825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4. </a:t>
            </a:r>
            <a:r>
              <a:rPr lang="ru-RU" sz="2800">
                <a:hlinkClick r:id="rId8" action="ppaction://hlinksldjump"/>
              </a:rPr>
              <a:t>пунктуация</a:t>
            </a:r>
            <a:r>
              <a:rPr lang="ru-RU" sz="2800"/>
              <a:t>;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3635375" y="6092825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5. </a:t>
            </a:r>
            <a:r>
              <a:rPr lang="ru-RU" sz="2800">
                <a:hlinkClick r:id="rId9" action="ppaction://hlinksldjump"/>
              </a:rPr>
              <a:t>тест</a:t>
            </a:r>
            <a:r>
              <a:rPr lang="ru-RU" sz="2800"/>
              <a:t>.</a:t>
            </a:r>
          </a:p>
        </p:txBody>
      </p:sp>
      <p:sp>
        <p:nvSpPr>
          <p:cNvPr id="97299" name="Rectangle 19">
            <a:hlinkClick r:id="rId10" action="ppaction://hlinksldjump"/>
          </p:cNvPr>
          <p:cNvSpPr>
            <a:spLocks/>
          </p:cNvSpPr>
          <p:nvPr/>
        </p:nvSpPr>
        <p:spPr bwMode="auto">
          <a:xfrm>
            <a:off x="5651500" y="5805488"/>
            <a:ext cx="31686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84188" algn="ctr"/>
            <a:r>
              <a:rPr lang="ru-RU" sz="4200">
                <a:solidFill>
                  <a:srgbClr val="F6200A"/>
                </a:solidFill>
              </a:rPr>
              <a:t>Итог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229600" cy="8366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b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Образование причастий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1476375" y="2133600"/>
            <a:ext cx="7207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2627313" y="2133600"/>
            <a:ext cx="71913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11188" y="2997200"/>
            <a:ext cx="14414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действ. </a:t>
            </a:r>
          </a:p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прич.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700338" y="2997200"/>
            <a:ext cx="15113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страдат. </a:t>
            </a:r>
          </a:p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прич.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6516688" y="2133600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003800" y="2852738"/>
            <a:ext cx="33115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действительные</a:t>
            </a:r>
          </a:p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причастия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611188" y="4221163"/>
            <a:ext cx="388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0">
                <a:solidFill>
                  <a:srgbClr val="FFFFCC"/>
                </a:solidFill>
              </a:rPr>
              <a:t>несовершенный вид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256213" y="4221163"/>
            <a:ext cx="388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0">
                <a:solidFill>
                  <a:srgbClr val="FFFFCC"/>
                </a:solidFill>
              </a:rPr>
              <a:t>совершенный вид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1258888" y="4868863"/>
            <a:ext cx="649287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2411413" y="4868863"/>
            <a:ext cx="64770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23850" y="5300663"/>
            <a:ext cx="2087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настоящего времени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484438" y="5300663"/>
            <a:ext cx="2087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прошедшего времени</a:t>
            </a: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6948488" y="47974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084888" y="5373688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0">
                <a:solidFill>
                  <a:srgbClr val="CCFFFF"/>
                </a:solidFill>
              </a:rPr>
              <a:t>прошедшего времени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V="1"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4643438" y="1484313"/>
            <a:ext cx="73025" cy="5373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0" y="41497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V="1">
            <a:off x="0" y="9810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708400" y="9810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Глаголы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1476375" y="16287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CC"/>
                </a:solidFill>
              </a:rPr>
              <a:t>переходные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5364163" y="16287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CC"/>
                </a:solidFill>
              </a:rPr>
              <a:t>непереходные</a:t>
            </a:r>
          </a:p>
        </p:txBody>
      </p:sp>
      <p:sp>
        <p:nvSpPr>
          <p:cNvPr id="43038" name="AutoShape 30"/>
          <p:cNvSpPr>
            <a:spLocks/>
          </p:cNvSpPr>
          <p:nvPr/>
        </p:nvSpPr>
        <p:spPr bwMode="auto">
          <a:xfrm>
            <a:off x="0" y="1773238"/>
            <a:ext cx="900113" cy="4751387"/>
          </a:xfrm>
          <a:prstGeom prst="leftBrace">
            <a:avLst>
              <a:gd name="adj1" fmla="val 4398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827088" y="652462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1403350" y="6237288"/>
            <a:ext cx="295275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3, реже 4 формы</a:t>
            </a:r>
          </a:p>
        </p:txBody>
      </p:sp>
      <p:sp>
        <p:nvSpPr>
          <p:cNvPr id="43041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138863"/>
            <a:ext cx="647700" cy="719137"/>
          </a:xfrm>
          <a:prstGeom prst="actionButtonReturn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1"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5" grpId="0"/>
      <p:bldP spid="43016" grpId="0"/>
      <p:bldP spid="43017" grpId="0" animBg="1"/>
      <p:bldP spid="43019" grpId="0"/>
      <p:bldP spid="43020" grpId="0"/>
      <p:bldP spid="43021" grpId="0"/>
      <p:bldP spid="43022" grpId="0" animBg="1"/>
      <p:bldP spid="43023" grpId="0" animBg="1"/>
      <p:bldP spid="43025" grpId="0"/>
      <p:bldP spid="43026" grpId="0"/>
      <p:bldP spid="43027" grpId="0" animBg="1"/>
      <p:bldP spid="43028" grpId="0"/>
      <p:bldP spid="43036" grpId="0"/>
      <p:bldP spid="43037" grpId="0"/>
      <p:bldP spid="43038" grpId="0" animBg="1"/>
      <p:bldP spid="43039" grpId="0" animBg="1"/>
      <p:bldP spid="430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3432</TotalTime>
  <Words>1975</Words>
  <Application>Microsoft Office PowerPoint</Application>
  <PresentationFormat>Экран (4:3)</PresentationFormat>
  <Paragraphs>444</Paragraphs>
  <Slides>32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Franklin Gothic Book</vt:lpstr>
      <vt:lpstr>Arial</vt:lpstr>
      <vt:lpstr>Franklin Gothic Medium</vt:lpstr>
      <vt:lpstr>Wingdings 2</vt:lpstr>
      <vt:lpstr>Calibri</vt:lpstr>
      <vt:lpstr>Century Gothic</vt:lpstr>
      <vt:lpstr>Verdana</vt:lpstr>
      <vt:lpstr>Трек</vt:lpstr>
      <vt:lpstr>Яркая</vt:lpstr>
      <vt:lpstr>CorelDRAW 12.0 Graphic</vt:lpstr>
      <vt:lpstr>Слайд 1</vt:lpstr>
      <vt:lpstr>Слайд 2</vt:lpstr>
      <vt:lpstr>Слайд 3</vt:lpstr>
      <vt:lpstr>Слайд 4</vt:lpstr>
      <vt:lpstr>Морфологические признаки</vt:lpstr>
      <vt:lpstr>Слайд 6</vt:lpstr>
      <vt:lpstr>Слайд 7</vt:lpstr>
      <vt:lpstr>Обнаружены:</vt:lpstr>
      <vt:lpstr>Образование причастий</vt:lpstr>
      <vt:lpstr>Слайд 10</vt:lpstr>
      <vt:lpstr>Образовать причастия настоящего времени</vt:lpstr>
      <vt:lpstr>Вставить пропущенные буквы</vt:lpstr>
      <vt:lpstr>Образование действительных причастий прошедшего времени</vt:lpstr>
      <vt:lpstr>Образование страдательных причастий прошедшего времени</vt:lpstr>
      <vt:lpstr>Образовать возможные формы причастий</vt:lpstr>
      <vt:lpstr>Слайд 16</vt:lpstr>
      <vt:lpstr>Н и НН в причастиях и отглагольных прилагательных</vt:lpstr>
      <vt:lpstr>Слайд 18</vt:lpstr>
      <vt:lpstr>Поучительная история</vt:lpstr>
      <vt:lpstr>Слайд 20</vt:lpstr>
      <vt:lpstr>ТЕСТ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revaz</cp:lastModifiedBy>
  <cp:revision>35</cp:revision>
  <dcterms:created xsi:type="dcterms:W3CDTF">2012-06-30T03:41:41Z</dcterms:created>
  <dcterms:modified xsi:type="dcterms:W3CDTF">2013-02-24T18:00:08Z</dcterms:modified>
</cp:coreProperties>
</file>