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7" r:id="rId2"/>
    <p:sldId id="258" r:id="rId3"/>
    <p:sldId id="259" r:id="rId4"/>
    <p:sldId id="260" r:id="rId5"/>
    <p:sldId id="262" r:id="rId6"/>
    <p:sldId id="265" r:id="rId7"/>
    <p:sldId id="264" r:id="rId8"/>
    <p:sldId id="270" r:id="rId9"/>
    <p:sldId id="271" r:id="rId10"/>
    <p:sldId id="272" r:id="rId11"/>
    <p:sldId id="275" r:id="rId12"/>
    <p:sldId id="277" r:id="rId13"/>
    <p:sldId id="278" r:id="rId14"/>
    <p:sldId id="298" r:id="rId15"/>
    <p:sldId id="273" r:id="rId16"/>
    <p:sldId id="279" r:id="rId17"/>
    <p:sldId id="286" r:id="rId18"/>
    <p:sldId id="285" r:id="rId19"/>
    <p:sldId id="284" r:id="rId20"/>
    <p:sldId id="287" r:id="rId21"/>
    <p:sldId id="283" r:id="rId22"/>
    <p:sldId id="261" r:id="rId23"/>
    <p:sldId id="266" r:id="rId24"/>
    <p:sldId id="288" r:id="rId25"/>
    <p:sldId id="290" r:id="rId26"/>
    <p:sldId id="294" r:id="rId27"/>
    <p:sldId id="295" r:id="rId28"/>
    <p:sldId id="267" r:id="rId29"/>
    <p:sldId id="300" r:id="rId30"/>
    <p:sldId id="289" r:id="rId31"/>
    <p:sldId id="296" r:id="rId32"/>
    <p:sldId id="263" r:id="rId33"/>
    <p:sldId id="274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A50021"/>
    <a:srgbClr val="CCECFF"/>
    <a:srgbClr val="FF9900"/>
    <a:srgbClr val="99CC00"/>
    <a:srgbClr val="FFCC66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4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78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40F23-291D-4079-B455-58D35BD6A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CB733-68D6-4A80-8F41-FBF89D2C3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8E043-E278-4661-90EC-A952547A6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BF0ED-9BC6-47ED-B7B7-EF4FF9170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44AD3-F83B-478F-A8A1-2062A7242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EFED1-1B7D-4753-81B6-D00359432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DAA01-F08B-4880-B9B1-3919EB65D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69D4-52C7-47D4-9B35-9558AE96A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78E95-05B1-49A1-B643-F918D71BA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7B3A7-7648-4A97-BDCA-2B22D71D2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1AB60-2A0F-4F69-8C54-ACE448B84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6765E"/>
            </a:gs>
            <a:gs pos="50000">
              <a:srgbClr val="FFFFCC"/>
            </a:gs>
            <a:gs pos="100000">
              <a:srgbClr val="76765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04DA59-BE46-4820-9AD7-205AEA8E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2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06-The%20Search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vev(8).mp3" TargetMode="Externa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Track%20No02.mp3" TargetMode="Externa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06-The%20Search.mp3" TargetMode="Externa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Track%20No07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5;&#1085;&#1072;%20&#1042;&#1072;&#1089;&#1080;&#1083;&#1100;&#1077;&#1074;&#1085;&#1072;\Desktop\&#1053;&#1086;&#1074;&#1072;&#1103;%20&#1087;&#1072;&#1087;&#1082;&#1072;\&#1055;&#1088;&#1080;&#1083;&#1086;&#1078;&#1077;&#1085;&#1080;&#1077;%20&#1052;&#1091;&#1079;&#1099;&#1082;&#1072;\Track%20No02.mp3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00063" y="1585899"/>
            <a:ext cx="7643866" cy="3139321"/>
          </a:xfrm>
          <a:prstGeom prst="rect">
            <a:avLst/>
          </a:prstGeom>
          <a:noFill/>
          <a:ln w="79375" cmpd="dbl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Проникновение </a:t>
            </a:r>
          </a:p>
          <a:p>
            <a:pPr algn="ctr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В</a:t>
            </a:r>
          </a:p>
          <a:p>
            <a:pPr algn="ctr"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тайны замысла </a:t>
            </a:r>
          </a:p>
        </p:txBody>
      </p:sp>
      <p:pic>
        <p:nvPicPr>
          <p:cNvPr id="5" name="06-The Sear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2188" y="6376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334043" y="5275384"/>
            <a:ext cx="5570807" cy="830997"/>
          </a:xfrm>
          <a:prstGeom prst="rect">
            <a:avLst/>
          </a:prstGeom>
          <a:noFill/>
          <a:effectLst>
            <a:outerShdw blurRad="190500" dist="228600" dir="2700000" algn="ctr" rotWithShape="0">
              <a:schemeClr val="bg2">
                <a:alpha val="30000"/>
              </a:scheme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русского языка и литературы Мишагина А. В.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8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32138" y="260350"/>
            <a:ext cx="2592387" cy="6477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</p:spPr>
        <p:txBody>
          <a:bodyPr/>
          <a:lstStyle/>
          <a:p>
            <a:pPr algn="ctr" eaLnBrk="1" hangingPunct="1"/>
            <a:r>
              <a:rPr lang="ru-RU" sz="3200" smtClean="0">
                <a:solidFill>
                  <a:srgbClr val="A50021"/>
                </a:solidFill>
                <a:effectLst/>
              </a:rPr>
              <a:t>Полдень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4743" y="1428736"/>
            <a:ext cx="5094405" cy="3387963"/>
          </a:xfrm>
          <a:gradFill rotWithShape="1">
            <a:gsLst>
              <a:gs pos="0">
                <a:srgbClr val="FFFFCC">
                  <a:gamma/>
                  <a:shade val="75686"/>
                  <a:invGamma/>
                </a:srgbClr>
              </a:gs>
              <a:gs pos="50000">
                <a:srgbClr val="FFFFCC">
                  <a:alpha val="6000"/>
                </a:srgbClr>
              </a:gs>
              <a:gs pos="100000">
                <a:srgbClr val="FFFFCC">
                  <a:gamma/>
                  <a:shade val="75686"/>
                  <a:invGamma/>
                </a:srgbClr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… дышит полдень мглистый,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… катится река,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в тверди пламенной и чистой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… тают облака.</a:t>
            </a:r>
            <a:endParaRPr lang="en-US" sz="24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всю природу, как туман,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... жаркая объемлет,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сам теперь великий Пан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В пещере нимф покойно дремлет.</a:t>
            </a:r>
          </a:p>
        </p:txBody>
      </p:sp>
      <p:sp>
        <p:nvSpPr>
          <p:cNvPr id="12294" name="Text Box 4"/>
          <p:cNvSpPr txBox="1">
            <a:spLocks noChangeArrowheads="1"/>
          </p:cNvSpPr>
          <p:nvPr/>
        </p:nvSpPr>
        <p:spPr bwMode="auto">
          <a:xfrm>
            <a:off x="611188" y="5084763"/>
            <a:ext cx="7056437" cy="1495425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A50021"/>
                </a:solidFill>
                <a:latin typeface="Monotype Corsiva" pitchFamily="66" charset="0"/>
              </a:rPr>
              <a:t>* Твердь</a:t>
            </a:r>
            <a:r>
              <a:rPr lang="ru-RU" sz="2000">
                <a:solidFill>
                  <a:srgbClr val="A50021"/>
                </a:solidFill>
              </a:rPr>
              <a:t> </a:t>
            </a:r>
          </a:p>
          <a:p>
            <a:r>
              <a:rPr lang="ru-RU" sz="1600">
                <a:solidFill>
                  <a:srgbClr val="A50021"/>
                </a:solidFill>
              </a:rPr>
              <a:t>1. Земная твердь – земля, суша</a:t>
            </a:r>
          </a:p>
          <a:p>
            <a:r>
              <a:rPr lang="ru-RU" sz="1600">
                <a:solidFill>
                  <a:srgbClr val="A50021"/>
                </a:solidFill>
              </a:rPr>
              <a:t>2. Небесная твердь – небо, небесный свод</a:t>
            </a:r>
          </a:p>
          <a:p>
            <a:r>
              <a:rPr lang="ru-RU" sz="1600">
                <a:solidFill>
                  <a:srgbClr val="A50021"/>
                </a:solidFill>
              </a:rPr>
              <a:t>  </a:t>
            </a:r>
            <a:r>
              <a:rPr lang="ru-RU" sz="2000">
                <a:solidFill>
                  <a:srgbClr val="A50021"/>
                </a:solidFill>
              </a:rPr>
              <a:t> </a:t>
            </a:r>
            <a:r>
              <a:rPr lang="ru-RU" sz="2000" b="1">
                <a:solidFill>
                  <a:srgbClr val="A50021"/>
                </a:solidFill>
                <a:latin typeface="Monotype Corsiva" pitchFamily="66" charset="0"/>
              </a:rPr>
              <a:t>Пан</a:t>
            </a:r>
            <a:r>
              <a:rPr lang="ru-RU" sz="2000">
                <a:solidFill>
                  <a:srgbClr val="A50021"/>
                </a:solidFill>
              </a:rPr>
              <a:t> </a:t>
            </a:r>
            <a:r>
              <a:rPr lang="ru-RU" sz="1600">
                <a:solidFill>
                  <a:srgbClr val="A50021"/>
                </a:solidFill>
              </a:rPr>
              <a:t>– (греч.) бог леса, стад и пастухов, покровитель всей природы</a:t>
            </a:r>
          </a:p>
          <a:p>
            <a:r>
              <a:rPr lang="ru-RU" sz="1600">
                <a:solidFill>
                  <a:srgbClr val="A50021"/>
                </a:solidFill>
              </a:rPr>
              <a:t>   </a:t>
            </a:r>
            <a:r>
              <a:rPr lang="ru-RU" sz="2000" b="1">
                <a:solidFill>
                  <a:srgbClr val="A50021"/>
                </a:solidFill>
                <a:latin typeface="Monotype Corsiva" pitchFamily="66" charset="0"/>
              </a:rPr>
              <a:t>Нимфы</a:t>
            </a:r>
            <a:r>
              <a:rPr lang="ru-RU" sz="2000">
                <a:solidFill>
                  <a:srgbClr val="A50021"/>
                </a:solidFill>
                <a:latin typeface="Monotype Corsiva" pitchFamily="66" charset="0"/>
              </a:rPr>
              <a:t> </a:t>
            </a:r>
            <a:r>
              <a:rPr lang="ru-RU" sz="1600">
                <a:solidFill>
                  <a:srgbClr val="A50021"/>
                </a:solidFill>
              </a:rPr>
              <a:t>– лесные, речные, морские и горные богини</a:t>
            </a:r>
          </a:p>
        </p:txBody>
      </p:sp>
      <p:pic>
        <p:nvPicPr>
          <p:cNvPr id="5" name="Рисунок 4" descr="ОКРЕСТНОСТЯХ МОСКВЫ.jpg"/>
          <p:cNvPicPr>
            <a:picLocks noChangeAspect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>
          <a:xfrm rot="10800000">
            <a:off x="428596" y="1071546"/>
            <a:ext cx="2714644" cy="3595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allAtOnce" animBg="1"/>
      <p:bldP spid="122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132138" y="620713"/>
            <a:ext cx="2592387" cy="6477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</p:spPr>
        <p:txBody>
          <a:bodyPr/>
          <a:lstStyle/>
          <a:p>
            <a:pPr algn="ctr" eaLnBrk="1" hangingPunct="1"/>
            <a:r>
              <a:rPr lang="ru-RU" sz="3200" smtClean="0">
                <a:solidFill>
                  <a:srgbClr val="A50021"/>
                </a:solidFill>
                <a:effectLst/>
              </a:rPr>
              <a:t>Полдень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613" y="2420938"/>
            <a:ext cx="5832475" cy="1657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A50021"/>
                </a:solidFill>
                <a:effectLst/>
              </a:rPr>
              <a:t>Лениво дышит полдень мглистый,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A50021"/>
                </a:solidFill>
                <a:effectLst/>
              </a:rPr>
              <a:t>Лениво катится река,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A50021"/>
                </a:solidFill>
                <a:effectLst/>
              </a:rPr>
              <a:t>И в тверди пламенной и чистой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A50021"/>
                </a:solidFill>
                <a:effectLst/>
              </a:rPr>
              <a:t>Лениво тают облака.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14678" y="500042"/>
            <a:ext cx="2592387" cy="6477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3200" smtClean="0">
                <a:solidFill>
                  <a:srgbClr val="A50021"/>
                </a:solidFill>
                <a:effectLst/>
              </a:rPr>
              <a:t>Полдень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1" y="1773238"/>
            <a:ext cx="5570202" cy="3339675"/>
          </a:xfrm>
          <a:gradFill rotWithShape="1">
            <a:gsLst>
              <a:gs pos="0">
                <a:srgbClr val="FFFFCC">
                  <a:gamma/>
                  <a:shade val="75686"/>
                  <a:invGamma/>
                </a:srgbClr>
              </a:gs>
              <a:gs pos="50000">
                <a:srgbClr val="FFFFCC">
                  <a:alpha val="6000"/>
                </a:srgbClr>
              </a:gs>
              <a:gs pos="100000">
                <a:srgbClr val="FFFFCC">
                  <a:gamma/>
                  <a:shade val="75686"/>
                  <a:invGamma/>
                </a:srgbClr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Лениво дышит полдень мглистый,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Лениво катится река,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в тверди пламенной и чистой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Лениво тают облака.</a:t>
            </a:r>
            <a:endParaRPr lang="en-US" sz="24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всю природу, как туман,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... жаркая объемлет,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И сам теперь великий Пан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A50021"/>
                </a:solidFill>
                <a:effectLst/>
              </a:rPr>
              <a:t>В пещере нимф покойно дремлет.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>
          <a:xfrm>
            <a:off x="3132138" y="476250"/>
            <a:ext cx="2592387" cy="6477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A50021"/>
                </a:solidFill>
                <a:effectLst/>
              </a:rPr>
              <a:t>Полдень</a:t>
            </a: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268538" y="2060575"/>
            <a:ext cx="51847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A50021"/>
                </a:solidFill>
              </a:rPr>
              <a:t>Лениво дышит полдень мглистый,</a:t>
            </a:r>
          </a:p>
          <a:p>
            <a:r>
              <a:rPr lang="ru-RU" sz="2400">
                <a:solidFill>
                  <a:srgbClr val="A50021"/>
                </a:solidFill>
              </a:rPr>
              <a:t>Лениво катится река,</a:t>
            </a:r>
          </a:p>
          <a:p>
            <a:r>
              <a:rPr lang="ru-RU" sz="2400">
                <a:solidFill>
                  <a:srgbClr val="A50021"/>
                </a:solidFill>
              </a:rPr>
              <a:t>И в тверди пламенной и чистой</a:t>
            </a:r>
          </a:p>
          <a:p>
            <a:r>
              <a:rPr lang="ru-RU" sz="2400">
                <a:solidFill>
                  <a:srgbClr val="A50021"/>
                </a:solidFill>
              </a:rPr>
              <a:t>Лениво тают облака.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2268538" y="3573463"/>
            <a:ext cx="52562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A50021"/>
                </a:solidFill>
              </a:rPr>
              <a:t>И всю природу, как туман,</a:t>
            </a:r>
          </a:p>
          <a:p>
            <a:r>
              <a:rPr lang="ru-RU" sz="2400">
                <a:solidFill>
                  <a:srgbClr val="A50021"/>
                </a:solidFill>
              </a:rPr>
              <a:t>Дремота жаркая объемлет,</a:t>
            </a:r>
          </a:p>
          <a:p>
            <a:r>
              <a:rPr lang="ru-RU" sz="2400">
                <a:solidFill>
                  <a:srgbClr val="A50021"/>
                </a:solidFill>
              </a:rPr>
              <a:t>И сам теперь великий Пан</a:t>
            </a:r>
          </a:p>
          <a:p>
            <a:r>
              <a:rPr lang="ru-RU" sz="2400">
                <a:solidFill>
                  <a:srgbClr val="A50021"/>
                </a:solidFill>
              </a:rPr>
              <a:t>В пещере нимф покойно дремлет.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2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3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Осень.jpg"/>
          <p:cNvPicPr>
            <a:picLocks noChangeAspect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741363" y="595313"/>
            <a:ext cx="7681912" cy="5680075"/>
          </a:xfrm>
          <a:prstGeom prst="rect">
            <a:avLst/>
          </a:prstGeom>
          <a:noFill/>
          <a:ln w="120650">
            <a:solidFill>
              <a:srgbClr val="BFBFBF"/>
            </a:solidFill>
            <a:miter lim="800000"/>
            <a:headEnd/>
            <a:tailEnd/>
          </a:ln>
        </p:spPr>
      </p:pic>
      <p:pic>
        <p:nvPicPr>
          <p:cNvPr id="4" name="vev(8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4393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63" y="5327650"/>
            <a:ext cx="4144962" cy="1285875"/>
          </a:xfrm>
          <a:gradFill rotWithShape="1">
            <a:gsLst>
              <a:gs pos="0">
                <a:srgbClr val="FFFFCC">
                  <a:gamma/>
                  <a:shade val="72549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72549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Monotype Corsiva" pitchFamily="66" charset="0"/>
              </a:rPr>
              <a:t>*</a:t>
            </a:r>
            <a:r>
              <a:rPr lang="ru-RU" sz="3200" b="1" dirty="0" smtClean="0">
                <a:solidFill>
                  <a:srgbClr val="A50021"/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rgbClr val="A50021"/>
                </a:solidFill>
                <a:effectLst/>
                <a:latin typeface="Monotype Corsiva" pitchFamily="66" charset="0"/>
              </a:rPr>
              <a:t>Нега</a:t>
            </a:r>
            <a:br>
              <a:rPr lang="ru-RU" sz="2800" dirty="0" smtClean="0">
                <a:solidFill>
                  <a:srgbClr val="A50021"/>
                </a:solidFill>
                <a:effectLst/>
                <a:latin typeface="Monotype Corsiva" pitchFamily="66" charset="0"/>
              </a:rPr>
            </a:br>
            <a:r>
              <a:rPr lang="ru-RU" sz="1800" dirty="0" smtClean="0">
                <a:solidFill>
                  <a:srgbClr val="A50021"/>
                </a:solidFill>
                <a:effectLst/>
              </a:rPr>
              <a:t>1. Полное довольство</a:t>
            </a:r>
            <a:br>
              <a:rPr lang="ru-RU" sz="1800" dirty="0" smtClean="0">
                <a:solidFill>
                  <a:srgbClr val="A50021"/>
                </a:solidFill>
                <a:effectLst/>
              </a:rPr>
            </a:br>
            <a:r>
              <a:rPr lang="ru-RU" sz="1800" dirty="0" smtClean="0">
                <a:solidFill>
                  <a:srgbClr val="A50021"/>
                </a:solidFill>
                <a:effectLst/>
              </a:rPr>
              <a:t>2. Блаженство, а также страстное </a:t>
            </a:r>
            <a:r>
              <a:rPr lang="en-US" sz="1800" dirty="0" smtClean="0">
                <a:solidFill>
                  <a:srgbClr val="A50021"/>
                </a:solidFill>
                <a:effectLst/>
              </a:rPr>
              <a:t>                     </a:t>
            </a:r>
            <a:r>
              <a:rPr lang="ru-RU" sz="1800" dirty="0" smtClean="0">
                <a:solidFill>
                  <a:srgbClr val="A50021"/>
                </a:solidFill>
                <a:effectLst/>
              </a:rPr>
              <a:t>томление, ласка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2066" y="285728"/>
            <a:ext cx="3465505" cy="5643602"/>
          </a:xfr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800" dirty="0" smtClean="0">
                <a:solidFill>
                  <a:srgbClr val="A50021"/>
                </a:solidFill>
                <a:effectLst/>
              </a:rPr>
              <a:t> </a:t>
            </a:r>
            <a:r>
              <a:rPr lang="ru-RU" sz="2000" dirty="0" smtClean="0">
                <a:solidFill>
                  <a:srgbClr val="A50021"/>
                </a:solidFill>
                <a:effectLst/>
              </a:rPr>
              <a:t>***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Смотри, как роща зеленеет,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Палящим солнцем облита,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А в ней какою негой …</a:t>
            </a: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От каждой ветки и куста!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Войдем и сядем над корнями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Дерев, поимых родником, -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Там, где  обвеянный их мглами,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Он …</a:t>
            </a:r>
            <a:r>
              <a:rPr lang="en-US" sz="2000" dirty="0" smtClean="0">
                <a:solidFill>
                  <a:srgbClr val="A50021"/>
                </a:solidFill>
                <a:effectLst/>
              </a:rPr>
              <a:t> </a:t>
            </a:r>
            <a:r>
              <a:rPr lang="ru-RU" sz="2000" dirty="0" smtClean="0">
                <a:solidFill>
                  <a:srgbClr val="A50021"/>
                </a:solidFill>
                <a:effectLst/>
              </a:rPr>
              <a:t>в сумраке немом.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Над нами … их вершины,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 полдневный зной погружены,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И лишь порою крик орлиный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До нас доходит с вышины… </a:t>
            </a:r>
          </a:p>
        </p:txBody>
      </p:sp>
      <p:pic>
        <p:nvPicPr>
          <p:cNvPr id="4" name="Рисунок 3" descr="ПРУД 1.jpg"/>
          <p:cNvPicPr>
            <a:picLocks noChangeAspect="1"/>
          </p:cNvPicPr>
          <p:nvPr/>
        </p:nvPicPr>
        <p:blipFill>
          <a:blip r:embed="rId2" cstate="email">
            <a:lum contrast="40000"/>
          </a:blip>
          <a:srcRect/>
          <a:stretch>
            <a:fillRect/>
          </a:stretch>
        </p:blipFill>
        <p:spPr>
          <a:xfrm rot="10800000">
            <a:off x="500033" y="2000240"/>
            <a:ext cx="4214842" cy="26537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1638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1916113"/>
            <a:ext cx="4830517" cy="2592387"/>
          </a:xfr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***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Смотри, как роща зеленеет,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Палящим солнцем облита,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А в ней какою негой веет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От каждой ветки и куста!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908050"/>
            <a:ext cx="4035313" cy="4608513"/>
          </a:xfr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800" dirty="0" smtClean="0">
                <a:solidFill>
                  <a:srgbClr val="A50021"/>
                </a:solidFill>
                <a:effectLst/>
              </a:rPr>
              <a:t> </a:t>
            </a:r>
            <a:r>
              <a:rPr lang="ru-RU" sz="2000" dirty="0" smtClean="0">
                <a:solidFill>
                  <a:srgbClr val="A50021"/>
                </a:solidFill>
                <a:effectLst/>
              </a:rPr>
              <a:t>***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Смотри, как роща зеленеет,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Палящим солнцем облита,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А в ней какою негой веет</a:t>
            </a: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От каждой ветки и куста!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Войдем и сядем над корнями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Дерев, поимых родником, -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Там, где  обвеянный их мглами,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Он … в сумраке немом.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Над нами … их вершины,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 полдневный зной погружены,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И лишь порою крик орлиный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До нас доходит с вышины…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1835150" y="2205038"/>
            <a:ext cx="5616575" cy="1800225"/>
          </a:xfrm>
          <a:prstGeom prst="rect">
            <a:avLst/>
          </a:prstGeo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A50021"/>
                </a:solidFill>
                <a:cs typeface="+mn-cs"/>
              </a:rPr>
              <a:t>Войдем и сядем над корнями</a:t>
            </a:r>
          </a:p>
          <a:p>
            <a:pPr>
              <a:defRPr/>
            </a:pPr>
            <a:r>
              <a:rPr lang="ru-RU" sz="2800" dirty="0">
                <a:solidFill>
                  <a:srgbClr val="A50021"/>
                </a:solidFill>
                <a:cs typeface="+mn-cs"/>
              </a:rPr>
              <a:t>Дерев, поимых родником, -</a:t>
            </a:r>
          </a:p>
          <a:p>
            <a:pPr>
              <a:defRPr/>
            </a:pPr>
            <a:r>
              <a:rPr lang="ru-RU" sz="2800" dirty="0">
                <a:solidFill>
                  <a:srgbClr val="A50021"/>
                </a:solidFill>
                <a:cs typeface="+mn-cs"/>
              </a:rPr>
              <a:t>Там, где  обвеянный их мглами,</a:t>
            </a:r>
          </a:p>
          <a:p>
            <a:pPr>
              <a:defRPr/>
            </a:pPr>
            <a:r>
              <a:rPr lang="ru-RU" sz="2800" dirty="0">
                <a:solidFill>
                  <a:srgbClr val="A50021"/>
                </a:solidFill>
                <a:cs typeface="+mn-cs"/>
              </a:rPr>
              <a:t>Он шепчет в сумраке немом.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7314" y="1052513"/>
            <a:ext cx="4134094" cy="4608512"/>
          </a:xfr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800" dirty="0" smtClean="0">
                <a:solidFill>
                  <a:srgbClr val="A50021"/>
                </a:solidFill>
                <a:effectLst/>
              </a:rPr>
              <a:t> </a:t>
            </a:r>
            <a:r>
              <a:rPr lang="ru-RU" sz="2000" dirty="0" smtClean="0">
                <a:solidFill>
                  <a:srgbClr val="A50021"/>
                </a:solidFill>
                <a:effectLst/>
              </a:rPr>
              <a:t>***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Смотри, как роща зеленеет,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Палящим солнцем облита,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А в ней какою негой …</a:t>
            </a: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От каждой ветки и куста!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Войдем и сядем над корнями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Дерев, поимых родником, -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Там, где  обвеянный их мглами,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Он шепчет в сумраке немом.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Над нами … их вершины,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 полдневный зной погружены,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И лишь порою крик орлиный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До нас доходит с вышины…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914526"/>
            <a:ext cx="8486775" cy="1557338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CC3300"/>
                </a:solidFill>
                <a:effectLst/>
              </a:rPr>
              <a:t>И так, как я, никто не будет слышать, </a:t>
            </a:r>
            <a:br>
              <a:rPr lang="ru-RU" sz="3200" b="1" i="1" dirty="0" smtClean="0">
                <a:solidFill>
                  <a:srgbClr val="CC3300"/>
                </a:solidFill>
                <a:effectLst/>
              </a:rPr>
            </a:br>
            <a:r>
              <a:rPr lang="ru-RU" sz="3200" b="1" i="1" dirty="0" smtClean="0">
                <a:solidFill>
                  <a:srgbClr val="CC3300"/>
                </a:solidFill>
                <a:effectLst/>
              </a:rPr>
              <a:t>Иначе – не родился бы Шопен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6284913" y="6165850"/>
            <a:ext cx="1887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A50021"/>
              </a:solidFill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181600" y="5734050"/>
            <a:ext cx="2862263" cy="584200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CC3300"/>
                </a:solidFill>
                <a:latin typeface="Monotype Corsiva" pitchFamily="66" charset="0"/>
              </a:rPr>
              <a:t>А. Ю.  Ронтар</a:t>
            </a:r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2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02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2051050" y="2636838"/>
            <a:ext cx="4748995" cy="1569660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Над нами бредят их вершины,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полдневный зной погружены,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лишь порою крик орлиный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До нас доходит с вышины…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75" y="981075"/>
            <a:ext cx="4537075" cy="4608513"/>
          </a:xfrm>
          <a:gradFill rotWithShape="1">
            <a:gsLst>
              <a:gs pos="0">
                <a:srgbClr val="B2B28E"/>
              </a:gs>
              <a:gs pos="50000">
                <a:srgbClr val="FFFFCC"/>
              </a:gs>
              <a:gs pos="100000">
                <a:srgbClr val="B2B28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800" dirty="0" smtClean="0">
                <a:solidFill>
                  <a:srgbClr val="A50021"/>
                </a:solidFill>
                <a:effectLst/>
              </a:rPr>
              <a:t> </a:t>
            </a:r>
            <a:r>
              <a:rPr lang="ru-RU" sz="2000" dirty="0" smtClean="0">
                <a:solidFill>
                  <a:srgbClr val="A50021"/>
                </a:solidFill>
                <a:effectLst/>
              </a:rPr>
              <a:t>***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Смотри, как роща зеленеет,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Палящим солнцем облита,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А в ней какою негой веет</a:t>
            </a: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От каждой ветки и куста!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8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Войдем и сядем над корнями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Дерев, поимых родником, -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Там, где  обвеянный их мглами,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Он шепчет в сумраке немом.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900" dirty="0" smtClean="0">
              <a:solidFill>
                <a:srgbClr val="A50021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Над нами бредят их вершины,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В полдневный зной погружены,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И лишь порою крик орлиный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A50021"/>
                </a:solidFill>
                <a:effectLst/>
              </a:rPr>
              <a:t>До нас доходит с вышины…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5400675" cy="8636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Дуб, раздробленный молнией</a:t>
            </a:r>
          </a:p>
        </p:txBody>
      </p:sp>
      <p:pic>
        <p:nvPicPr>
          <p:cNvPr id="7172" name="Picture 4" descr="3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1357290" y="1357298"/>
            <a:ext cx="6551613" cy="4873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857875" y="6143625"/>
            <a:ext cx="28797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М.Н.Воробьёв</a:t>
            </a:r>
          </a:p>
        </p:txBody>
      </p:sp>
      <p:pic>
        <p:nvPicPr>
          <p:cNvPr id="6" name="Track No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40750" y="63007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6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16668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4714876" y="642918"/>
            <a:ext cx="4035422" cy="5909310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***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небе тают облака,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И, лучистая на зное, 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… катится река,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Словно зеркало стальное…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Час от часу … сильней,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Тень ушла к немым дубровам,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с белеющих полей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Веет запахом медовым.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Чудный день! Пройдут … -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Так же будут, в вечном строе,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Течь и искриться река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поля дышать на зное.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5300663"/>
            <a:ext cx="2736850" cy="1341437"/>
          </a:xfrm>
          <a:gradFill rotWithShape="1">
            <a:gsLst>
              <a:gs pos="0">
                <a:srgbClr val="B9B994"/>
              </a:gs>
              <a:gs pos="50000">
                <a:srgbClr val="FFFFCC"/>
              </a:gs>
              <a:gs pos="100000">
                <a:srgbClr val="B9B994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A50021"/>
                </a:solidFill>
                <a:effectLst/>
              </a:rPr>
              <a:t>*</a:t>
            </a:r>
            <a:r>
              <a:rPr lang="ru-RU" sz="2400" smtClean="0">
                <a:solidFill>
                  <a:srgbClr val="A50021"/>
                </a:solidFill>
                <a:effectLst/>
                <a:latin typeface="Monotype Corsiva" pitchFamily="66" charset="0"/>
              </a:rPr>
              <a:t> Дуброва</a:t>
            </a:r>
            <a:r>
              <a:rPr lang="ru-RU" sz="1800" b="1" smtClean="0">
                <a:solidFill>
                  <a:srgbClr val="A50021"/>
                </a:solidFill>
                <a:effectLst/>
                <a:latin typeface="Monotype Corsiva" pitchFamily="66" charset="0"/>
              </a:rPr>
              <a:t>  </a:t>
            </a:r>
            <a:r>
              <a:rPr lang="ru-RU" sz="1800" smtClean="0">
                <a:solidFill>
                  <a:srgbClr val="A50021"/>
                </a:solidFill>
                <a:effectLst/>
              </a:rPr>
              <a:t>-  </a:t>
            </a:r>
            <a:r>
              <a:rPr lang="ru-RU" sz="1400" b="1" smtClean="0">
                <a:solidFill>
                  <a:srgbClr val="A50021"/>
                </a:solidFill>
                <a:effectLst/>
              </a:rPr>
              <a:t>дубрава</a:t>
            </a:r>
            <a:br>
              <a:rPr lang="ru-RU" sz="1400" b="1" smtClean="0">
                <a:solidFill>
                  <a:srgbClr val="A50021"/>
                </a:solidFill>
                <a:effectLst/>
              </a:rPr>
            </a:br>
            <a:r>
              <a:rPr lang="ru-RU" sz="1400" b="1" smtClean="0">
                <a:solidFill>
                  <a:srgbClr val="A50021"/>
                </a:solidFill>
                <a:effectLst/>
              </a:rPr>
              <a:t>1. Дубовый лес, роща</a:t>
            </a:r>
            <a:br>
              <a:rPr lang="ru-RU" sz="1400" b="1" smtClean="0">
                <a:solidFill>
                  <a:srgbClr val="A50021"/>
                </a:solidFill>
                <a:effectLst/>
              </a:rPr>
            </a:br>
            <a:r>
              <a:rPr lang="ru-RU" sz="1400" b="1" smtClean="0">
                <a:solidFill>
                  <a:srgbClr val="A50021"/>
                </a:solidFill>
                <a:effectLst/>
              </a:rPr>
              <a:t>2. Лиственная роща</a:t>
            </a:r>
          </a:p>
        </p:txBody>
      </p:sp>
      <p:pic>
        <p:nvPicPr>
          <p:cNvPr id="4" name="Рисунок 3" descr="КАВКАЗ.jpg"/>
          <p:cNvPicPr>
            <a:picLocks noChangeAspect="1"/>
          </p:cNvPicPr>
          <p:nvPr/>
        </p:nvPicPr>
        <p:blipFill>
          <a:blip r:embed="rId2" cstate="email">
            <a:lum contrast="30000"/>
          </a:blip>
          <a:srcRect/>
          <a:stretch>
            <a:fillRect/>
          </a:stretch>
        </p:blipFill>
        <p:spPr>
          <a:xfrm>
            <a:off x="428596" y="1928802"/>
            <a:ext cx="3986238" cy="2460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2268538" y="2205038"/>
            <a:ext cx="48244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A50021"/>
                </a:solidFill>
              </a:rPr>
              <a:t>В небе тают облака,</a:t>
            </a:r>
          </a:p>
          <a:p>
            <a:r>
              <a:rPr lang="ru-RU" sz="2800">
                <a:solidFill>
                  <a:srgbClr val="A50021"/>
                </a:solidFill>
              </a:rPr>
              <a:t>И, лучистая на зное, </a:t>
            </a:r>
          </a:p>
          <a:p>
            <a:r>
              <a:rPr lang="ru-RU" sz="2800">
                <a:solidFill>
                  <a:srgbClr val="A50021"/>
                </a:solidFill>
              </a:rPr>
              <a:t>В искрах катится река,</a:t>
            </a:r>
          </a:p>
          <a:p>
            <a:r>
              <a:rPr lang="ru-RU" sz="2800">
                <a:solidFill>
                  <a:srgbClr val="A50021"/>
                </a:solidFill>
              </a:rPr>
              <a:t>Словно зеркало стальное…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627313" y="620713"/>
            <a:ext cx="4535487" cy="5170646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***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небе тают облака,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И, лучистая на зное, 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искрах катится река,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Словно зеркало стальное…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Час от часу … сильней,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Тень ушла к немым дубровам,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с белеющих полей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Веет запахом медовым.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Чудный день! Пройдут … -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Так же будут, в вечном строе,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Течь и искриться река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поля дышать на зное.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268538" y="2205038"/>
            <a:ext cx="54721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A50021"/>
                </a:solidFill>
              </a:rPr>
              <a:t>Час от часу жар сильней,</a:t>
            </a:r>
          </a:p>
          <a:p>
            <a:r>
              <a:rPr lang="ru-RU" sz="2800">
                <a:solidFill>
                  <a:srgbClr val="A50021"/>
                </a:solidFill>
              </a:rPr>
              <a:t>Тень ушла к немым дубровам,</a:t>
            </a:r>
          </a:p>
          <a:p>
            <a:r>
              <a:rPr lang="ru-RU" sz="2800">
                <a:solidFill>
                  <a:srgbClr val="A50021"/>
                </a:solidFill>
              </a:rPr>
              <a:t>И с белеющих полей</a:t>
            </a:r>
          </a:p>
          <a:p>
            <a:r>
              <a:rPr lang="ru-RU" sz="2800">
                <a:solidFill>
                  <a:srgbClr val="A50021"/>
                </a:solidFill>
              </a:rPr>
              <a:t>Веет запахом медовым.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733675" y="688975"/>
            <a:ext cx="4535488" cy="5170646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***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небе тают облака,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И, лучистая на зное, 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искрах катится река,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Словно зеркало стальное…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Час от часу жар сильней,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Тень ушла к немым дубровам,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с белеющих полей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Веет запахом медовым.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Чудный день! Пройдут … -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Так же будут, в вечном строе,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Течь и искриться река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поля дышать на зное.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11188" y="1989138"/>
            <a:ext cx="8066087" cy="1569660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Современник поэта писатель И.С.Тургенев говорит, что мысль в стихах Тютчева «никогда не является читателю нагою», но «всегда сливается с образом,        взятым из мира души или природы, проникается им».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0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1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733675" y="688975"/>
            <a:ext cx="4535488" cy="5170646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***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небе тают облака,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И, лучистая на зное, 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 искрах катится река,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Словно зеркало стальное…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Час от часу жар сильней,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Тень ушла к немым дубровам,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с белеющих полей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Веет запахом медовым.</a:t>
            </a:r>
          </a:p>
          <a:p>
            <a:pPr>
              <a:defRPr/>
            </a:pPr>
            <a:endParaRPr lang="ru-RU" sz="900" dirty="0">
              <a:solidFill>
                <a:srgbClr val="A50021"/>
              </a:solidFill>
              <a:cs typeface="+mn-cs"/>
            </a:endParaRP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Чудный день! Пройдут … -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Так же будут, в вечном строе,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Течь и искриться река</a:t>
            </a:r>
          </a:p>
          <a:p>
            <a:pPr>
              <a:defRPr/>
            </a:pPr>
            <a:r>
              <a:rPr lang="ru-RU" sz="2400" dirty="0">
                <a:solidFill>
                  <a:srgbClr val="A50021"/>
                </a:solidFill>
                <a:cs typeface="+mn-cs"/>
              </a:rPr>
              <a:t>И поля дышать на зное.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214290"/>
            <a:ext cx="2808287" cy="647700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A50021"/>
                </a:solidFill>
                <a:effectLst/>
              </a:rPr>
              <a:t>Зимний сон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57875" y="6072188"/>
            <a:ext cx="2665413" cy="431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А.М. Васнецов</a:t>
            </a:r>
          </a:p>
        </p:txBody>
      </p:sp>
      <p:pic>
        <p:nvPicPr>
          <p:cNvPr id="5124" name="Picture 4" descr="1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403350" y="1052513"/>
            <a:ext cx="6769100" cy="4795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/>
      <p:bldP spid="51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124075" y="2492375"/>
            <a:ext cx="53101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A50021"/>
                </a:solidFill>
              </a:rPr>
              <a:t>Чудный день! Пройдут века -</a:t>
            </a:r>
          </a:p>
          <a:p>
            <a:r>
              <a:rPr lang="ru-RU" sz="2800">
                <a:solidFill>
                  <a:srgbClr val="A50021"/>
                </a:solidFill>
              </a:rPr>
              <a:t>Так же будут, в вечном строе,</a:t>
            </a:r>
          </a:p>
          <a:p>
            <a:r>
              <a:rPr lang="ru-RU" sz="2800">
                <a:solidFill>
                  <a:srgbClr val="A50021"/>
                </a:solidFill>
              </a:rPr>
              <a:t>Течь и искриться река</a:t>
            </a:r>
          </a:p>
          <a:p>
            <a:r>
              <a:rPr lang="ru-RU" sz="2800">
                <a:solidFill>
                  <a:srgbClr val="A50021"/>
                </a:solidFill>
              </a:rPr>
              <a:t>И поля дышать на зное.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632075" y="557213"/>
            <a:ext cx="4535488" cy="5111750"/>
          </a:xfrm>
          <a:prstGeom prst="rect">
            <a:avLst/>
          </a:prstGeom>
          <a:gradFill rotWithShape="1">
            <a:gsLst>
              <a:gs pos="0">
                <a:srgbClr val="C1C19A"/>
              </a:gs>
              <a:gs pos="50000">
                <a:srgbClr val="FFFFCC"/>
              </a:gs>
              <a:gs pos="100000">
                <a:srgbClr val="C1C19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A50021"/>
                </a:solidFill>
              </a:rPr>
              <a:t>***</a:t>
            </a:r>
          </a:p>
          <a:p>
            <a:r>
              <a:rPr lang="ru-RU" sz="2400">
                <a:solidFill>
                  <a:srgbClr val="A50021"/>
                </a:solidFill>
              </a:rPr>
              <a:t>В небе тают облака,</a:t>
            </a:r>
          </a:p>
          <a:p>
            <a:r>
              <a:rPr lang="ru-RU" sz="2400">
                <a:solidFill>
                  <a:srgbClr val="A50021"/>
                </a:solidFill>
              </a:rPr>
              <a:t>И, лучистая на зное, </a:t>
            </a:r>
          </a:p>
          <a:p>
            <a:r>
              <a:rPr lang="ru-RU" sz="2400">
                <a:solidFill>
                  <a:srgbClr val="A50021"/>
                </a:solidFill>
              </a:rPr>
              <a:t>В искрах катится река,</a:t>
            </a:r>
          </a:p>
          <a:p>
            <a:r>
              <a:rPr lang="ru-RU" sz="2400">
                <a:solidFill>
                  <a:srgbClr val="A50021"/>
                </a:solidFill>
              </a:rPr>
              <a:t>Словно зеркало стальное…</a:t>
            </a:r>
          </a:p>
          <a:p>
            <a:endParaRPr lang="ru-RU" sz="900">
              <a:solidFill>
                <a:srgbClr val="A50021"/>
              </a:solidFill>
            </a:endParaRPr>
          </a:p>
          <a:p>
            <a:r>
              <a:rPr lang="ru-RU" sz="2400">
                <a:solidFill>
                  <a:srgbClr val="A50021"/>
                </a:solidFill>
              </a:rPr>
              <a:t>Час от часу жар сильней,</a:t>
            </a:r>
          </a:p>
          <a:p>
            <a:r>
              <a:rPr lang="ru-RU" sz="2400">
                <a:solidFill>
                  <a:srgbClr val="A50021"/>
                </a:solidFill>
              </a:rPr>
              <a:t>Тень ушла к немым дубровам,</a:t>
            </a:r>
          </a:p>
          <a:p>
            <a:r>
              <a:rPr lang="ru-RU" sz="2400">
                <a:solidFill>
                  <a:srgbClr val="A50021"/>
                </a:solidFill>
              </a:rPr>
              <a:t>И с белеющих полей</a:t>
            </a:r>
          </a:p>
          <a:p>
            <a:r>
              <a:rPr lang="ru-RU" sz="2400">
                <a:solidFill>
                  <a:srgbClr val="A50021"/>
                </a:solidFill>
              </a:rPr>
              <a:t>Веет запахом медовым.</a:t>
            </a:r>
          </a:p>
          <a:p>
            <a:endParaRPr lang="ru-RU" sz="900">
              <a:solidFill>
                <a:srgbClr val="A50021"/>
              </a:solidFill>
            </a:endParaRPr>
          </a:p>
          <a:p>
            <a:r>
              <a:rPr lang="ru-RU" sz="2400">
                <a:solidFill>
                  <a:srgbClr val="A50021"/>
                </a:solidFill>
              </a:rPr>
              <a:t>Чудный день! Пройдут века -</a:t>
            </a:r>
          </a:p>
          <a:p>
            <a:r>
              <a:rPr lang="ru-RU" sz="2400">
                <a:solidFill>
                  <a:srgbClr val="A50021"/>
                </a:solidFill>
              </a:rPr>
              <a:t>Так же будут, в вечном строе,</a:t>
            </a:r>
          </a:p>
          <a:p>
            <a:r>
              <a:rPr lang="ru-RU" sz="2400">
                <a:solidFill>
                  <a:srgbClr val="A50021"/>
                </a:solidFill>
              </a:rPr>
              <a:t>Течь и искриться река</a:t>
            </a:r>
          </a:p>
          <a:p>
            <a:r>
              <a:rPr lang="ru-RU" sz="2400">
                <a:solidFill>
                  <a:srgbClr val="A50021"/>
                </a:solidFill>
              </a:rPr>
              <a:t>И поля дышать на зное.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4752975" cy="688975"/>
          </a:xfrm>
          <a:gradFill rotWithShape="1">
            <a:gsLst>
              <a:gs pos="0">
                <a:srgbClr val="B9B994"/>
              </a:gs>
              <a:gs pos="50000">
                <a:srgbClr val="FFFFCC"/>
              </a:gs>
              <a:gs pos="100000">
                <a:srgbClr val="B9B994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A50021"/>
                </a:solidFill>
                <a:effectLst/>
              </a:rPr>
              <a:t>Лунная ночь в Неаполе</a:t>
            </a:r>
          </a:p>
        </p:txBody>
      </p:sp>
      <p:pic>
        <p:nvPicPr>
          <p:cNvPr id="24579" name="Picture 4" descr="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lum contrast="40000"/>
          </a:blip>
          <a:srcRect/>
          <a:stretch>
            <a:fillRect/>
          </a:stretch>
        </p:blipFill>
        <p:spPr>
          <a:xfrm>
            <a:off x="1400833" y="1142984"/>
            <a:ext cx="6913562" cy="5014912"/>
          </a:xfr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084888" y="6021388"/>
            <a:ext cx="2233612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С.Ф.Щедрин</a:t>
            </a:r>
          </a:p>
        </p:txBody>
      </p:sp>
      <p:pic>
        <p:nvPicPr>
          <p:cNvPr id="6" name="06-The Sear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1535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1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35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4" y="2205037"/>
            <a:ext cx="8543925" cy="1552575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3200" b="1" i="1" dirty="0" smtClean="0">
                <a:solidFill>
                  <a:srgbClr val="CC3300"/>
                </a:solidFill>
                <a:effectLst/>
              </a:rPr>
              <a:t>И так, как я, никто не будет слышать,</a:t>
            </a:r>
            <a:br>
              <a:rPr lang="ru-RU" sz="3200" b="1" i="1" dirty="0" smtClean="0">
                <a:solidFill>
                  <a:srgbClr val="CC3300"/>
                </a:solidFill>
                <a:effectLst/>
              </a:rPr>
            </a:br>
            <a:r>
              <a:rPr lang="ru-RU" sz="3200" b="1" i="1" dirty="0" smtClean="0">
                <a:solidFill>
                  <a:srgbClr val="CC3300"/>
                </a:solidFill>
                <a:effectLst/>
              </a:rPr>
              <a:t> Иначе – не родился бы Шопен</a:t>
            </a:r>
          </a:p>
        </p:txBody>
      </p:sp>
      <p:sp>
        <p:nvSpPr>
          <p:cNvPr id="35845" name="Rectangle 3"/>
          <p:cNvSpPr>
            <a:spLocks noChangeArrowheads="1"/>
          </p:cNvSpPr>
          <p:nvPr/>
        </p:nvSpPr>
        <p:spPr bwMode="auto">
          <a:xfrm>
            <a:off x="6284913" y="6165850"/>
            <a:ext cx="1887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A50021"/>
              </a:solidFill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864225" y="5597525"/>
            <a:ext cx="2546350" cy="585788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CC3300"/>
                </a:solidFill>
                <a:latin typeface="Monotype Corsiva" pitchFamily="66" charset="0"/>
              </a:rPr>
              <a:t>А.Ю. Ронта</a:t>
            </a:r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рь</a:t>
            </a:r>
          </a:p>
        </p:txBody>
      </p:sp>
      <p:pic>
        <p:nvPicPr>
          <p:cNvPr id="6" name="Track No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6775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6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4818" grpId="0"/>
      <p:bldP spid="34818" grpId="1" animBg="1"/>
      <p:bldP spid="3482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4105275" cy="719137"/>
          </a:xfrm>
          <a:gradFill rotWithShape="1">
            <a:gsLst>
              <a:gs pos="0">
                <a:srgbClr val="FFFFCC">
                  <a:gamma/>
                  <a:shade val="69804"/>
                  <a:invGamma/>
                </a:srgbClr>
              </a:gs>
              <a:gs pos="50000">
                <a:srgbClr val="FFFFCC">
                  <a:alpha val="71001"/>
                </a:srgbClr>
              </a:gs>
              <a:gs pos="100000">
                <a:srgbClr val="FFFFCC">
                  <a:gamma/>
                  <a:shade val="69804"/>
                  <a:invGamma/>
                </a:srgbClr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   </a:t>
            </a:r>
            <a:r>
              <a:rPr lang="ru-RU" sz="3200" dirty="0" smtClean="0">
                <a:solidFill>
                  <a:srgbClr val="A50021"/>
                </a:solidFill>
                <a:effectLst/>
              </a:rPr>
              <a:t>Пейзаж с прудом</a:t>
            </a:r>
          </a:p>
        </p:txBody>
      </p:sp>
      <p:pic>
        <p:nvPicPr>
          <p:cNvPr id="6148" name="Picture 4" descr="2"/>
          <p:cNvPicPr>
            <a:picLocks noChangeAspect="1" noChangeArrowheads="1"/>
          </p:cNvPicPr>
          <p:nvPr/>
        </p:nvPicPr>
        <p:blipFill>
          <a:blip r:embed="rId2" cstate="email">
            <a:lum contrast="40000"/>
          </a:blip>
          <a:srcRect/>
          <a:stretch>
            <a:fillRect/>
          </a:stretch>
        </p:blipFill>
        <p:spPr bwMode="auto">
          <a:xfrm>
            <a:off x="1116013" y="1125538"/>
            <a:ext cx="7132637" cy="47672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3708400" y="6308725"/>
            <a:ext cx="3959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 i="1">
              <a:latin typeface="Monotype Corsiva" pitchFamily="66" charset="0"/>
            </a:endParaRP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3708400" y="5949950"/>
            <a:ext cx="424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 i="1">
              <a:latin typeface="Monotype Corsiva" pitchFamily="66" charset="0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084888" y="6021388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A50021"/>
                </a:solidFill>
                <a:latin typeface="Monotype Corsiva" pitchFamily="66" charset="0"/>
              </a:rPr>
              <a:t>Е.Е.Волков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>
          <a:xfrm>
            <a:off x="1428728" y="285728"/>
            <a:ext cx="3527425" cy="681038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solidFill>
                  <a:srgbClr val="A50021"/>
                </a:solidFill>
                <a:effectLst/>
              </a:rPr>
              <a:t>Дорога в лесу</a:t>
            </a:r>
          </a:p>
        </p:txBody>
      </p:sp>
      <p:pic>
        <p:nvPicPr>
          <p:cNvPr id="8199" name="Picture 7" descr="4"/>
          <p:cNvPicPr>
            <a:picLocks noChangeAspect="1" noChangeArrowheads="1"/>
          </p:cNvPicPr>
          <p:nvPr/>
        </p:nvPicPr>
        <p:blipFill>
          <a:blip r:embed="rId2" cstate="email">
            <a:lum contrast="40000"/>
          </a:blip>
          <a:srcRect/>
          <a:stretch>
            <a:fillRect/>
          </a:stretch>
        </p:blipFill>
        <p:spPr bwMode="auto">
          <a:xfrm>
            <a:off x="1258888" y="1341438"/>
            <a:ext cx="6911975" cy="4500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858000" y="6072188"/>
            <a:ext cx="18002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Н.Н.Ге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4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500166" y="1214422"/>
            <a:ext cx="6553200" cy="4603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 prst="riblet"/>
            <a:contourClr>
              <a:srgbClr val="969696"/>
            </a:contourClr>
          </a:sp3d>
        </p:spPr>
      </p:pic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857224" y="285728"/>
            <a:ext cx="3097212" cy="720725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НАЧАЛО ВЕСНЫ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64163" y="6021388"/>
            <a:ext cx="266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И.И.Ендогуров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4176713" cy="760412"/>
          </a:xfrm>
          <a:gradFill rotWithShape="0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solidFill>
                  <a:srgbClr val="CC3300"/>
                </a:solidFill>
                <a:effectLst/>
              </a:rPr>
              <a:t>Пейзаж с сосной</a:t>
            </a:r>
          </a:p>
        </p:txBody>
      </p:sp>
      <p:pic>
        <p:nvPicPr>
          <p:cNvPr id="24580" name="Picture 4" descr="6"/>
          <p:cNvPicPr>
            <a:picLocks noChangeAspect="1" noChangeArrowheads="1"/>
          </p:cNvPicPr>
          <p:nvPr/>
        </p:nvPicPr>
        <p:blipFill>
          <a:blip r:embed="rId2" cstate="email">
            <a:lum contrast="30000"/>
          </a:blip>
          <a:srcRect/>
          <a:stretch>
            <a:fillRect/>
          </a:stretch>
        </p:blipFill>
        <p:spPr bwMode="auto">
          <a:xfrm>
            <a:off x="1244600" y="1168401"/>
            <a:ext cx="6913562" cy="4953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 prst="convex"/>
            <a:contourClr>
              <a:srgbClr val="969696"/>
            </a:contourClr>
          </a:sp3d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435600" y="6097588"/>
            <a:ext cx="3168650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А.К.Саврасов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1479" y="346281"/>
            <a:ext cx="4906962" cy="976312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A50021"/>
                </a:solidFill>
                <a:effectLst/>
              </a:rPr>
              <a:t>Фёдор Иванович Тютчев</a:t>
            </a:r>
          </a:p>
        </p:txBody>
      </p:sp>
      <p:pic>
        <p:nvPicPr>
          <p:cNvPr id="30724" name="Picture 4" descr="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/>
          </a:blip>
          <a:srcRect/>
          <a:stretch>
            <a:fillRect/>
          </a:stretch>
        </p:blipFill>
        <p:spPr>
          <a:xfrm>
            <a:off x="3203575" y="1557338"/>
            <a:ext cx="3114252" cy="4300554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643313" y="6000750"/>
            <a:ext cx="2232025" cy="519113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A50021"/>
                </a:solidFill>
              </a:rPr>
              <a:t>1803 - 1873</a:t>
            </a: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3143240" y="1571612"/>
            <a:ext cx="3114252" cy="4300554"/>
          </a:xfrm>
          <a:prstGeom prst="ellipse">
            <a:avLst/>
          </a:prstGeom>
          <a:noFill/>
          <a:ln w="190500" cap="rnd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contourW="12700" prstMaterial="softEdge">
            <a:bevelT w="127000" prst="divot"/>
            <a:contourClr>
              <a:schemeClr val="tx1">
                <a:lumMod val="85000"/>
              </a:schemeClr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85728"/>
            <a:ext cx="3384550" cy="688975"/>
          </a:xfr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A50021"/>
                </a:solidFill>
                <a:effectLst/>
              </a:rPr>
              <a:t>ЗОЛОТАЯ ОСЕНЬ</a:t>
            </a:r>
          </a:p>
        </p:txBody>
      </p:sp>
      <p:pic>
        <p:nvPicPr>
          <p:cNvPr id="31747" name="Picture 3" descr="6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1116013" y="1268413"/>
            <a:ext cx="7056437" cy="45100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940425" y="6021388"/>
            <a:ext cx="23034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solidFill>
                  <a:srgbClr val="A50021"/>
                </a:solidFill>
                <a:latin typeface="Monotype Corsiva" pitchFamily="66" charset="0"/>
              </a:rPr>
              <a:t>И.И.Левитан</a:t>
            </a:r>
          </a:p>
        </p:txBody>
      </p:sp>
      <p:pic>
        <p:nvPicPr>
          <p:cNvPr id="6" name="Track No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58213" y="6329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6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8">
      <a:dk1>
        <a:srgbClr val="000000"/>
      </a:dk1>
      <a:lt1>
        <a:srgbClr val="FFFFFF"/>
      </a:lt1>
      <a:dk2>
        <a:srgbClr val="FFBA2F"/>
      </a:dk2>
      <a:lt2>
        <a:srgbClr val="A50021"/>
      </a:lt2>
      <a:accent1>
        <a:srgbClr val="FF6600"/>
      </a:accent1>
      <a:accent2>
        <a:srgbClr val="CC6600"/>
      </a:accent2>
      <a:accent3>
        <a:srgbClr val="FFD9AD"/>
      </a:accent3>
      <a:accent4>
        <a:srgbClr val="DADADA"/>
      </a:accent4>
      <a:accent5>
        <a:srgbClr val="FFB8AA"/>
      </a:accent5>
      <a:accent6>
        <a:srgbClr val="B95C00"/>
      </a:accent6>
      <a:hlink>
        <a:srgbClr val="663300"/>
      </a:hlink>
      <a:folHlink>
        <a:srgbClr val="CC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916</TotalTime>
  <Words>1056</Words>
  <Application>Microsoft Office PowerPoint</Application>
  <PresentationFormat>Экран (4:3)</PresentationFormat>
  <Paragraphs>232</Paragraphs>
  <Slides>33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Tahoma</vt:lpstr>
      <vt:lpstr>Arial</vt:lpstr>
      <vt:lpstr>Wingdings</vt:lpstr>
      <vt:lpstr>Calibri</vt:lpstr>
      <vt:lpstr>Monotype Corsiva</vt:lpstr>
      <vt:lpstr>Океан</vt:lpstr>
      <vt:lpstr>Слайд 1</vt:lpstr>
      <vt:lpstr>И так, как я, никто не будет слышать,  Иначе – не родился бы Шопен</vt:lpstr>
      <vt:lpstr>Зимний сон</vt:lpstr>
      <vt:lpstr>   Пейзаж с прудом</vt:lpstr>
      <vt:lpstr>Дорога в лесу</vt:lpstr>
      <vt:lpstr>НАЧАЛО ВЕСНЫ</vt:lpstr>
      <vt:lpstr>Пейзаж с сосной</vt:lpstr>
      <vt:lpstr>Фёдор Иванович Тютчев</vt:lpstr>
      <vt:lpstr>ЗОЛОТАЯ ОСЕНЬ</vt:lpstr>
      <vt:lpstr>Полдень</vt:lpstr>
      <vt:lpstr>Полдень</vt:lpstr>
      <vt:lpstr>Полдень</vt:lpstr>
      <vt:lpstr>Полдень</vt:lpstr>
      <vt:lpstr>Слайд 14</vt:lpstr>
      <vt:lpstr>* Нега 1. Полное довольство 2. Блаженство, а также страстное                      томление, ласка</vt:lpstr>
      <vt:lpstr>Слайд 16</vt:lpstr>
      <vt:lpstr>Слайд 17</vt:lpstr>
      <vt:lpstr>Слайд 18</vt:lpstr>
      <vt:lpstr>Слайд 19</vt:lpstr>
      <vt:lpstr>Слайд 20</vt:lpstr>
      <vt:lpstr>Слайд 21</vt:lpstr>
      <vt:lpstr>Дуб, раздробленный молнией</vt:lpstr>
      <vt:lpstr>* Дуброва  -  дубрава 1. Дубовый лес, роща 2. Лиственная роща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Лунная ночь в Неаполе</vt:lpstr>
      <vt:lpstr>И так, как я, никто не будет слышать,  Иначе – не родился бы Шопен</vt:lpstr>
    </vt:vector>
  </TitlesOfParts>
  <Company>школа №31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Жаворнкин В.А.</dc:creator>
  <cp:lastModifiedBy>revaz</cp:lastModifiedBy>
  <cp:revision>92</cp:revision>
  <dcterms:created xsi:type="dcterms:W3CDTF">2009-01-20T12:13:12Z</dcterms:created>
  <dcterms:modified xsi:type="dcterms:W3CDTF">2013-02-24T18:18:41Z</dcterms:modified>
</cp:coreProperties>
</file>