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43"/>
  </p:notesMasterIdLst>
  <p:sldIdLst>
    <p:sldId id="300" r:id="rId2"/>
    <p:sldId id="266" r:id="rId3"/>
    <p:sldId id="260" r:id="rId4"/>
    <p:sldId id="261" r:id="rId5"/>
    <p:sldId id="262" r:id="rId6"/>
    <p:sldId id="263" r:id="rId7"/>
    <p:sldId id="264" r:id="rId8"/>
    <p:sldId id="299" r:id="rId9"/>
    <p:sldId id="265" r:id="rId10"/>
    <p:sldId id="267" r:id="rId11"/>
    <p:sldId id="306" r:id="rId12"/>
    <p:sldId id="308" r:id="rId13"/>
    <p:sldId id="268" r:id="rId14"/>
    <p:sldId id="296" r:id="rId15"/>
    <p:sldId id="297" r:id="rId16"/>
    <p:sldId id="30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07" r:id="rId25"/>
    <p:sldId id="276" r:id="rId26"/>
    <p:sldId id="277" r:id="rId27"/>
    <p:sldId id="278" r:id="rId28"/>
    <p:sldId id="279" r:id="rId29"/>
    <p:sldId id="280" r:id="rId30"/>
    <p:sldId id="281" r:id="rId31"/>
    <p:sldId id="305" r:id="rId32"/>
    <p:sldId id="282" r:id="rId33"/>
    <p:sldId id="284" r:id="rId34"/>
    <p:sldId id="288" r:id="rId35"/>
    <p:sldId id="285" r:id="rId36"/>
    <p:sldId id="289" r:id="rId37"/>
    <p:sldId id="302" r:id="rId38"/>
    <p:sldId id="309" r:id="rId39"/>
    <p:sldId id="287" r:id="rId40"/>
    <p:sldId id="303" r:id="rId41"/>
    <p:sldId id="304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663300"/>
    <a:srgbClr val="996633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6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AC876A-2CF4-4447-BF14-6B190C980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16F9D4-2D5E-4698-9482-122621E4D716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AU" smtClean="0"/>
              <a:t>Uranus</a:t>
            </a:r>
          </a:p>
          <a:p>
            <a:pPr eaLnBrk="1" hangingPunct="1"/>
            <a:r>
              <a:rPr lang="en-AU" smtClean="0"/>
              <a:t>*Seventh planet from the sun</a:t>
            </a:r>
          </a:p>
          <a:p>
            <a:pPr eaLnBrk="1" hangingPunct="1"/>
            <a:r>
              <a:rPr lang="en-AU" smtClean="0"/>
              <a:t>*19.218 AU from the sun</a:t>
            </a:r>
          </a:p>
          <a:p>
            <a:pPr eaLnBrk="1" hangingPunct="1"/>
            <a:r>
              <a:rPr lang="en-AU" smtClean="0"/>
              <a:t>*Orbits the sun in 84 years</a:t>
            </a:r>
          </a:p>
          <a:p>
            <a:pPr eaLnBrk="1" hangingPunct="1"/>
            <a:r>
              <a:rPr lang="en-AU" smtClean="0"/>
              <a:t>*Rotates on its axis over 17 hours</a:t>
            </a:r>
          </a:p>
          <a:p>
            <a:pPr eaLnBrk="1" hangingPunct="1"/>
            <a:r>
              <a:rPr lang="en-AU" smtClean="0"/>
              <a:t>*Third largest planet</a:t>
            </a:r>
          </a:p>
          <a:p>
            <a:pPr eaLnBrk="1" hangingPunct="1"/>
            <a:r>
              <a:rPr lang="en-AU" smtClean="0"/>
              <a:t>*Mass 14.5 x Earth</a:t>
            </a:r>
          </a:p>
          <a:p>
            <a:pPr eaLnBrk="1" hangingPunct="1"/>
            <a:r>
              <a:rPr lang="en-AU" smtClean="0"/>
              <a:t>*Radius is 4.1 that of Earth</a:t>
            </a:r>
          </a:p>
          <a:p>
            <a:pPr eaLnBrk="1" hangingPunct="1"/>
            <a:r>
              <a:rPr lang="en-AU" smtClean="0"/>
              <a:t>*It has a ring system and 21 known moons. The moons are named after Shakespearean characters.</a:t>
            </a:r>
          </a:p>
          <a:p>
            <a:pPr eaLnBrk="1" hangingPunct="1"/>
            <a:r>
              <a:rPr lang="en-AU" smtClean="0"/>
              <a:t>*It is named after the ancient Greek deity of the heavens</a:t>
            </a:r>
          </a:p>
          <a:p>
            <a:pPr eaLnBrk="1" hangingPunct="1"/>
            <a:r>
              <a:rPr lang="en-AU" smtClean="0"/>
              <a:t>*It is the first planet to be discovered in modern times -- by Herschel</a:t>
            </a:r>
          </a:p>
          <a:p>
            <a:pPr eaLnBrk="1" hangingPunct="1"/>
            <a:r>
              <a:rPr lang="en-AU" smtClean="0"/>
              <a:t>*It has been visited by only one spacecraft - Voyager II</a:t>
            </a:r>
          </a:p>
          <a:p>
            <a:pPr eaLnBrk="1" hangingPunct="1"/>
            <a:r>
              <a:rPr lang="en-AU" smtClean="0"/>
              <a:t>*Uranus rotates about an axis parallel to the ecliptic -- this is very unusual</a:t>
            </a:r>
          </a:p>
          <a:p>
            <a:pPr eaLnBrk="1" hangingPunct="1"/>
            <a:r>
              <a:rPr lang="en-AU" smtClean="0"/>
              <a:t>*Uranus is composed primarily of rock and various ices, with only about 15% hydrogen and a little helium * Uranus (and Neptune) are in many ways similar to the cores of Jupiter and Saturn minus the massive liquid metallic hydrogen envelope.</a:t>
            </a:r>
          </a:p>
          <a:p>
            <a:pPr eaLnBrk="1" hangingPunct="1"/>
            <a:r>
              <a:rPr lang="en-AU" smtClean="0"/>
              <a:t>* It appears that Uranus does not have a rocky core like Jupiter and Saturn but rather that its material is more or less uniformly distributed.</a:t>
            </a:r>
          </a:p>
          <a:p>
            <a:pPr eaLnBrk="1" hangingPunct="1"/>
            <a:endParaRPr lang="en-AU" smtClean="0"/>
          </a:p>
          <a:p>
            <a:pPr eaLnBrk="1" hangingPunct="1"/>
            <a:r>
              <a:rPr lang="en-AU" smtClean="0"/>
              <a:t>*   Uranus' atmosphere is about 83% hydrogen, 15% helium and 2% methane. </a:t>
            </a:r>
          </a:p>
          <a:p>
            <a:pPr eaLnBrk="1" hangingPunct="1"/>
            <a:endParaRPr lang="en-AU" smtClean="0"/>
          </a:p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529113-93B8-4203-8567-E371B04F8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2B2C2A-FC74-423F-A49D-1A02060B7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FCF2F0-F174-4973-BA64-11966C03F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66E422-66AF-4308-A023-CD58ACC83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A428F2-2848-4D19-8D7C-39A7C939B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F23AAB-5D35-4A63-9A34-B2680444E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F96B58-5EB6-4705-8EE3-3DFC5E329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C54C53-A48E-429B-8EF3-811F4BFF6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F6CA9F-3F4E-4CD3-A9B4-1BA3D7027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2EF8BC-3B78-44FB-9A5C-D592F82C3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FA07E0-C3D7-4DE3-A488-C859A33F0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AE65D9-82E0-47BF-A90F-153F9DD67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51C85A-CA8D-4018-9176-70FF0DE10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3081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308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4300E7-106C-457C-A304-B38BA2D02EC7}" type="datetime4">
              <a:rPr lang="ru-RU"/>
              <a:pPr>
                <a:defRPr/>
              </a:pPr>
              <a:t>27 февраля 2013 г.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CE6710-1914-414C-A282-C693D9171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714375" y="642938"/>
            <a:ext cx="7772400" cy="1779587"/>
          </a:xfrm>
        </p:spPr>
        <p:txBody>
          <a:bodyPr/>
          <a:lstStyle/>
          <a:p>
            <a:r>
              <a:rPr lang="ru-RU" smtClean="0"/>
              <a:t>История возникновения названий элементов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Тантал (</a:t>
            </a:r>
            <a:r>
              <a:rPr lang="ru-RU" smtClean="0">
                <a:solidFill>
                  <a:srgbClr val="FF3300"/>
                </a:solidFill>
              </a:rPr>
              <a:t>Та</a:t>
            </a:r>
            <a:r>
              <a:rPr lang="ru-RU" smtClean="0"/>
              <a:t>) № 73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233203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 любимый сын Зевса. За преступления перед богами Тантал был сурово наказан. Он стоял по горло в воде, и над ним свисали ветви с сочными, ароматными плодами. Однако едва он хотел напиться, как вода утекала от него, едва желал утолить голод и протягивал руку – ветви отклонялись в сторону. Пытаясь выделить тантал из руд, химики испытывали не меньшие мучения.</a:t>
            </a:r>
          </a:p>
        </p:txBody>
      </p:sp>
      <p:pic>
        <p:nvPicPr>
          <p:cNvPr id="24580" name="Picture 6" descr="Тант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7750" y="1785938"/>
            <a:ext cx="3441700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encyc.yandex.net/illustrations/vlasov/pictures/06/3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5" y="214313"/>
            <a:ext cx="3929063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4714875" cy="1571625"/>
          </a:xfrm>
        </p:spPr>
        <p:txBody>
          <a:bodyPr/>
          <a:lstStyle/>
          <a:p>
            <a:r>
              <a:rPr lang="ru-RU" smtClean="0"/>
              <a:t>Ниобий (</a:t>
            </a:r>
            <a:r>
              <a:rPr lang="en-US" smtClean="0">
                <a:solidFill>
                  <a:srgbClr val="FF0000"/>
                </a:solidFill>
              </a:rPr>
              <a:t>Nb</a:t>
            </a:r>
            <a:r>
              <a:rPr lang="ru-RU" smtClean="0"/>
              <a:t>)</a:t>
            </a:r>
            <a:r>
              <a:rPr lang="en-US" smtClean="0"/>
              <a:t> </a:t>
            </a:r>
            <a:r>
              <a:rPr lang="ru-RU" smtClean="0"/>
              <a:t>№ 41</a:t>
            </a:r>
          </a:p>
        </p:txBody>
      </p:sp>
      <p:sp>
        <p:nvSpPr>
          <p:cNvPr id="26628" name="Текст 2"/>
          <p:cNvSpPr>
            <a:spLocks noGrp="1"/>
          </p:cNvSpPr>
          <p:nvPr>
            <p:ph type="body" sz="half" idx="1"/>
          </p:nvPr>
        </p:nvSpPr>
        <p:spPr>
          <a:xfrm>
            <a:off x="214313" y="2000250"/>
            <a:ext cx="4038600" cy="2714625"/>
          </a:xfrm>
        </p:spPr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Элемент назван в честь героини древнегреческой мифологии Ниобы — дочери Тантала, что подчёркивает сходство ниобия с химическим элементом танталом.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Торий (</a:t>
            </a:r>
            <a:r>
              <a:rPr lang="en-US" smtClean="0">
                <a:solidFill>
                  <a:srgbClr val="FF0000"/>
                </a:solidFill>
              </a:rPr>
              <a:t>Th</a:t>
            </a:r>
            <a:r>
              <a:rPr lang="ru-RU" smtClean="0"/>
              <a:t>)</a:t>
            </a:r>
            <a:r>
              <a:rPr lang="en-US" smtClean="0"/>
              <a:t> </a:t>
            </a:r>
            <a:r>
              <a:rPr lang="ru-RU" smtClean="0"/>
              <a:t>№ 90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313" y="2000250"/>
            <a:ext cx="4038600" cy="4525963"/>
          </a:xfrm>
        </p:spPr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В 1828 году Й.Я. Берцелиус обнаружил в редком минерале, присланном ему из Норвегии, соединение нового элемента, который он назвал торием — в честь древнескандинавского бога Тора.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6628" name="Picture 2" descr="http://dreamworlds.ru/uploads/posts/2008-08/1218585160_tor-s-molot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285875"/>
            <a:ext cx="389572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Прометий (</a:t>
            </a:r>
            <a:r>
              <a:rPr lang="en-US" sz="4000">
                <a:solidFill>
                  <a:srgbClr val="FF3300"/>
                </a:solidFill>
              </a:rPr>
              <a:t>Pm</a:t>
            </a:r>
            <a:r>
              <a:rPr lang="ru-RU" sz="4000"/>
              <a:t>) № 61 – в честь Прометея</a:t>
            </a:r>
          </a:p>
        </p:txBody>
      </p:sp>
      <p:pic>
        <p:nvPicPr>
          <p:cNvPr id="27651" name="Picture 6" descr="Промете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1928813"/>
            <a:ext cx="3267075" cy="4524375"/>
          </a:xfrm>
          <a:noFill/>
        </p:spPr>
      </p:pic>
      <p:sp>
        <p:nvSpPr>
          <p:cNvPr id="2765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786063"/>
            <a:ext cx="4214812" cy="3571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ru-RU" sz="2800" dirty="0" smtClean="0"/>
              <a:t>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честь героя древнего мифа – Прометея, подарившего людям огонь и обречённого за это на страшные муки( к нему, прикованному к скале, прилетал орёл и клевал его печень).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357563" y="428625"/>
            <a:ext cx="5500687" cy="1143000"/>
          </a:xfrm>
        </p:spPr>
        <p:txBody>
          <a:bodyPr/>
          <a:lstStyle/>
          <a:p>
            <a:pPr eaLnBrk="1" hangingPunct="1"/>
            <a:r>
              <a:rPr lang="ru-RU" smtClean="0"/>
              <a:t>Гелий (</a:t>
            </a:r>
            <a:r>
              <a:rPr lang="en-US" smtClean="0">
                <a:solidFill>
                  <a:srgbClr val="FF0000"/>
                </a:solidFill>
              </a:rPr>
              <a:t>He</a:t>
            </a:r>
            <a:r>
              <a:rPr lang="ru-RU" smtClean="0"/>
              <a:t>)</a:t>
            </a:r>
            <a:r>
              <a:rPr lang="en-US" smtClean="0"/>
              <a:t> </a:t>
            </a:r>
            <a:r>
              <a:rPr lang="ru-RU" smtClean="0"/>
              <a:t>№ 2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88"/>
            <a:ext cx="3714750" cy="5357812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 августа 1868 года Норман Локьер в Индии, во время полного солнечного затмения, наблюдая хромосферу Солнца в спектроскоп, обнаружил в ее спектре странную желтую линию. Он  догадался, что эта линия принадлежит новому химическому элементу. Так был открыт гелий.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676" name="Picture 2" descr="http://www.goddess-athena.org/Museum/Temples/Troy/Troy_Metop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2286000"/>
            <a:ext cx="51339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Ванадий (</a:t>
            </a:r>
            <a:r>
              <a:rPr lang="en-US" sz="6000" smtClean="0">
                <a:solidFill>
                  <a:srgbClr val="FF0000"/>
                </a:solidFill>
              </a:rPr>
              <a:t>v</a:t>
            </a:r>
            <a:r>
              <a:rPr lang="ru-RU" smtClean="0"/>
              <a:t>)</a:t>
            </a:r>
            <a:r>
              <a:rPr lang="en-US" smtClean="0"/>
              <a:t> </a:t>
            </a:r>
            <a:r>
              <a:rPr lang="ru-RU" smtClean="0"/>
              <a:t>№ 23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928813"/>
            <a:ext cx="3543300" cy="2339975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Название  дано в честь древней скандинавской богини Ванадис, являвшейся олицетворением планеты Венера.</a:t>
            </a:r>
          </a:p>
        </p:txBody>
      </p:sp>
      <p:pic>
        <p:nvPicPr>
          <p:cNvPr id="29700" name="Picture 2" descr="http://www.velesova-sloboda.org/jpg/goell-fre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428750"/>
            <a:ext cx="410845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Кадмий (</a:t>
            </a:r>
            <a:r>
              <a:rPr lang="en-US" smtClean="0">
                <a:solidFill>
                  <a:srgbClr val="FF0000"/>
                </a:solidFill>
              </a:rPr>
              <a:t>Cd</a:t>
            </a:r>
            <a:r>
              <a:rPr lang="ru-RU" smtClean="0"/>
              <a:t>)</a:t>
            </a:r>
            <a:r>
              <a:rPr lang="en-US" smtClean="0"/>
              <a:t> </a:t>
            </a:r>
            <a:r>
              <a:rPr lang="ru-RU" smtClean="0"/>
              <a:t>№ 48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5357813" y="2500313"/>
            <a:ext cx="3471862" cy="3625850"/>
          </a:xfrm>
        </p:spPr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lang="en-US" dirty="0" smtClean="0"/>
              <a:t> 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Название восходит к мифическому Кадму (Кадмосу) — герою греческой мифологии, брату Европы, царю Кадмейской земли, основателю Фив, победителю дракона, из зубов которого выросли воины. </a:t>
            </a:r>
          </a:p>
        </p:txBody>
      </p:sp>
      <p:pic>
        <p:nvPicPr>
          <p:cNvPr id="30724" name="Picture 2" descr="http://img-fotki.yandex.ru/get/4812/48059524.2c5/0_6f2bd_48139e7d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786063"/>
            <a:ext cx="4595813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Элементы, названные в честь государств и географических объектов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Германий (</a:t>
            </a:r>
            <a:r>
              <a:rPr lang="en-US" sz="4000" dirty="0" err="1">
                <a:solidFill>
                  <a:srgbClr val="FF3300"/>
                </a:solidFill>
              </a:rPr>
              <a:t>Ge</a:t>
            </a:r>
            <a:r>
              <a:rPr lang="en-US" sz="4000" dirty="0"/>
              <a:t>)</a:t>
            </a:r>
            <a:r>
              <a:rPr lang="ru-RU" sz="4000" dirty="0"/>
              <a:t> - № 32 – в честь Германии</a:t>
            </a:r>
          </a:p>
        </p:txBody>
      </p:sp>
      <p:pic>
        <p:nvPicPr>
          <p:cNvPr id="32771" name="Picture 8" descr="Флаг Германи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844675"/>
            <a:ext cx="3541713" cy="3940175"/>
          </a:xfrm>
          <a:noFill/>
        </p:spPr>
      </p:pic>
      <p:pic>
        <p:nvPicPr>
          <p:cNvPr id="32772" name="Picture 6" descr="Бранденбургские ворота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56100" y="2420938"/>
            <a:ext cx="4325938" cy="2843212"/>
          </a:xfrm>
          <a:noFill/>
        </p:spPr>
      </p:pic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5148263" y="5445125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Бранденбургские ворота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Галлий (</a:t>
            </a:r>
            <a:r>
              <a:rPr lang="en-US" sz="4000" dirty="0" err="1">
                <a:solidFill>
                  <a:srgbClr val="FF3300"/>
                </a:solidFill>
              </a:rPr>
              <a:t>Ga</a:t>
            </a:r>
            <a:r>
              <a:rPr lang="en-US" sz="4000" dirty="0"/>
              <a:t>)</a:t>
            </a:r>
            <a:r>
              <a:rPr lang="ru-RU" sz="4000" dirty="0"/>
              <a:t> № 31, </a:t>
            </a:r>
            <a:r>
              <a:rPr lang="ru-RU" sz="4000" dirty="0" err="1"/>
              <a:t>франций</a:t>
            </a:r>
            <a:r>
              <a:rPr lang="ru-RU" sz="4000" dirty="0"/>
              <a:t> (</a:t>
            </a:r>
            <a:r>
              <a:rPr lang="en-US" sz="4000" dirty="0">
                <a:solidFill>
                  <a:srgbClr val="FF3300"/>
                </a:solidFill>
              </a:rPr>
              <a:t>Fr</a:t>
            </a:r>
            <a:r>
              <a:rPr lang="en-US" sz="4000" dirty="0"/>
              <a:t>)</a:t>
            </a:r>
            <a:r>
              <a:rPr lang="ru-RU" sz="4000" dirty="0"/>
              <a:t> № 87 – в честь Франции</a:t>
            </a:r>
          </a:p>
        </p:txBody>
      </p:sp>
      <p:pic>
        <p:nvPicPr>
          <p:cNvPr id="33795" name="Picture 6" descr="Эйфелева башня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557338"/>
            <a:ext cx="3846513" cy="4525962"/>
          </a:xfrm>
          <a:noFill/>
        </p:spPr>
      </p:pic>
      <p:pic>
        <p:nvPicPr>
          <p:cNvPr id="33796" name="Picture 7" descr="Флаг Франции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670550" y="3417888"/>
            <a:ext cx="1771650" cy="1971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Элементы, названные в честь небесных тел или планет Солнечной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Скандинавский полуостр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76600" y="2349500"/>
            <a:ext cx="2667000" cy="2932113"/>
          </a:xfr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Скандий (</a:t>
            </a:r>
            <a:r>
              <a:rPr lang="en-US" sz="4000" dirty="0">
                <a:solidFill>
                  <a:srgbClr val="FF3300"/>
                </a:solidFill>
              </a:rPr>
              <a:t>Sc</a:t>
            </a:r>
            <a:r>
              <a:rPr lang="en-US" sz="4000" dirty="0"/>
              <a:t>)</a:t>
            </a:r>
            <a:r>
              <a:rPr lang="ru-RU" sz="4000" dirty="0"/>
              <a:t> №21 – в честь Скандинавского полуострова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Рутений (</a:t>
            </a:r>
            <a:r>
              <a:rPr lang="en-US" sz="4000" smtClean="0">
                <a:solidFill>
                  <a:srgbClr val="FF3300"/>
                </a:solidFill>
              </a:rPr>
              <a:t>Ru</a:t>
            </a:r>
            <a:r>
              <a:rPr lang="ru-RU" sz="4000" smtClean="0"/>
              <a:t>) № 44 – в честь России</a:t>
            </a:r>
          </a:p>
        </p:txBody>
      </p:sp>
      <p:pic>
        <p:nvPicPr>
          <p:cNvPr id="35843" name="Picture 3" descr="Кремль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2133600"/>
            <a:ext cx="4614863" cy="3251200"/>
          </a:xfrm>
          <a:noFill/>
        </p:spPr>
      </p:pic>
      <p:pic>
        <p:nvPicPr>
          <p:cNvPr id="35844" name="Picture 4" descr="Флаг России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35600" y="2060575"/>
            <a:ext cx="3086100" cy="3435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Карпат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00338" y="1700213"/>
            <a:ext cx="3697287" cy="4449762"/>
          </a:xfrm>
          <a:noFill/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Европий (</a:t>
            </a:r>
            <a:r>
              <a:rPr lang="en-US" sz="4000" smtClean="0">
                <a:solidFill>
                  <a:srgbClr val="FF3300"/>
                </a:solidFill>
              </a:rPr>
              <a:t>Eu</a:t>
            </a:r>
            <a:r>
              <a:rPr lang="en-US" sz="4000" smtClean="0"/>
              <a:t>)</a:t>
            </a:r>
            <a:r>
              <a:rPr lang="ru-RU" sz="4000" smtClean="0"/>
              <a:t> № 63 – в честь Европы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995738" y="62372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Карпаты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Америций (</a:t>
            </a:r>
            <a:r>
              <a:rPr lang="en-US" sz="4000" dirty="0">
                <a:solidFill>
                  <a:srgbClr val="FF3300"/>
                </a:solidFill>
              </a:rPr>
              <a:t>Am</a:t>
            </a:r>
            <a:r>
              <a:rPr lang="en-US" sz="4000" dirty="0"/>
              <a:t>)</a:t>
            </a:r>
            <a:r>
              <a:rPr lang="ru-RU" sz="4000" dirty="0"/>
              <a:t> № 95 – в честь Америки</a:t>
            </a:r>
          </a:p>
        </p:txBody>
      </p:sp>
      <p:pic>
        <p:nvPicPr>
          <p:cNvPr id="37891" name="Picture 7" descr="Флаг Америк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2133600"/>
            <a:ext cx="3216275" cy="3579813"/>
          </a:xfrm>
          <a:noFill/>
        </p:spPr>
      </p:pic>
      <p:pic>
        <p:nvPicPr>
          <p:cNvPr id="37892" name="Picture 6" descr="Статуя Свободы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51275" y="2349500"/>
            <a:ext cx="4903788" cy="3230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smtClean="0"/>
              <a:t>Полоний (</a:t>
            </a:r>
            <a:r>
              <a:rPr lang="en-US" sz="3600" smtClean="0">
                <a:solidFill>
                  <a:srgbClr val="FF0000"/>
                </a:solidFill>
              </a:rPr>
              <a:t>Po</a:t>
            </a:r>
            <a:r>
              <a:rPr lang="ru-RU" sz="3600" smtClean="0"/>
              <a:t>)</a:t>
            </a:r>
            <a:r>
              <a:rPr lang="en-US" sz="3600" smtClean="0"/>
              <a:t> </a:t>
            </a:r>
            <a:r>
              <a:rPr lang="ru-RU" sz="3600" smtClean="0"/>
              <a:t>№ 84 - в </a:t>
            </a:r>
            <a:r>
              <a:rPr lang="ru-RU" sz="3600" smtClean="0">
                <a:solidFill>
                  <a:schemeClr val="bg1"/>
                </a:solidFill>
              </a:rPr>
              <a:t>честь Польши</a:t>
            </a:r>
            <a:endParaRPr lang="ru-RU" sz="3600" smtClean="0"/>
          </a:p>
        </p:txBody>
      </p:sp>
      <p:pic>
        <p:nvPicPr>
          <p:cNvPr id="38915" name="Picture 2" descr="http://im0-tub-ru.yandex.net/i?id=420520339-15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928938"/>
            <a:ext cx="3286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vodoleytour.ru/content/images/pol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2286000"/>
            <a:ext cx="504507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ru-RU" smtClean="0"/>
              <a:t>Элементы, названные в честь городов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Гафний</a:t>
            </a:r>
            <a:r>
              <a:rPr lang="en-US" sz="4000" dirty="0"/>
              <a:t> (</a:t>
            </a:r>
            <a:r>
              <a:rPr lang="en-US" sz="4000" dirty="0" err="1">
                <a:solidFill>
                  <a:srgbClr val="FF3300"/>
                </a:solidFill>
              </a:rPr>
              <a:t>Hf</a:t>
            </a:r>
            <a:r>
              <a:rPr lang="en-US" sz="4000" dirty="0"/>
              <a:t>)</a:t>
            </a:r>
            <a:r>
              <a:rPr lang="ru-RU" sz="4000" dirty="0"/>
              <a:t> № 72 – в честь Копенгагена</a:t>
            </a:r>
          </a:p>
        </p:txBody>
      </p:sp>
      <p:pic>
        <p:nvPicPr>
          <p:cNvPr id="40963" name="Picture 5" descr="Копенгаген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76275" y="3021013"/>
            <a:ext cx="3822700" cy="2763837"/>
          </a:xfrm>
          <a:noFill/>
        </p:spPr>
      </p:pic>
      <p:pic>
        <p:nvPicPr>
          <p:cNvPr id="40964" name="Picture 10" descr="Русалочка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76813" y="2679700"/>
            <a:ext cx="3159125" cy="3446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Лютеций (</a:t>
            </a:r>
            <a:r>
              <a:rPr lang="en-US" sz="4000" dirty="0">
                <a:solidFill>
                  <a:srgbClr val="FF3300"/>
                </a:solidFill>
              </a:rPr>
              <a:t>Lu</a:t>
            </a:r>
            <a:r>
              <a:rPr lang="en-US" sz="4000" dirty="0"/>
              <a:t>)</a:t>
            </a:r>
            <a:r>
              <a:rPr lang="ru-RU" sz="4000" dirty="0"/>
              <a:t> № 71 – в честь Парижа ( Лютеция)</a:t>
            </a:r>
          </a:p>
        </p:txBody>
      </p:sp>
      <p:pic>
        <p:nvPicPr>
          <p:cNvPr id="41987" name="Picture 6" descr="Париж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47800" y="2679700"/>
            <a:ext cx="2279650" cy="3446463"/>
          </a:xfrm>
          <a:noFill/>
        </p:spPr>
      </p:pic>
      <p:pic>
        <p:nvPicPr>
          <p:cNvPr id="41988" name="Picture 7" descr="Собор Парижской Богоматери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76825" y="1700213"/>
            <a:ext cx="2960688" cy="4505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Беркл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557338"/>
            <a:ext cx="6426200" cy="4822825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Берклий (</a:t>
            </a:r>
            <a:r>
              <a:rPr lang="en-US" sz="4000" dirty="0" err="1">
                <a:solidFill>
                  <a:srgbClr val="FF3300"/>
                </a:solidFill>
              </a:rPr>
              <a:t>Bk</a:t>
            </a:r>
            <a:r>
              <a:rPr lang="en-US" sz="4000" dirty="0"/>
              <a:t>)</a:t>
            </a:r>
            <a:r>
              <a:rPr lang="ru-RU" sz="4000" dirty="0"/>
              <a:t> № 97 – в честь города в США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Дуб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60588" y="2674938"/>
            <a:ext cx="4830762" cy="3451225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Дубний (</a:t>
            </a:r>
            <a:r>
              <a:rPr lang="en-US" sz="4000" dirty="0">
                <a:solidFill>
                  <a:srgbClr val="FF3300"/>
                </a:solidFill>
              </a:rPr>
              <a:t>Db</a:t>
            </a:r>
            <a:r>
              <a:rPr lang="en-US" sz="4000" dirty="0"/>
              <a:t>)</a:t>
            </a:r>
            <a:r>
              <a:rPr lang="ru-RU" sz="4000" dirty="0"/>
              <a:t> № 105 – в честь города Дубна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Лу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1412875"/>
            <a:ext cx="6129338" cy="4848225"/>
          </a:xfr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Селен (</a:t>
            </a:r>
            <a:r>
              <a:rPr lang="en-US" sz="4000">
                <a:solidFill>
                  <a:srgbClr val="FF3300"/>
                </a:solidFill>
              </a:rPr>
              <a:t>Se</a:t>
            </a:r>
            <a:r>
              <a:rPr lang="en-US" sz="4000"/>
              <a:t>)</a:t>
            </a:r>
            <a:r>
              <a:rPr lang="ru-RU" sz="4000"/>
              <a:t> №34 – в честь Луны.</a:t>
            </a:r>
            <a:br>
              <a:rPr lang="ru-RU" sz="4000"/>
            </a:b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Стокголь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628775"/>
            <a:ext cx="6473825" cy="4662488"/>
          </a:xfrm>
          <a:noFill/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Иттрий(</a:t>
            </a:r>
            <a:r>
              <a:rPr lang="en-US" sz="2400" smtClean="0"/>
              <a:t>Y)</a:t>
            </a:r>
            <a:r>
              <a:rPr lang="ru-RU" sz="2400" smtClean="0"/>
              <a:t> № 39, тербий</a:t>
            </a:r>
            <a:r>
              <a:rPr lang="en-US" sz="2400" smtClean="0"/>
              <a:t>(Tb)</a:t>
            </a:r>
            <a:r>
              <a:rPr lang="ru-RU" sz="2400" smtClean="0"/>
              <a:t> № 65, эрбий</a:t>
            </a:r>
            <a:r>
              <a:rPr lang="en-US" sz="2400" smtClean="0"/>
              <a:t>  (Er)</a:t>
            </a:r>
            <a:r>
              <a:rPr lang="ru-RU" sz="2400" smtClean="0"/>
              <a:t> № 68, иттербий</a:t>
            </a:r>
            <a:r>
              <a:rPr lang="en-US" sz="2400" smtClean="0"/>
              <a:t>(Yb)</a:t>
            </a:r>
            <a:r>
              <a:rPr lang="ru-RU" sz="2400" smtClean="0"/>
              <a:t> № 70 – в честь города  Иттерби в Швеции, где был обнаружен минерал, содержащий эти элементы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2843213" y="6308725"/>
            <a:ext cx="3325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Стокгольм – столица Швеции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1252538"/>
          </a:xfrm>
        </p:spPr>
        <p:txBody>
          <a:bodyPr/>
          <a:lstStyle/>
          <a:p>
            <a:pPr algn="r"/>
            <a:r>
              <a:rPr lang="ru-RU" sz="3600" smtClean="0"/>
              <a:t>Гольмий (</a:t>
            </a:r>
            <a:r>
              <a:rPr lang="en-US" sz="3600" smtClean="0">
                <a:solidFill>
                  <a:srgbClr val="FF0000"/>
                </a:solidFill>
              </a:rPr>
              <a:t>Ho</a:t>
            </a:r>
            <a:r>
              <a:rPr lang="ru-RU" sz="3600" smtClean="0"/>
              <a:t>)</a:t>
            </a:r>
            <a:r>
              <a:rPr lang="en-US" sz="3600" smtClean="0"/>
              <a:t> </a:t>
            </a:r>
            <a:r>
              <a:rPr lang="ru-RU" sz="3600" smtClean="0"/>
              <a:t>№ 67 в честь Стокгольма (его старинное латинское название Holmia) </a:t>
            </a:r>
          </a:p>
        </p:txBody>
      </p:sp>
      <p:pic>
        <p:nvPicPr>
          <p:cNvPr id="46083" name="Picture 2" descr="http://florence20.typepad.com/.a/6a00d83452a77469e2014e896305d9970d-800w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2143125"/>
            <a:ext cx="53578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ru-RU" smtClean="0"/>
              <a:t>Элементы, названные в честь учёных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 descr="Портрет Кюри Пье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773238"/>
            <a:ext cx="3890963" cy="4668837"/>
          </a:xfrm>
          <a:noFill/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Кюрий (</a:t>
            </a:r>
            <a:r>
              <a:rPr lang="en-US" sz="4000">
                <a:solidFill>
                  <a:srgbClr val="FF3300"/>
                </a:solidFill>
              </a:rPr>
              <a:t>Cm</a:t>
            </a:r>
            <a:r>
              <a:rPr lang="en-US" sz="4000"/>
              <a:t>)</a:t>
            </a:r>
            <a:r>
              <a:rPr lang="ru-RU" sz="4000"/>
              <a:t> №96 – в честь Пьера и Марии Кюри</a:t>
            </a:r>
          </a:p>
        </p:txBody>
      </p:sp>
      <p:pic>
        <p:nvPicPr>
          <p:cNvPr id="48132" name="Picture 10" descr="Портрет Кюри Мар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773238"/>
            <a:ext cx="3881437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Эйнштейний (</a:t>
            </a:r>
            <a:r>
              <a:rPr lang="en-US" sz="4000" dirty="0">
                <a:solidFill>
                  <a:srgbClr val="FF3300"/>
                </a:solidFill>
              </a:rPr>
              <a:t>Es</a:t>
            </a:r>
            <a:r>
              <a:rPr lang="en-US" sz="4000" dirty="0"/>
              <a:t>)</a:t>
            </a:r>
            <a:r>
              <a:rPr lang="ru-RU" sz="4000" dirty="0"/>
              <a:t> №99 – в честь Альберта Эйнштейна</a:t>
            </a:r>
          </a:p>
        </p:txBody>
      </p:sp>
      <p:pic>
        <p:nvPicPr>
          <p:cNvPr id="49155" name="Picture 6" descr="http://i30.photobucket.com/albums/c339/Vapiai/einstein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619250"/>
            <a:ext cx="5786437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Фермий (</a:t>
            </a:r>
            <a:r>
              <a:rPr lang="en-US" sz="4000" dirty="0">
                <a:solidFill>
                  <a:srgbClr val="FF3300"/>
                </a:solidFill>
              </a:rPr>
              <a:t>Fm</a:t>
            </a:r>
            <a:r>
              <a:rPr lang="en-US" sz="4000" dirty="0"/>
              <a:t>)</a:t>
            </a:r>
            <a:r>
              <a:rPr lang="ru-RU" sz="4000" dirty="0"/>
              <a:t> № 100 – в честь Энрико Ферми</a:t>
            </a:r>
          </a:p>
        </p:txBody>
      </p:sp>
      <p:pic>
        <p:nvPicPr>
          <p:cNvPr id="50179" name="Picture 6" descr="http://www.interactions.org/imagebank/images/CF0005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1571625"/>
            <a:ext cx="6357938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Менделее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38488" y="2674938"/>
            <a:ext cx="2874962" cy="3451225"/>
          </a:xfrm>
          <a:noFill/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Менделевий (</a:t>
            </a:r>
            <a:r>
              <a:rPr lang="en-US" sz="4000">
                <a:solidFill>
                  <a:srgbClr val="FF3300"/>
                </a:solidFill>
              </a:rPr>
              <a:t>Md</a:t>
            </a:r>
            <a:r>
              <a:rPr lang="en-US" sz="4000"/>
              <a:t>)</a:t>
            </a:r>
            <a:r>
              <a:rPr lang="ru-RU" sz="4000"/>
              <a:t> № 101 – в честь Д.И. Менделеева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2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252538"/>
          </a:xfrm>
        </p:spPr>
        <p:txBody>
          <a:bodyPr/>
          <a:lstStyle/>
          <a:p>
            <a:r>
              <a:rPr lang="ru-RU" sz="3600" smtClean="0"/>
              <a:t>Гадолиний (</a:t>
            </a:r>
            <a:r>
              <a:rPr lang="en-US" sz="3600" smtClean="0">
                <a:solidFill>
                  <a:srgbClr val="FF0000"/>
                </a:solidFill>
              </a:rPr>
              <a:t>Gd</a:t>
            </a:r>
            <a:r>
              <a:rPr lang="ru-RU" sz="3600" smtClean="0"/>
              <a:t>)</a:t>
            </a:r>
            <a:r>
              <a:rPr lang="en-US" sz="3600" smtClean="0"/>
              <a:t> </a:t>
            </a:r>
            <a:r>
              <a:rPr lang="ru-RU" sz="3600" smtClean="0"/>
              <a:t>№ 64 – в честь Юхана Гадолина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2227" name="Picture 4" descr="http://100v.com.ua/sites/100v.com.ua/files/imagecache/person_node/gadolin_y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2000250"/>
            <a:ext cx="3786187" cy="461803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2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252538"/>
          </a:xfrm>
        </p:spPr>
        <p:txBody>
          <a:bodyPr/>
          <a:lstStyle/>
          <a:p>
            <a:r>
              <a:rPr lang="ru-RU" smtClean="0"/>
              <a:t>Курчатовий (</a:t>
            </a:r>
            <a:r>
              <a:rPr lang="en-US" smtClean="0">
                <a:solidFill>
                  <a:srgbClr val="FF3300"/>
                </a:solidFill>
              </a:rPr>
              <a:t>Ku</a:t>
            </a:r>
            <a:r>
              <a:rPr lang="ru-RU" smtClean="0"/>
              <a:t>)</a:t>
            </a:r>
            <a:r>
              <a:rPr lang="en-US" smtClean="0"/>
              <a:t> </a:t>
            </a:r>
            <a:r>
              <a:rPr lang="ru-RU" smtClean="0"/>
              <a:t>№ 104 в честь И. В. Курчатова.</a:t>
            </a:r>
            <a:br>
              <a:rPr lang="ru-RU" smtClean="0"/>
            </a:br>
            <a:endParaRPr lang="ru-RU" smtClean="0"/>
          </a:p>
        </p:txBody>
      </p:sp>
      <p:pic>
        <p:nvPicPr>
          <p:cNvPr id="53251" name="Picture 2" descr="http://www.sovross.ru/modules/FCKeditor/Upload/Image/10012008/3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2214563"/>
            <a:ext cx="2857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Лоуренсий (</a:t>
            </a:r>
            <a:r>
              <a:rPr lang="en-US" sz="3200" smtClean="0">
                <a:solidFill>
                  <a:srgbClr val="FF3300"/>
                </a:solidFill>
              </a:rPr>
              <a:t>Lr</a:t>
            </a:r>
            <a:r>
              <a:rPr lang="en-US" sz="3200" smtClean="0"/>
              <a:t>)</a:t>
            </a:r>
            <a:r>
              <a:rPr lang="ru-RU" sz="3200" smtClean="0"/>
              <a:t> № 103 – в честь американского физика Эрнеста Лоуренса</a:t>
            </a:r>
          </a:p>
        </p:txBody>
      </p:sp>
      <p:pic>
        <p:nvPicPr>
          <p:cNvPr id="54275" name="Picture 5" descr="Ernest Orlando Lawre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2071688"/>
            <a:ext cx="2786063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Земл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03475" y="2674938"/>
            <a:ext cx="4344988" cy="3451225"/>
          </a:xfrm>
          <a:noFill/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Теллур (</a:t>
            </a:r>
            <a:r>
              <a:rPr lang="en-US" sz="4000" smtClean="0">
                <a:solidFill>
                  <a:srgbClr val="FF3300"/>
                </a:solidFill>
              </a:rPr>
              <a:t>Te</a:t>
            </a:r>
            <a:r>
              <a:rPr lang="ru-RU" sz="4000" smtClean="0">
                <a:solidFill>
                  <a:schemeClr val="bg1"/>
                </a:solidFill>
              </a:rPr>
              <a:t>) </a:t>
            </a:r>
            <a:r>
              <a:rPr lang="ru-RU" sz="4000" smtClean="0"/>
              <a:t>№ 52 – в честь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2"/>
          <p:cNvSpPr>
            <a:spLocks noGrp="1"/>
          </p:cNvSpPr>
          <p:nvPr>
            <p:ph type="title"/>
          </p:nvPr>
        </p:nvSpPr>
        <p:spPr>
          <a:xfrm>
            <a:off x="357188" y="357188"/>
            <a:ext cx="8429625" cy="1500187"/>
          </a:xfrm>
        </p:spPr>
        <p:txBody>
          <a:bodyPr/>
          <a:lstStyle/>
          <a:p>
            <a:r>
              <a:rPr lang="ru-RU" smtClean="0"/>
              <a:t>Нобелий (</a:t>
            </a:r>
            <a:r>
              <a:rPr lang="en-US" smtClean="0">
                <a:solidFill>
                  <a:srgbClr val="FF0000"/>
                </a:solidFill>
              </a:rPr>
              <a:t>No</a:t>
            </a:r>
            <a:r>
              <a:rPr lang="ru-RU" smtClean="0"/>
              <a:t>)</a:t>
            </a:r>
            <a:r>
              <a:rPr lang="en-US" smtClean="0"/>
              <a:t> </a:t>
            </a:r>
            <a:r>
              <a:rPr lang="ru-RU" smtClean="0"/>
              <a:t>№ 102 в честь Альфреда Нобеля</a:t>
            </a:r>
          </a:p>
        </p:txBody>
      </p:sp>
      <p:pic>
        <p:nvPicPr>
          <p:cNvPr id="55299" name="Picture 4" descr="http://www.explosives.org/Alfred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1928813"/>
            <a:ext cx="3435350" cy="45164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0" name="Picture 6" descr="http://images.channelone.com/img/2003/10/gal_million_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2643188"/>
            <a:ext cx="373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Резерфордий (</a:t>
            </a:r>
            <a:r>
              <a:rPr lang="en-US" smtClean="0"/>
              <a:t>Rf</a:t>
            </a:r>
            <a:r>
              <a:rPr lang="ru-RU" smtClean="0"/>
              <a:t>)</a:t>
            </a:r>
            <a:r>
              <a:rPr lang="en-US" smtClean="0"/>
              <a:t> </a:t>
            </a:r>
            <a:r>
              <a:rPr lang="ru-RU" smtClean="0"/>
              <a:t>№ 104 в честь Эрнеста Резерфорда</a:t>
            </a:r>
          </a:p>
        </p:txBody>
      </p:sp>
      <p:pic>
        <p:nvPicPr>
          <p:cNvPr id="56323" name="Picture 4" descr="http://theorphysics.info/_ph/7/2/159750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38" y="2071688"/>
            <a:ext cx="2895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Уран(</a:t>
            </a:r>
            <a:r>
              <a:rPr lang="en-US" smtClean="0">
                <a:solidFill>
                  <a:srgbClr val="FF3300"/>
                </a:solidFill>
              </a:rPr>
              <a:t>U</a:t>
            </a:r>
            <a:r>
              <a:rPr lang="en-US" smtClean="0"/>
              <a:t>)</a:t>
            </a:r>
            <a:r>
              <a:rPr lang="ru-RU" smtClean="0"/>
              <a:t> № 92 – в честь Урана</a:t>
            </a:r>
          </a:p>
        </p:txBody>
      </p:sp>
      <p:pic>
        <p:nvPicPr>
          <p:cNvPr id="19459" name="Picture 7" descr="http://papa-vlad.narod.ru/data/kosmos-gorod-transport/Kosmos-Astronomija.files/0044-066-Planeta-ur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88" y="2571750"/>
            <a:ext cx="4429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PPTNEP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71788" y="2674938"/>
            <a:ext cx="3408362" cy="3451225"/>
          </a:xfrm>
          <a:noFill/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Нептуний (</a:t>
            </a:r>
            <a:r>
              <a:rPr lang="en-US" sz="4000">
                <a:solidFill>
                  <a:srgbClr val="FF3300"/>
                </a:solidFill>
              </a:rPr>
              <a:t>Np</a:t>
            </a:r>
            <a:r>
              <a:rPr lang="en-US" sz="4000"/>
              <a:t>)</a:t>
            </a:r>
            <a:r>
              <a:rPr lang="ru-RU" sz="4000"/>
              <a:t> № 93 – в честь Нептуна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Плутоний (</a:t>
            </a:r>
            <a:r>
              <a:rPr lang="en-US" sz="4000">
                <a:solidFill>
                  <a:srgbClr val="FF3300"/>
                </a:solidFill>
              </a:rPr>
              <a:t>Pu</a:t>
            </a:r>
            <a:r>
              <a:rPr lang="en-US" sz="4000"/>
              <a:t>)</a:t>
            </a:r>
            <a:r>
              <a:rPr lang="ru-RU" sz="4000"/>
              <a:t> № 94 – в честь Плутона</a:t>
            </a:r>
          </a:p>
        </p:txBody>
      </p:sp>
      <p:pic>
        <p:nvPicPr>
          <p:cNvPr id="21507" name="Picture 5" descr="http://www.detskiy-mir.net/images/fotoprikols/8555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2000250"/>
            <a:ext cx="4762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4357688" y="2643188"/>
            <a:ext cx="4357687" cy="4071937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ru-RU" smtClean="0">
                <a:solidFill>
                  <a:schemeClr val="accent2"/>
                </a:solidFill>
              </a:rPr>
              <a:t>    </a:t>
            </a:r>
            <a:r>
              <a:rPr lang="ru-RU" b="1" smtClean="0">
                <a:solidFill>
                  <a:schemeClr val="accent2"/>
                </a:solidFill>
              </a:rPr>
              <a:t>В новогоднюю ночь 1 января 1801 года, итальянский астроном Джузеппе Пиацци обнаружил первую малую планету, которую вскоре "окрестили" Церерой. А спустя всего два года, в 1803 году был открыт новый элемент, названный в честь астероида Цереры, церием. </a:t>
            </a:r>
          </a:p>
        </p:txBody>
      </p:sp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Церий (</a:t>
            </a:r>
            <a:r>
              <a:rPr lang="en-US" smtClean="0">
                <a:solidFill>
                  <a:srgbClr val="FF0000"/>
                </a:solidFill>
              </a:rPr>
              <a:t>Ce</a:t>
            </a:r>
            <a:r>
              <a:rPr lang="ru-RU" smtClean="0"/>
              <a:t>) - № 58</a:t>
            </a:r>
          </a:p>
        </p:txBody>
      </p:sp>
      <p:pic>
        <p:nvPicPr>
          <p:cNvPr id="22532" name="Picture 2" descr="http://www.persons-info.com/userfiles/image/persons/30000-40000/32000-33000/32442/PIATSTSI_Dzhuzeppe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2428875"/>
            <a:ext cx="33575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ru-RU" sz="4000" smtClean="0"/>
              <a:t>Элементы, получившие названия в честь мифических героев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928</Words>
  <Application>Microsoft Office PowerPoint</Application>
  <PresentationFormat>Экран (4:3)</PresentationFormat>
  <Paragraphs>70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Candara</vt:lpstr>
      <vt:lpstr>Symbol</vt:lpstr>
      <vt:lpstr>1_Волна</vt:lpstr>
      <vt:lpstr>История возникновения названий элементов</vt:lpstr>
      <vt:lpstr>Элементы, названные в честь небесных тел или планет Солнечной системы</vt:lpstr>
      <vt:lpstr>Селен (Se) №34 – в честь Луны. </vt:lpstr>
      <vt:lpstr>Теллур (Te) № 52 – в честь Земли</vt:lpstr>
      <vt:lpstr>Уран(U) № 92 – в честь Урана</vt:lpstr>
      <vt:lpstr>Нептуний (Np) № 93 – в честь Нептуна</vt:lpstr>
      <vt:lpstr>Плутоний (Pu) № 94 – в честь Плутона</vt:lpstr>
      <vt:lpstr>Церий (Ce) - № 58</vt:lpstr>
      <vt:lpstr>Элементы, получившие названия в честь мифических героев</vt:lpstr>
      <vt:lpstr>Тантал (Та) № 73</vt:lpstr>
      <vt:lpstr>Ниобий (Nb) № 41</vt:lpstr>
      <vt:lpstr>Торий (Th) № 90</vt:lpstr>
      <vt:lpstr>Прометий (Pm) № 61 – в честь Прометея</vt:lpstr>
      <vt:lpstr>Гелий (He) № 2</vt:lpstr>
      <vt:lpstr>Ванадий (v) № 23</vt:lpstr>
      <vt:lpstr>Кадмий (Cd) № 48</vt:lpstr>
      <vt:lpstr>Элементы, названные в честь государств и географических объектов</vt:lpstr>
      <vt:lpstr>Германий (Ge) - № 32 – в честь Германии</vt:lpstr>
      <vt:lpstr>Галлий (Ga) № 31, франций (Fr) № 87 – в честь Франции</vt:lpstr>
      <vt:lpstr>Скандий (Sc) №21 – в честь Скандинавского полуострова</vt:lpstr>
      <vt:lpstr>Рутений (Ru) № 44 – в честь России</vt:lpstr>
      <vt:lpstr>Европий (Eu) № 63 – в честь Европы</vt:lpstr>
      <vt:lpstr>Америций (Am) № 95 – в честь Америки</vt:lpstr>
      <vt:lpstr>Полоний (Po) № 84 - в честь Польши</vt:lpstr>
      <vt:lpstr>Элементы, названные в честь городов</vt:lpstr>
      <vt:lpstr>Гафний (Hf) № 72 – в честь Копенгагена</vt:lpstr>
      <vt:lpstr>Лютеций (Lu) № 71 – в честь Парижа ( Лютеция)</vt:lpstr>
      <vt:lpstr>Берклий (Bk) № 97 – в честь города в США</vt:lpstr>
      <vt:lpstr>Дубний (Db) № 105 – в честь города Дубна в России</vt:lpstr>
      <vt:lpstr>Иттрий(Y) № 39, тербий(Tb) № 65, эрбий  (Er) № 68, иттербий(Yb) № 70 – в честь города  Иттерби в Швеции, где был обнаружен минерал, содержащий эти элементы</vt:lpstr>
      <vt:lpstr>Гольмий (Ho) № 67 в честь Стокгольма (его старинное латинское название Holmia) </vt:lpstr>
      <vt:lpstr>Элементы, названные в честь учёных</vt:lpstr>
      <vt:lpstr>Кюрий (Cm) №96 – в честь Пьера и Марии Кюри</vt:lpstr>
      <vt:lpstr>Эйнштейний (Es) №99 – в честь Альберта Эйнштейна</vt:lpstr>
      <vt:lpstr>Фермий (Fm) № 100 – в честь Энрико Ферми</vt:lpstr>
      <vt:lpstr>Менделевий (Md) № 101 – в честь Д.И. Менделеева</vt:lpstr>
      <vt:lpstr>Гадолиний (Gd) № 64 – в честь Юхана Гадолина </vt:lpstr>
      <vt:lpstr>Курчатовий (Ku) № 104 в честь И. В. Курчатова. </vt:lpstr>
      <vt:lpstr>Лоуренсий (Lr) № 103 – в честь американского физика Эрнеста Лоуренса</vt:lpstr>
      <vt:lpstr>Нобелий (No) № 102 в честь Альфреда Нобеля</vt:lpstr>
      <vt:lpstr>Резерфордий (Rf) № 104 в честь Эрнеста Резерфорда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30</cp:revision>
  <dcterms:created xsi:type="dcterms:W3CDTF">2009-01-03T15:33:09Z</dcterms:created>
  <dcterms:modified xsi:type="dcterms:W3CDTF">2013-02-27T17:04:01Z</dcterms:modified>
</cp:coreProperties>
</file>