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325" r:id="rId2"/>
    <p:sldId id="298" r:id="rId3"/>
    <p:sldId id="323" r:id="rId4"/>
    <p:sldId id="290" r:id="rId5"/>
    <p:sldId id="333" r:id="rId6"/>
    <p:sldId id="326" r:id="rId7"/>
    <p:sldId id="332" r:id="rId8"/>
    <p:sldId id="331" r:id="rId9"/>
    <p:sldId id="330" r:id="rId10"/>
    <p:sldId id="329" r:id="rId11"/>
    <p:sldId id="328" r:id="rId12"/>
    <p:sldId id="284" r:id="rId13"/>
    <p:sldId id="274" r:id="rId14"/>
    <p:sldId id="297" r:id="rId15"/>
    <p:sldId id="301" r:id="rId16"/>
    <p:sldId id="303" r:id="rId17"/>
    <p:sldId id="311" r:id="rId18"/>
    <p:sldId id="304" r:id="rId19"/>
    <p:sldId id="312" r:id="rId20"/>
    <p:sldId id="314" r:id="rId21"/>
    <p:sldId id="316" r:id="rId22"/>
    <p:sldId id="280" r:id="rId23"/>
    <p:sldId id="318" r:id="rId24"/>
    <p:sldId id="307" r:id="rId25"/>
    <p:sldId id="262" r:id="rId26"/>
    <p:sldId id="321" r:id="rId27"/>
    <p:sldId id="264" r:id="rId28"/>
    <p:sldId id="317" r:id="rId29"/>
    <p:sldId id="324" r:id="rId30"/>
    <p:sldId id="268" r:id="rId31"/>
    <p:sldId id="322" r:id="rId32"/>
    <p:sldId id="30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BDE39-B2F4-4C56-A434-A307B842C542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8D4F5-C8BD-41E4-9B9D-F6776C715F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861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D4F5-C8BD-41E4-9B9D-F6776C715F8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256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9588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4076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5352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479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083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188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990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129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778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515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234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508C2-362A-4850-B37B-CE7DA88C9BF7}" type="datetimeFigureOut">
              <a:rPr lang="ru-RU" smtClean="0"/>
              <a:pPr/>
              <a:t>14.03.2013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26CD1-7F90-4EEE-8382-E1989305D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850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492896"/>
            <a:ext cx="7200800" cy="1325252"/>
          </a:xfrm>
          <a:prstGeom prst="rect">
            <a:avLst/>
          </a:prstGeom>
        </p:spPr>
        <p:txBody>
          <a:bodyPr wrap="square">
            <a:prstTxWarp prst="textWave2">
              <a:avLst>
                <a:gd name="adj1" fmla="val 5988"/>
                <a:gd name="adj2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РЕЛЬЕФ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ТВЕРСКОЙ </a:t>
            </a:r>
            <a: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ОБЛАСТИ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83278" y="5301208"/>
            <a:ext cx="53619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Презентация к уроку географии в 6 классе.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Автор: Васильева </a:t>
            </a:r>
            <a:r>
              <a:rPr lang="ru-RU" b="1" dirty="0" err="1" smtClean="0">
                <a:solidFill>
                  <a:schemeClr val="bg1"/>
                </a:solidFill>
              </a:rPr>
              <a:t>В.В.,учитель</a:t>
            </a:r>
            <a:r>
              <a:rPr lang="ru-RU" b="1" dirty="0" smtClean="0">
                <a:solidFill>
                  <a:schemeClr val="bg1"/>
                </a:solidFill>
              </a:rPr>
              <a:t> географии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МБОУ «</a:t>
            </a:r>
            <a:r>
              <a:rPr lang="ru-RU" b="1" dirty="0" err="1" smtClean="0">
                <a:solidFill>
                  <a:schemeClr val="bg1"/>
                </a:solidFill>
              </a:rPr>
              <a:t>Краснохолмская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сош</a:t>
            </a:r>
            <a:r>
              <a:rPr lang="ru-RU" b="1" dirty="0" smtClean="0">
                <a:solidFill>
                  <a:schemeClr val="bg1"/>
                </a:solidFill>
              </a:rPr>
              <a:t> № 2 им. С. </a:t>
            </a:r>
            <a:r>
              <a:rPr lang="ru-RU" b="1" dirty="0" err="1" smtClean="0">
                <a:solidFill>
                  <a:schemeClr val="bg1"/>
                </a:solidFill>
              </a:rPr>
              <a:t>Забавина</a:t>
            </a:r>
            <a:r>
              <a:rPr lang="ru-RU" b="1" dirty="0" smtClean="0">
                <a:solidFill>
                  <a:schemeClr val="bg1"/>
                </a:solidFill>
              </a:rPr>
              <a:t>»,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г. Красный Холм  Тверской обл.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Идентификатор:  264-285-148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03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89"/>
            <a:ext cx="9144000" cy="689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81483" y="944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Я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76804" y="946375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13521" y="9636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К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3441" y="96059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018" y="95444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0938" y="949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У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1551" y="944578"/>
            <a:ext cx="720080" cy="6983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0778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Ш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225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3750" y="165985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77063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З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96884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Ь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64031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Т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56724" y="167793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31775" y="1663987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94394" y="16516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59587" y="16534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21551" y="1642954"/>
            <a:ext cx="720080" cy="6983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50028" y="239314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Х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191934" y="2380391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93160" y="23456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М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191045" y="451331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39507" y="2365710"/>
            <a:ext cx="720080" cy="6983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729948" y="452221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71854" y="452274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939507" y="4504674"/>
            <a:ext cx="720080" cy="6983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299976" y="378009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Ь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79896" y="37743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Т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413240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5981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13973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09868" y="380021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75177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И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185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З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210063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М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921551" y="3780092"/>
            <a:ext cx="720080" cy="6983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681510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761311" y="30827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К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1391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39452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Р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993476" y="3107922"/>
            <a:ext cx="720080" cy="698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Ь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81510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Е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411695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Р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02673" y="59434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83450" y="10321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0" y="164062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26185" y="243719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24847" y="31417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7143" y="39241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23532" y="46357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16" y="680568"/>
            <a:ext cx="714403" cy="70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0020" y="226819"/>
            <a:ext cx="2860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КРОССВОРД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24540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486989" y="16620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Ы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9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89"/>
            <a:ext cx="9144000" cy="689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81483" y="944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Я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76804" y="946375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13521" y="9636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К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3441" y="96059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018" y="95444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0938" y="949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У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1551" y="944578"/>
            <a:ext cx="720080" cy="6983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0778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Ш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225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3750" y="165985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77063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З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96884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Ь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64031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Т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56724" y="167793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31775" y="1663987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94394" y="16516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59587" y="16534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itchFamily="34" charset="0"/>
                <a:cs typeface="Arial" pitchFamily="34" charset="0"/>
              </a:rPr>
              <a:t>Н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21551" y="1642954"/>
            <a:ext cx="720080" cy="6983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50028" y="239314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Х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191934" y="2380391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93160" y="23456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М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191045" y="451331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Р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39507" y="2365710"/>
            <a:ext cx="720080" cy="6983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729948" y="452221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Т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71854" y="452274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939507" y="4504674"/>
            <a:ext cx="720080" cy="6983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299976" y="378009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Ь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79896" y="37743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Т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413240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5981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13973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09868" y="380021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75177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И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185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З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210063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М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921551" y="3780092"/>
            <a:ext cx="720080" cy="6983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681510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761311" y="30827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К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1391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39452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Р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993476" y="3107922"/>
            <a:ext cx="720080" cy="698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Ь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81510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Е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411695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Р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02673" y="59434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83450" y="10321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0" y="164062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26185" y="243719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24847" y="31417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7143" y="39241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23532" y="46357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16" y="680568"/>
            <a:ext cx="714403" cy="70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0020" y="226819"/>
            <a:ext cx="2860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КРОССВОРД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24540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486989" y="16620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Ы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18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ecoanaliz.ru/images/stories/tver0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8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5559197"/>
            <a:ext cx="684033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Назовите главную особенность</a:t>
            </a:r>
          </a:p>
          <a:p>
            <a:r>
              <a:rPr lang="ru-RU" sz="3600" b="1" i="1" dirty="0" smtClean="0">
                <a:solidFill>
                  <a:srgbClr val="0070C0"/>
                </a:solidFill>
              </a:rPr>
              <a:t> рельефа Тверской области.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926" y="5358417"/>
            <a:ext cx="6880394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Рельеф Тверской области</a:t>
            </a:r>
          </a:p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</a:rPr>
              <a:t>равнинный.</a:t>
            </a:r>
            <a:endParaRPr lang="ru-RU" sz="4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7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490" y="332656"/>
            <a:ext cx="767283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490" y="383958"/>
            <a:ext cx="5374678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Тверская область. </a:t>
            </a:r>
            <a:r>
              <a:rPr lang="ru-RU" sz="2000" b="1" dirty="0" smtClean="0">
                <a:solidFill>
                  <a:srgbClr val="0070C0"/>
                </a:solidFill>
              </a:rPr>
              <a:t>Физическая карта.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01208"/>
            <a:ext cx="898155" cy="8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8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" y="5281126"/>
            <a:ext cx="4528483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Возвышенный рельеф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н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а западе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Тверской области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8483" y="5277255"/>
            <a:ext cx="4615517" cy="15735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Низинный рельеф 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</a:rPr>
              <a:t>н</a:t>
            </a:r>
            <a:r>
              <a:rPr lang="ru-RU" sz="3200" b="1" dirty="0" smtClean="0">
                <a:solidFill>
                  <a:srgbClr val="00B050"/>
                </a:solidFill>
              </a:rPr>
              <a:t>а востоке </a:t>
            </a:r>
          </a:p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Тверской области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69" t="-66"/>
          <a:stretch/>
        </p:blipFill>
        <p:spPr bwMode="auto">
          <a:xfrm>
            <a:off x="4620869" y="44622"/>
            <a:ext cx="4471265" cy="5232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099" y="48496"/>
            <a:ext cx="4471392" cy="5232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1510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4588" y="294401"/>
            <a:ext cx="704781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ормы рельефа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процессы их образующие 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476" y="4421425"/>
            <a:ext cx="1778897" cy="14274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8379" y="2048727"/>
            <a:ext cx="1799093" cy="14274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77089" y="4461875"/>
            <a:ext cx="1825352" cy="139553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4510464"/>
            <a:ext cx="1825016" cy="139553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97295" y="4473227"/>
            <a:ext cx="1825016" cy="137956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91661" y="2069095"/>
            <a:ext cx="1835596" cy="14208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6226" y="2048727"/>
            <a:ext cx="1825016" cy="14217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62905" y="2048727"/>
            <a:ext cx="1825016" cy="13955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29" y="1587062"/>
            <a:ext cx="8483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Р  Е  Л  Ь  Е  Ф  О 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Б  Р  А  З  У  Ю  Щ  И  Е      П  Р  О  Ц  Е  С 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Ы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5353" y="4063424"/>
            <a:ext cx="5840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 Ф   О   Р      М   Ы         Р   Е   Л    Ь    Е   Ф  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8" name="Прямая со стрелкой 17"/>
          <p:cNvCxnSpPr>
            <a:stCxn id="4" idx="2"/>
            <a:endCxn id="3" idx="0"/>
          </p:cNvCxnSpPr>
          <p:nvPr/>
        </p:nvCxnSpPr>
        <p:spPr>
          <a:xfrm flipH="1">
            <a:off x="1267925" y="3476202"/>
            <a:ext cx="1" cy="9452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8" idx="2"/>
          </p:cNvCxnSpPr>
          <p:nvPr/>
        </p:nvCxnSpPr>
        <p:spPr>
          <a:xfrm>
            <a:off x="3409459" y="3489920"/>
            <a:ext cx="1112" cy="9528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9" idx="2"/>
          </p:cNvCxnSpPr>
          <p:nvPr/>
        </p:nvCxnSpPr>
        <p:spPr>
          <a:xfrm>
            <a:off x="5558734" y="3470441"/>
            <a:ext cx="0" cy="10089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0" idx="2"/>
            <a:endCxn id="7" idx="0"/>
          </p:cNvCxnSpPr>
          <p:nvPr/>
        </p:nvCxnSpPr>
        <p:spPr>
          <a:xfrm>
            <a:off x="7775413" y="3444263"/>
            <a:ext cx="34390" cy="10289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137"/>
            <a:ext cx="873068" cy="85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65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5513385" y="3140968"/>
            <a:ext cx="2298975" cy="216024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Наступление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ледника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824562"/>
            <a:ext cx="479753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>ДЕЯТЕЛЬНОСТЬ ЛЕДНИКА</a:t>
            </a:r>
            <a:endParaRPr lang="ru-RU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6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сканирование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44439" y="35613"/>
            <a:ext cx="9188439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44440" y="1887"/>
            <a:ext cx="9188439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Отступающий ледник и его влияние </a:t>
            </a:r>
          </a:p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       на окружающий рельеф</a:t>
            </a:r>
            <a:endParaRPr lang="ru-RU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6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376081" y="3664098"/>
            <a:ext cx="4335397" cy="1762674"/>
          </a:xfrm>
          <a:custGeom>
            <a:avLst/>
            <a:gdLst>
              <a:gd name="connsiteX0" fmla="*/ 0 w 5512777"/>
              <a:gd name="connsiteY0" fmla="*/ 2646484 h 2690446"/>
              <a:gd name="connsiteX1" fmla="*/ 70338 w 5512777"/>
              <a:gd name="connsiteY1" fmla="*/ 2628900 h 2690446"/>
              <a:gd name="connsiteX2" fmla="*/ 123092 w 5512777"/>
              <a:gd name="connsiteY2" fmla="*/ 2602523 h 2690446"/>
              <a:gd name="connsiteX3" fmla="*/ 149469 w 5512777"/>
              <a:gd name="connsiteY3" fmla="*/ 2584938 h 2690446"/>
              <a:gd name="connsiteX4" fmla="*/ 175846 w 5512777"/>
              <a:gd name="connsiteY4" fmla="*/ 2576146 h 2690446"/>
              <a:gd name="connsiteX5" fmla="*/ 193431 w 5512777"/>
              <a:gd name="connsiteY5" fmla="*/ 2549769 h 2690446"/>
              <a:gd name="connsiteX6" fmla="*/ 246184 w 5512777"/>
              <a:gd name="connsiteY6" fmla="*/ 2505808 h 2690446"/>
              <a:gd name="connsiteX7" fmla="*/ 298938 w 5512777"/>
              <a:gd name="connsiteY7" fmla="*/ 2426677 h 2690446"/>
              <a:gd name="connsiteX8" fmla="*/ 316523 w 5512777"/>
              <a:gd name="connsiteY8" fmla="*/ 2400300 h 2690446"/>
              <a:gd name="connsiteX9" fmla="*/ 351692 w 5512777"/>
              <a:gd name="connsiteY9" fmla="*/ 2347546 h 2690446"/>
              <a:gd name="connsiteX10" fmla="*/ 386861 w 5512777"/>
              <a:gd name="connsiteY10" fmla="*/ 2294792 h 2690446"/>
              <a:gd name="connsiteX11" fmla="*/ 395654 w 5512777"/>
              <a:gd name="connsiteY11" fmla="*/ 2268415 h 2690446"/>
              <a:gd name="connsiteX12" fmla="*/ 430823 w 5512777"/>
              <a:gd name="connsiteY12" fmla="*/ 2215661 h 2690446"/>
              <a:gd name="connsiteX13" fmla="*/ 448407 w 5512777"/>
              <a:gd name="connsiteY13" fmla="*/ 2162908 h 2690446"/>
              <a:gd name="connsiteX14" fmla="*/ 483577 w 5512777"/>
              <a:gd name="connsiteY14" fmla="*/ 2110154 h 2690446"/>
              <a:gd name="connsiteX15" fmla="*/ 501161 w 5512777"/>
              <a:gd name="connsiteY15" fmla="*/ 2083777 h 2690446"/>
              <a:gd name="connsiteX16" fmla="*/ 509954 w 5512777"/>
              <a:gd name="connsiteY16" fmla="*/ 2057400 h 2690446"/>
              <a:gd name="connsiteX17" fmla="*/ 545123 w 5512777"/>
              <a:gd name="connsiteY17" fmla="*/ 2004646 h 2690446"/>
              <a:gd name="connsiteX18" fmla="*/ 562707 w 5512777"/>
              <a:gd name="connsiteY18" fmla="*/ 1978269 h 2690446"/>
              <a:gd name="connsiteX19" fmla="*/ 597877 w 5512777"/>
              <a:gd name="connsiteY19" fmla="*/ 1916723 h 2690446"/>
              <a:gd name="connsiteX20" fmla="*/ 633046 w 5512777"/>
              <a:gd name="connsiteY20" fmla="*/ 1863969 h 2690446"/>
              <a:gd name="connsiteX21" fmla="*/ 641838 w 5512777"/>
              <a:gd name="connsiteY21" fmla="*/ 1837592 h 2690446"/>
              <a:gd name="connsiteX22" fmla="*/ 677007 w 5512777"/>
              <a:gd name="connsiteY22" fmla="*/ 1784838 h 2690446"/>
              <a:gd name="connsiteX23" fmla="*/ 703384 w 5512777"/>
              <a:gd name="connsiteY23" fmla="*/ 1723292 h 2690446"/>
              <a:gd name="connsiteX24" fmla="*/ 738554 w 5512777"/>
              <a:gd name="connsiteY24" fmla="*/ 1670538 h 2690446"/>
              <a:gd name="connsiteX25" fmla="*/ 747346 w 5512777"/>
              <a:gd name="connsiteY25" fmla="*/ 1644161 h 2690446"/>
              <a:gd name="connsiteX26" fmla="*/ 782515 w 5512777"/>
              <a:gd name="connsiteY26" fmla="*/ 1591408 h 2690446"/>
              <a:gd name="connsiteX27" fmla="*/ 808892 w 5512777"/>
              <a:gd name="connsiteY27" fmla="*/ 1538654 h 2690446"/>
              <a:gd name="connsiteX28" fmla="*/ 817684 w 5512777"/>
              <a:gd name="connsiteY28" fmla="*/ 1512277 h 2690446"/>
              <a:gd name="connsiteX29" fmla="*/ 852854 w 5512777"/>
              <a:gd name="connsiteY29" fmla="*/ 1459523 h 2690446"/>
              <a:gd name="connsiteX30" fmla="*/ 861646 w 5512777"/>
              <a:gd name="connsiteY30" fmla="*/ 1433146 h 2690446"/>
              <a:gd name="connsiteX31" fmla="*/ 896815 w 5512777"/>
              <a:gd name="connsiteY31" fmla="*/ 1380392 h 2690446"/>
              <a:gd name="connsiteX32" fmla="*/ 905607 w 5512777"/>
              <a:gd name="connsiteY32" fmla="*/ 1354015 h 2690446"/>
              <a:gd name="connsiteX33" fmla="*/ 940777 w 5512777"/>
              <a:gd name="connsiteY33" fmla="*/ 1301261 h 2690446"/>
              <a:gd name="connsiteX34" fmla="*/ 967154 w 5512777"/>
              <a:gd name="connsiteY34" fmla="*/ 1248508 h 2690446"/>
              <a:gd name="connsiteX35" fmla="*/ 1002323 w 5512777"/>
              <a:gd name="connsiteY35" fmla="*/ 1186961 h 2690446"/>
              <a:gd name="connsiteX36" fmla="*/ 1037492 w 5512777"/>
              <a:gd name="connsiteY36" fmla="*/ 1125415 h 2690446"/>
              <a:gd name="connsiteX37" fmla="*/ 1046284 w 5512777"/>
              <a:gd name="connsiteY37" fmla="*/ 1099038 h 2690446"/>
              <a:gd name="connsiteX38" fmla="*/ 1081454 w 5512777"/>
              <a:gd name="connsiteY38" fmla="*/ 1046284 h 2690446"/>
              <a:gd name="connsiteX39" fmla="*/ 1090246 w 5512777"/>
              <a:gd name="connsiteY39" fmla="*/ 1019908 h 2690446"/>
              <a:gd name="connsiteX40" fmla="*/ 1125415 w 5512777"/>
              <a:gd name="connsiteY40" fmla="*/ 958361 h 2690446"/>
              <a:gd name="connsiteX41" fmla="*/ 1151792 w 5512777"/>
              <a:gd name="connsiteY41" fmla="*/ 931984 h 2690446"/>
              <a:gd name="connsiteX42" fmla="*/ 1160584 w 5512777"/>
              <a:gd name="connsiteY42" fmla="*/ 905608 h 2690446"/>
              <a:gd name="connsiteX43" fmla="*/ 1195754 w 5512777"/>
              <a:gd name="connsiteY43" fmla="*/ 852854 h 2690446"/>
              <a:gd name="connsiteX44" fmla="*/ 1222131 w 5512777"/>
              <a:gd name="connsiteY44" fmla="*/ 800100 h 2690446"/>
              <a:gd name="connsiteX45" fmla="*/ 1239715 w 5512777"/>
              <a:gd name="connsiteY45" fmla="*/ 764931 h 2690446"/>
              <a:gd name="connsiteX46" fmla="*/ 1266092 w 5512777"/>
              <a:gd name="connsiteY46" fmla="*/ 738554 h 2690446"/>
              <a:gd name="connsiteX47" fmla="*/ 1292469 w 5512777"/>
              <a:gd name="connsiteY47" fmla="*/ 677008 h 2690446"/>
              <a:gd name="connsiteX48" fmla="*/ 1318846 w 5512777"/>
              <a:gd name="connsiteY48" fmla="*/ 650631 h 2690446"/>
              <a:gd name="connsiteX49" fmla="*/ 1362807 w 5512777"/>
              <a:gd name="connsiteY49" fmla="*/ 571500 h 2690446"/>
              <a:gd name="connsiteX50" fmla="*/ 1415561 w 5512777"/>
              <a:gd name="connsiteY50" fmla="*/ 518746 h 2690446"/>
              <a:gd name="connsiteX51" fmla="*/ 1477107 w 5512777"/>
              <a:gd name="connsiteY51" fmla="*/ 448408 h 2690446"/>
              <a:gd name="connsiteX52" fmla="*/ 1538654 w 5512777"/>
              <a:gd name="connsiteY52" fmla="*/ 378069 h 2690446"/>
              <a:gd name="connsiteX53" fmla="*/ 1565031 w 5512777"/>
              <a:gd name="connsiteY53" fmla="*/ 351692 h 2690446"/>
              <a:gd name="connsiteX54" fmla="*/ 1617784 w 5512777"/>
              <a:gd name="connsiteY54" fmla="*/ 316523 h 2690446"/>
              <a:gd name="connsiteX55" fmla="*/ 1635369 w 5512777"/>
              <a:gd name="connsiteY55" fmla="*/ 290146 h 2690446"/>
              <a:gd name="connsiteX56" fmla="*/ 1688123 w 5512777"/>
              <a:gd name="connsiteY56" fmla="*/ 254977 h 2690446"/>
              <a:gd name="connsiteX57" fmla="*/ 1767254 w 5512777"/>
              <a:gd name="connsiteY57" fmla="*/ 202223 h 2690446"/>
              <a:gd name="connsiteX58" fmla="*/ 1793631 w 5512777"/>
              <a:gd name="connsiteY58" fmla="*/ 184638 h 2690446"/>
              <a:gd name="connsiteX59" fmla="*/ 1846384 w 5512777"/>
              <a:gd name="connsiteY59" fmla="*/ 140677 h 2690446"/>
              <a:gd name="connsiteX60" fmla="*/ 1872761 w 5512777"/>
              <a:gd name="connsiteY60" fmla="*/ 131884 h 2690446"/>
              <a:gd name="connsiteX61" fmla="*/ 1899138 w 5512777"/>
              <a:gd name="connsiteY61" fmla="*/ 105508 h 2690446"/>
              <a:gd name="connsiteX62" fmla="*/ 1925515 w 5512777"/>
              <a:gd name="connsiteY62" fmla="*/ 96715 h 2690446"/>
              <a:gd name="connsiteX63" fmla="*/ 1951892 w 5512777"/>
              <a:gd name="connsiteY63" fmla="*/ 79131 h 2690446"/>
              <a:gd name="connsiteX64" fmla="*/ 1978269 w 5512777"/>
              <a:gd name="connsiteY64" fmla="*/ 70338 h 2690446"/>
              <a:gd name="connsiteX65" fmla="*/ 2004646 w 5512777"/>
              <a:gd name="connsiteY65" fmla="*/ 52754 h 2690446"/>
              <a:gd name="connsiteX66" fmla="*/ 2057400 w 5512777"/>
              <a:gd name="connsiteY66" fmla="*/ 35169 h 2690446"/>
              <a:gd name="connsiteX67" fmla="*/ 2110154 w 5512777"/>
              <a:gd name="connsiteY67" fmla="*/ 17584 h 2690446"/>
              <a:gd name="connsiteX68" fmla="*/ 2136531 w 5512777"/>
              <a:gd name="connsiteY68" fmla="*/ 8792 h 2690446"/>
              <a:gd name="connsiteX69" fmla="*/ 2189284 w 5512777"/>
              <a:gd name="connsiteY69" fmla="*/ 0 h 2690446"/>
              <a:gd name="connsiteX70" fmla="*/ 2400300 w 5512777"/>
              <a:gd name="connsiteY70" fmla="*/ 8792 h 2690446"/>
              <a:gd name="connsiteX71" fmla="*/ 2479431 w 5512777"/>
              <a:gd name="connsiteY71" fmla="*/ 26377 h 2690446"/>
              <a:gd name="connsiteX72" fmla="*/ 2523392 w 5512777"/>
              <a:gd name="connsiteY72" fmla="*/ 35169 h 2690446"/>
              <a:gd name="connsiteX73" fmla="*/ 2576146 w 5512777"/>
              <a:gd name="connsiteY73" fmla="*/ 52754 h 2690446"/>
              <a:gd name="connsiteX74" fmla="*/ 2602523 w 5512777"/>
              <a:gd name="connsiteY74" fmla="*/ 61546 h 2690446"/>
              <a:gd name="connsiteX75" fmla="*/ 2672861 w 5512777"/>
              <a:gd name="connsiteY75" fmla="*/ 87923 h 2690446"/>
              <a:gd name="connsiteX76" fmla="*/ 2734407 w 5512777"/>
              <a:gd name="connsiteY76" fmla="*/ 114300 h 2690446"/>
              <a:gd name="connsiteX77" fmla="*/ 2760784 w 5512777"/>
              <a:gd name="connsiteY77" fmla="*/ 131884 h 2690446"/>
              <a:gd name="connsiteX78" fmla="*/ 2787161 w 5512777"/>
              <a:gd name="connsiteY78" fmla="*/ 140677 h 2690446"/>
              <a:gd name="connsiteX79" fmla="*/ 2831123 w 5512777"/>
              <a:gd name="connsiteY79" fmla="*/ 158261 h 2690446"/>
              <a:gd name="connsiteX80" fmla="*/ 2883877 w 5512777"/>
              <a:gd name="connsiteY80" fmla="*/ 184638 h 2690446"/>
              <a:gd name="connsiteX81" fmla="*/ 2954215 w 5512777"/>
              <a:gd name="connsiteY81" fmla="*/ 211015 h 2690446"/>
              <a:gd name="connsiteX82" fmla="*/ 3024554 w 5512777"/>
              <a:gd name="connsiteY82" fmla="*/ 246184 h 2690446"/>
              <a:gd name="connsiteX83" fmla="*/ 3077307 w 5512777"/>
              <a:gd name="connsiteY83" fmla="*/ 281354 h 2690446"/>
              <a:gd name="connsiteX84" fmla="*/ 3103684 w 5512777"/>
              <a:gd name="connsiteY84" fmla="*/ 298938 h 2690446"/>
              <a:gd name="connsiteX85" fmla="*/ 3147646 w 5512777"/>
              <a:gd name="connsiteY85" fmla="*/ 342900 h 2690446"/>
              <a:gd name="connsiteX86" fmla="*/ 3165231 w 5512777"/>
              <a:gd name="connsiteY86" fmla="*/ 369277 h 2690446"/>
              <a:gd name="connsiteX87" fmla="*/ 3191607 w 5512777"/>
              <a:gd name="connsiteY87" fmla="*/ 404446 h 2690446"/>
              <a:gd name="connsiteX88" fmla="*/ 3253154 w 5512777"/>
              <a:gd name="connsiteY88" fmla="*/ 492369 h 2690446"/>
              <a:gd name="connsiteX89" fmla="*/ 3288323 w 5512777"/>
              <a:gd name="connsiteY89" fmla="*/ 527538 h 2690446"/>
              <a:gd name="connsiteX90" fmla="*/ 3323492 w 5512777"/>
              <a:gd name="connsiteY90" fmla="*/ 580292 h 2690446"/>
              <a:gd name="connsiteX91" fmla="*/ 3349869 w 5512777"/>
              <a:gd name="connsiteY91" fmla="*/ 633046 h 2690446"/>
              <a:gd name="connsiteX92" fmla="*/ 3376246 w 5512777"/>
              <a:gd name="connsiteY92" fmla="*/ 720969 h 2690446"/>
              <a:gd name="connsiteX93" fmla="*/ 3411415 w 5512777"/>
              <a:gd name="connsiteY93" fmla="*/ 782515 h 2690446"/>
              <a:gd name="connsiteX94" fmla="*/ 3420207 w 5512777"/>
              <a:gd name="connsiteY94" fmla="*/ 808892 h 2690446"/>
              <a:gd name="connsiteX95" fmla="*/ 3455377 w 5512777"/>
              <a:gd name="connsiteY95" fmla="*/ 861646 h 2690446"/>
              <a:gd name="connsiteX96" fmla="*/ 3490546 w 5512777"/>
              <a:gd name="connsiteY96" fmla="*/ 914400 h 2690446"/>
              <a:gd name="connsiteX97" fmla="*/ 3560884 w 5512777"/>
              <a:gd name="connsiteY97" fmla="*/ 1019908 h 2690446"/>
              <a:gd name="connsiteX98" fmla="*/ 3578469 w 5512777"/>
              <a:gd name="connsiteY98" fmla="*/ 1046284 h 2690446"/>
              <a:gd name="connsiteX99" fmla="*/ 3596054 w 5512777"/>
              <a:gd name="connsiteY99" fmla="*/ 1072661 h 2690446"/>
              <a:gd name="connsiteX100" fmla="*/ 3622431 w 5512777"/>
              <a:gd name="connsiteY100" fmla="*/ 1125415 h 2690446"/>
              <a:gd name="connsiteX101" fmla="*/ 3648807 w 5512777"/>
              <a:gd name="connsiteY101" fmla="*/ 1151792 h 2690446"/>
              <a:gd name="connsiteX102" fmla="*/ 3710354 w 5512777"/>
              <a:gd name="connsiteY102" fmla="*/ 1222131 h 2690446"/>
              <a:gd name="connsiteX103" fmla="*/ 3754315 w 5512777"/>
              <a:gd name="connsiteY103" fmla="*/ 1274884 h 2690446"/>
              <a:gd name="connsiteX104" fmla="*/ 3780692 w 5512777"/>
              <a:gd name="connsiteY104" fmla="*/ 1292469 h 2690446"/>
              <a:gd name="connsiteX105" fmla="*/ 3833446 w 5512777"/>
              <a:gd name="connsiteY105" fmla="*/ 1345223 h 2690446"/>
              <a:gd name="connsiteX106" fmla="*/ 3859823 w 5512777"/>
              <a:gd name="connsiteY106" fmla="*/ 1371600 h 2690446"/>
              <a:gd name="connsiteX107" fmla="*/ 3886200 w 5512777"/>
              <a:gd name="connsiteY107" fmla="*/ 1397977 h 2690446"/>
              <a:gd name="connsiteX108" fmla="*/ 3912577 w 5512777"/>
              <a:gd name="connsiteY108" fmla="*/ 1424354 h 2690446"/>
              <a:gd name="connsiteX109" fmla="*/ 3956538 w 5512777"/>
              <a:gd name="connsiteY109" fmla="*/ 1477108 h 2690446"/>
              <a:gd name="connsiteX110" fmla="*/ 4000500 w 5512777"/>
              <a:gd name="connsiteY110" fmla="*/ 1529861 h 2690446"/>
              <a:gd name="connsiteX111" fmla="*/ 4009292 w 5512777"/>
              <a:gd name="connsiteY111" fmla="*/ 1556238 h 2690446"/>
              <a:gd name="connsiteX112" fmla="*/ 4035669 w 5512777"/>
              <a:gd name="connsiteY112" fmla="*/ 1582615 h 2690446"/>
              <a:gd name="connsiteX113" fmla="*/ 4053254 w 5512777"/>
              <a:gd name="connsiteY113" fmla="*/ 1608992 h 2690446"/>
              <a:gd name="connsiteX114" fmla="*/ 4079631 w 5512777"/>
              <a:gd name="connsiteY114" fmla="*/ 1635369 h 2690446"/>
              <a:gd name="connsiteX115" fmla="*/ 4114800 w 5512777"/>
              <a:gd name="connsiteY115" fmla="*/ 1688123 h 2690446"/>
              <a:gd name="connsiteX116" fmla="*/ 4167554 w 5512777"/>
              <a:gd name="connsiteY116" fmla="*/ 1767254 h 2690446"/>
              <a:gd name="connsiteX117" fmla="*/ 4202723 w 5512777"/>
              <a:gd name="connsiteY117" fmla="*/ 1820008 h 2690446"/>
              <a:gd name="connsiteX118" fmla="*/ 4229100 w 5512777"/>
              <a:gd name="connsiteY118" fmla="*/ 1837592 h 2690446"/>
              <a:gd name="connsiteX119" fmla="*/ 4281854 w 5512777"/>
              <a:gd name="connsiteY119" fmla="*/ 1916723 h 2690446"/>
              <a:gd name="connsiteX120" fmla="*/ 4299438 w 5512777"/>
              <a:gd name="connsiteY120" fmla="*/ 1943100 h 2690446"/>
              <a:gd name="connsiteX121" fmla="*/ 4343400 w 5512777"/>
              <a:gd name="connsiteY121" fmla="*/ 1995854 h 2690446"/>
              <a:gd name="connsiteX122" fmla="*/ 4369777 w 5512777"/>
              <a:gd name="connsiteY122" fmla="*/ 2022231 h 2690446"/>
              <a:gd name="connsiteX123" fmla="*/ 4404946 w 5512777"/>
              <a:gd name="connsiteY123" fmla="*/ 2074984 h 2690446"/>
              <a:gd name="connsiteX124" fmla="*/ 4431323 w 5512777"/>
              <a:gd name="connsiteY124" fmla="*/ 2101361 h 2690446"/>
              <a:gd name="connsiteX125" fmla="*/ 4466492 w 5512777"/>
              <a:gd name="connsiteY125" fmla="*/ 2154115 h 2690446"/>
              <a:gd name="connsiteX126" fmla="*/ 4501661 w 5512777"/>
              <a:gd name="connsiteY126" fmla="*/ 2206869 h 2690446"/>
              <a:gd name="connsiteX127" fmla="*/ 4519246 w 5512777"/>
              <a:gd name="connsiteY127" fmla="*/ 2233246 h 2690446"/>
              <a:gd name="connsiteX128" fmla="*/ 4545623 w 5512777"/>
              <a:gd name="connsiteY128" fmla="*/ 2250831 h 2690446"/>
              <a:gd name="connsiteX129" fmla="*/ 4572000 w 5512777"/>
              <a:gd name="connsiteY129" fmla="*/ 2303584 h 2690446"/>
              <a:gd name="connsiteX130" fmla="*/ 4598377 w 5512777"/>
              <a:gd name="connsiteY130" fmla="*/ 2329961 h 2690446"/>
              <a:gd name="connsiteX131" fmla="*/ 4659923 w 5512777"/>
              <a:gd name="connsiteY131" fmla="*/ 2400300 h 2690446"/>
              <a:gd name="connsiteX132" fmla="*/ 4695092 w 5512777"/>
              <a:gd name="connsiteY132" fmla="*/ 2444261 h 2690446"/>
              <a:gd name="connsiteX133" fmla="*/ 4712677 w 5512777"/>
              <a:gd name="connsiteY133" fmla="*/ 2470638 h 2690446"/>
              <a:gd name="connsiteX134" fmla="*/ 4765431 w 5512777"/>
              <a:gd name="connsiteY134" fmla="*/ 2505808 h 2690446"/>
              <a:gd name="connsiteX135" fmla="*/ 4783015 w 5512777"/>
              <a:gd name="connsiteY135" fmla="*/ 2532184 h 2690446"/>
              <a:gd name="connsiteX136" fmla="*/ 4835769 w 5512777"/>
              <a:gd name="connsiteY136" fmla="*/ 2558561 h 2690446"/>
              <a:gd name="connsiteX137" fmla="*/ 4862146 w 5512777"/>
              <a:gd name="connsiteY137" fmla="*/ 2576146 h 2690446"/>
              <a:gd name="connsiteX138" fmla="*/ 4914900 w 5512777"/>
              <a:gd name="connsiteY138" fmla="*/ 2593731 h 2690446"/>
              <a:gd name="connsiteX139" fmla="*/ 4941277 w 5512777"/>
              <a:gd name="connsiteY139" fmla="*/ 2611315 h 2690446"/>
              <a:gd name="connsiteX140" fmla="*/ 5020407 w 5512777"/>
              <a:gd name="connsiteY140" fmla="*/ 2637692 h 2690446"/>
              <a:gd name="connsiteX141" fmla="*/ 5046784 w 5512777"/>
              <a:gd name="connsiteY141" fmla="*/ 2646484 h 2690446"/>
              <a:gd name="connsiteX142" fmla="*/ 5073161 w 5512777"/>
              <a:gd name="connsiteY142" fmla="*/ 2655277 h 2690446"/>
              <a:gd name="connsiteX143" fmla="*/ 5108331 w 5512777"/>
              <a:gd name="connsiteY143" fmla="*/ 2664069 h 2690446"/>
              <a:gd name="connsiteX144" fmla="*/ 5152292 w 5512777"/>
              <a:gd name="connsiteY144" fmla="*/ 2672861 h 2690446"/>
              <a:gd name="connsiteX145" fmla="*/ 5328138 w 5512777"/>
              <a:gd name="connsiteY145" fmla="*/ 2690446 h 2690446"/>
              <a:gd name="connsiteX146" fmla="*/ 5363307 w 5512777"/>
              <a:gd name="connsiteY146" fmla="*/ 2681654 h 2690446"/>
              <a:gd name="connsiteX147" fmla="*/ 5512777 w 5512777"/>
              <a:gd name="connsiteY147" fmla="*/ 2672861 h 269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5512777" h="2690446">
                <a:moveTo>
                  <a:pt x="0" y="2646484"/>
                </a:moveTo>
                <a:cubicBezTo>
                  <a:pt x="16719" y="2643140"/>
                  <a:pt x="52315" y="2637911"/>
                  <a:pt x="70338" y="2628900"/>
                </a:cubicBezTo>
                <a:cubicBezTo>
                  <a:pt x="138515" y="2594812"/>
                  <a:pt x="56793" y="2624622"/>
                  <a:pt x="123092" y="2602523"/>
                </a:cubicBezTo>
                <a:cubicBezTo>
                  <a:pt x="131884" y="2596661"/>
                  <a:pt x="140017" y="2589664"/>
                  <a:pt x="149469" y="2584938"/>
                </a:cubicBezTo>
                <a:cubicBezTo>
                  <a:pt x="157758" y="2580793"/>
                  <a:pt x="168609" y="2581936"/>
                  <a:pt x="175846" y="2576146"/>
                </a:cubicBezTo>
                <a:cubicBezTo>
                  <a:pt x="184098" y="2569545"/>
                  <a:pt x="186666" y="2557887"/>
                  <a:pt x="193431" y="2549769"/>
                </a:cubicBezTo>
                <a:cubicBezTo>
                  <a:pt x="214588" y="2524380"/>
                  <a:pt x="220246" y="2523099"/>
                  <a:pt x="246184" y="2505808"/>
                </a:cubicBezTo>
                <a:lnTo>
                  <a:pt x="298938" y="2426677"/>
                </a:lnTo>
                <a:lnTo>
                  <a:pt x="316523" y="2400300"/>
                </a:lnTo>
                <a:cubicBezTo>
                  <a:pt x="333338" y="2349854"/>
                  <a:pt x="313273" y="2396942"/>
                  <a:pt x="351692" y="2347546"/>
                </a:cubicBezTo>
                <a:cubicBezTo>
                  <a:pt x="364667" y="2330864"/>
                  <a:pt x="380177" y="2314841"/>
                  <a:pt x="386861" y="2294792"/>
                </a:cubicBezTo>
                <a:cubicBezTo>
                  <a:pt x="389792" y="2286000"/>
                  <a:pt x="391153" y="2276517"/>
                  <a:pt x="395654" y="2268415"/>
                </a:cubicBezTo>
                <a:cubicBezTo>
                  <a:pt x="405918" y="2249941"/>
                  <a:pt x="430823" y="2215661"/>
                  <a:pt x="430823" y="2215661"/>
                </a:cubicBezTo>
                <a:cubicBezTo>
                  <a:pt x="436684" y="2198077"/>
                  <a:pt x="438125" y="2178330"/>
                  <a:pt x="448407" y="2162908"/>
                </a:cubicBezTo>
                <a:lnTo>
                  <a:pt x="483577" y="2110154"/>
                </a:lnTo>
                <a:cubicBezTo>
                  <a:pt x="489438" y="2101362"/>
                  <a:pt x="497819" y="2093802"/>
                  <a:pt x="501161" y="2083777"/>
                </a:cubicBezTo>
                <a:cubicBezTo>
                  <a:pt x="504092" y="2074985"/>
                  <a:pt x="505453" y="2065502"/>
                  <a:pt x="509954" y="2057400"/>
                </a:cubicBezTo>
                <a:cubicBezTo>
                  <a:pt x="520218" y="2038926"/>
                  <a:pt x="533400" y="2022231"/>
                  <a:pt x="545123" y="2004646"/>
                </a:cubicBezTo>
                <a:lnTo>
                  <a:pt x="562707" y="1978269"/>
                </a:lnTo>
                <a:cubicBezTo>
                  <a:pt x="623543" y="1887014"/>
                  <a:pt x="530938" y="2028288"/>
                  <a:pt x="597877" y="1916723"/>
                </a:cubicBezTo>
                <a:cubicBezTo>
                  <a:pt x="608750" y="1898601"/>
                  <a:pt x="633046" y="1863969"/>
                  <a:pt x="633046" y="1863969"/>
                </a:cubicBezTo>
                <a:cubicBezTo>
                  <a:pt x="635977" y="1855177"/>
                  <a:pt x="637337" y="1845694"/>
                  <a:pt x="641838" y="1837592"/>
                </a:cubicBezTo>
                <a:cubicBezTo>
                  <a:pt x="652101" y="1819117"/>
                  <a:pt x="670323" y="1804887"/>
                  <a:pt x="677007" y="1784838"/>
                </a:cubicBezTo>
                <a:cubicBezTo>
                  <a:pt x="686102" y="1757554"/>
                  <a:pt x="687089" y="1750450"/>
                  <a:pt x="703384" y="1723292"/>
                </a:cubicBezTo>
                <a:cubicBezTo>
                  <a:pt x="714258" y="1705170"/>
                  <a:pt x="738554" y="1670538"/>
                  <a:pt x="738554" y="1670538"/>
                </a:cubicBezTo>
                <a:cubicBezTo>
                  <a:pt x="741485" y="1661746"/>
                  <a:pt x="742845" y="1652263"/>
                  <a:pt x="747346" y="1644161"/>
                </a:cubicBezTo>
                <a:cubicBezTo>
                  <a:pt x="757609" y="1625687"/>
                  <a:pt x="782515" y="1591408"/>
                  <a:pt x="782515" y="1591408"/>
                </a:cubicBezTo>
                <a:cubicBezTo>
                  <a:pt x="804614" y="1525109"/>
                  <a:pt x="774804" y="1606831"/>
                  <a:pt x="808892" y="1538654"/>
                </a:cubicBezTo>
                <a:cubicBezTo>
                  <a:pt x="813037" y="1530365"/>
                  <a:pt x="813183" y="1520379"/>
                  <a:pt x="817684" y="1512277"/>
                </a:cubicBezTo>
                <a:cubicBezTo>
                  <a:pt x="827948" y="1493802"/>
                  <a:pt x="852854" y="1459523"/>
                  <a:pt x="852854" y="1459523"/>
                </a:cubicBezTo>
                <a:cubicBezTo>
                  <a:pt x="855785" y="1450731"/>
                  <a:pt x="857145" y="1441248"/>
                  <a:pt x="861646" y="1433146"/>
                </a:cubicBezTo>
                <a:cubicBezTo>
                  <a:pt x="871909" y="1414671"/>
                  <a:pt x="890132" y="1400442"/>
                  <a:pt x="896815" y="1380392"/>
                </a:cubicBezTo>
                <a:cubicBezTo>
                  <a:pt x="899746" y="1371600"/>
                  <a:pt x="901106" y="1362117"/>
                  <a:pt x="905607" y="1354015"/>
                </a:cubicBezTo>
                <a:cubicBezTo>
                  <a:pt x="915871" y="1335540"/>
                  <a:pt x="940777" y="1301261"/>
                  <a:pt x="940777" y="1301261"/>
                </a:cubicBezTo>
                <a:cubicBezTo>
                  <a:pt x="956898" y="1252896"/>
                  <a:pt x="939881" y="1296235"/>
                  <a:pt x="967154" y="1248508"/>
                </a:cubicBezTo>
                <a:cubicBezTo>
                  <a:pt x="1011779" y="1170413"/>
                  <a:pt x="959476" y="1251230"/>
                  <a:pt x="1002323" y="1186961"/>
                </a:cubicBezTo>
                <a:cubicBezTo>
                  <a:pt x="1022482" y="1126483"/>
                  <a:pt x="994909" y="1199936"/>
                  <a:pt x="1037492" y="1125415"/>
                </a:cubicBezTo>
                <a:cubicBezTo>
                  <a:pt x="1042090" y="1117368"/>
                  <a:pt x="1041783" y="1107140"/>
                  <a:pt x="1046284" y="1099038"/>
                </a:cubicBezTo>
                <a:cubicBezTo>
                  <a:pt x="1056548" y="1080563"/>
                  <a:pt x="1081454" y="1046284"/>
                  <a:pt x="1081454" y="1046284"/>
                </a:cubicBezTo>
                <a:cubicBezTo>
                  <a:pt x="1084385" y="1037492"/>
                  <a:pt x="1086595" y="1028426"/>
                  <a:pt x="1090246" y="1019908"/>
                </a:cubicBezTo>
                <a:cubicBezTo>
                  <a:pt x="1097833" y="1002205"/>
                  <a:pt x="1112431" y="973942"/>
                  <a:pt x="1125415" y="958361"/>
                </a:cubicBezTo>
                <a:cubicBezTo>
                  <a:pt x="1133375" y="948809"/>
                  <a:pt x="1143000" y="940776"/>
                  <a:pt x="1151792" y="931984"/>
                </a:cubicBezTo>
                <a:cubicBezTo>
                  <a:pt x="1154723" y="923192"/>
                  <a:pt x="1156083" y="913709"/>
                  <a:pt x="1160584" y="905608"/>
                </a:cubicBezTo>
                <a:cubicBezTo>
                  <a:pt x="1170848" y="887133"/>
                  <a:pt x="1195754" y="852854"/>
                  <a:pt x="1195754" y="852854"/>
                </a:cubicBezTo>
                <a:cubicBezTo>
                  <a:pt x="1211874" y="804492"/>
                  <a:pt x="1194860" y="847825"/>
                  <a:pt x="1222131" y="800100"/>
                </a:cubicBezTo>
                <a:cubicBezTo>
                  <a:pt x="1228634" y="788720"/>
                  <a:pt x="1232097" y="775596"/>
                  <a:pt x="1239715" y="764931"/>
                </a:cubicBezTo>
                <a:cubicBezTo>
                  <a:pt x="1246942" y="754813"/>
                  <a:pt x="1257300" y="747346"/>
                  <a:pt x="1266092" y="738554"/>
                </a:cubicBezTo>
                <a:cubicBezTo>
                  <a:pt x="1273267" y="717027"/>
                  <a:pt x="1278887" y="696023"/>
                  <a:pt x="1292469" y="677008"/>
                </a:cubicBezTo>
                <a:cubicBezTo>
                  <a:pt x="1299696" y="666890"/>
                  <a:pt x="1310054" y="659423"/>
                  <a:pt x="1318846" y="650631"/>
                </a:cubicBezTo>
                <a:cubicBezTo>
                  <a:pt x="1329902" y="617462"/>
                  <a:pt x="1332574" y="601733"/>
                  <a:pt x="1362807" y="571500"/>
                </a:cubicBezTo>
                <a:cubicBezTo>
                  <a:pt x="1380392" y="553915"/>
                  <a:pt x="1401766" y="539438"/>
                  <a:pt x="1415561" y="518746"/>
                </a:cubicBezTo>
                <a:cubicBezTo>
                  <a:pt x="1456592" y="457200"/>
                  <a:pt x="1433146" y="477715"/>
                  <a:pt x="1477107" y="448408"/>
                </a:cubicBezTo>
                <a:cubicBezTo>
                  <a:pt x="1540120" y="353891"/>
                  <a:pt x="1483702" y="423863"/>
                  <a:pt x="1538654" y="378069"/>
                </a:cubicBezTo>
                <a:cubicBezTo>
                  <a:pt x="1548206" y="370109"/>
                  <a:pt x="1555216" y="359326"/>
                  <a:pt x="1565031" y="351692"/>
                </a:cubicBezTo>
                <a:cubicBezTo>
                  <a:pt x="1581713" y="338717"/>
                  <a:pt x="1617784" y="316523"/>
                  <a:pt x="1617784" y="316523"/>
                </a:cubicBezTo>
                <a:cubicBezTo>
                  <a:pt x="1623646" y="307731"/>
                  <a:pt x="1627416" y="297104"/>
                  <a:pt x="1635369" y="290146"/>
                </a:cubicBezTo>
                <a:cubicBezTo>
                  <a:pt x="1651274" y="276229"/>
                  <a:pt x="1670538" y="266700"/>
                  <a:pt x="1688123" y="254977"/>
                </a:cubicBezTo>
                <a:lnTo>
                  <a:pt x="1767254" y="202223"/>
                </a:lnTo>
                <a:cubicBezTo>
                  <a:pt x="1776046" y="196361"/>
                  <a:pt x="1786159" y="192110"/>
                  <a:pt x="1793631" y="184638"/>
                </a:cubicBezTo>
                <a:cubicBezTo>
                  <a:pt x="1813078" y="165190"/>
                  <a:pt x="1821899" y="152919"/>
                  <a:pt x="1846384" y="140677"/>
                </a:cubicBezTo>
                <a:cubicBezTo>
                  <a:pt x="1854674" y="136532"/>
                  <a:pt x="1863969" y="134815"/>
                  <a:pt x="1872761" y="131884"/>
                </a:cubicBezTo>
                <a:cubicBezTo>
                  <a:pt x="1881553" y="123092"/>
                  <a:pt x="1888792" y="112405"/>
                  <a:pt x="1899138" y="105508"/>
                </a:cubicBezTo>
                <a:cubicBezTo>
                  <a:pt x="1906849" y="100367"/>
                  <a:pt x="1917225" y="100860"/>
                  <a:pt x="1925515" y="96715"/>
                </a:cubicBezTo>
                <a:cubicBezTo>
                  <a:pt x="1934966" y="91989"/>
                  <a:pt x="1942441" y="83857"/>
                  <a:pt x="1951892" y="79131"/>
                </a:cubicBezTo>
                <a:cubicBezTo>
                  <a:pt x="1960182" y="74986"/>
                  <a:pt x="1969979" y="74483"/>
                  <a:pt x="1978269" y="70338"/>
                </a:cubicBezTo>
                <a:cubicBezTo>
                  <a:pt x="1987720" y="65612"/>
                  <a:pt x="1994990" y="57046"/>
                  <a:pt x="2004646" y="52754"/>
                </a:cubicBezTo>
                <a:cubicBezTo>
                  <a:pt x="2021584" y="45226"/>
                  <a:pt x="2039815" y="41031"/>
                  <a:pt x="2057400" y="35169"/>
                </a:cubicBezTo>
                <a:lnTo>
                  <a:pt x="2110154" y="17584"/>
                </a:lnTo>
                <a:cubicBezTo>
                  <a:pt x="2118946" y="14653"/>
                  <a:pt x="2127389" y="10316"/>
                  <a:pt x="2136531" y="8792"/>
                </a:cubicBezTo>
                <a:lnTo>
                  <a:pt x="2189284" y="0"/>
                </a:lnTo>
                <a:cubicBezTo>
                  <a:pt x="2259623" y="2931"/>
                  <a:pt x="2330056" y="4109"/>
                  <a:pt x="2400300" y="8792"/>
                </a:cubicBezTo>
                <a:cubicBezTo>
                  <a:pt x="2466293" y="13191"/>
                  <a:pt x="2434012" y="15022"/>
                  <a:pt x="2479431" y="26377"/>
                </a:cubicBezTo>
                <a:cubicBezTo>
                  <a:pt x="2493929" y="30002"/>
                  <a:pt x="2508975" y="31237"/>
                  <a:pt x="2523392" y="35169"/>
                </a:cubicBezTo>
                <a:cubicBezTo>
                  <a:pt x="2541275" y="40046"/>
                  <a:pt x="2558561" y="46892"/>
                  <a:pt x="2576146" y="52754"/>
                </a:cubicBezTo>
                <a:cubicBezTo>
                  <a:pt x="2584938" y="55685"/>
                  <a:pt x="2593918" y="58104"/>
                  <a:pt x="2602523" y="61546"/>
                </a:cubicBezTo>
                <a:cubicBezTo>
                  <a:pt x="2655089" y="82573"/>
                  <a:pt x="2631511" y="74140"/>
                  <a:pt x="2672861" y="87923"/>
                </a:cubicBezTo>
                <a:cubicBezTo>
                  <a:pt x="2739078" y="132068"/>
                  <a:pt x="2654926" y="80238"/>
                  <a:pt x="2734407" y="114300"/>
                </a:cubicBezTo>
                <a:cubicBezTo>
                  <a:pt x="2744120" y="118462"/>
                  <a:pt x="2751333" y="127158"/>
                  <a:pt x="2760784" y="131884"/>
                </a:cubicBezTo>
                <a:cubicBezTo>
                  <a:pt x="2769074" y="136029"/>
                  <a:pt x="2778483" y="137423"/>
                  <a:pt x="2787161" y="140677"/>
                </a:cubicBezTo>
                <a:cubicBezTo>
                  <a:pt x="2801939" y="146219"/>
                  <a:pt x="2816755" y="151730"/>
                  <a:pt x="2831123" y="158261"/>
                </a:cubicBezTo>
                <a:cubicBezTo>
                  <a:pt x="2849021" y="166396"/>
                  <a:pt x="2865979" y="176502"/>
                  <a:pt x="2883877" y="184638"/>
                </a:cubicBezTo>
                <a:cubicBezTo>
                  <a:pt x="2912795" y="197783"/>
                  <a:pt x="2926752" y="201861"/>
                  <a:pt x="2954215" y="211015"/>
                </a:cubicBezTo>
                <a:cubicBezTo>
                  <a:pt x="3036931" y="266160"/>
                  <a:pt x="2906248" y="181653"/>
                  <a:pt x="3024554" y="246184"/>
                </a:cubicBezTo>
                <a:cubicBezTo>
                  <a:pt x="3043107" y="256304"/>
                  <a:pt x="3059723" y="269631"/>
                  <a:pt x="3077307" y="281354"/>
                </a:cubicBezTo>
                <a:lnTo>
                  <a:pt x="3103684" y="298938"/>
                </a:lnTo>
                <a:cubicBezTo>
                  <a:pt x="3150577" y="369277"/>
                  <a:pt x="3089030" y="284284"/>
                  <a:pt x="3147646" y="342900"/>
                </a:cubicBezTo>
                <a:cubicBezTo>
                  <a:pt x="3155118" y="350372"/>
                  <a:pt x="3159089" y="360678"/>
                  <a:pt x="3165231" y="369277"/>
                </a:cubicBezTo>
                <a:cubicBezTo>
                  <a:pt x="3173748" y="381201"/>
                  <a:pt x="3183204" y="392441"/>
                  <a:pt x="3191607" y="404446"/>
                </a:cubicBezTo>
                <a:cubicBezTo>
                  <a:pt x="3208174" y="428113"/>
                  <a:pt x="3232631" y="468914"/>
                  <a:pt x="3253154" y="492369"/>
                </a:cubicBezTo>
                <a:cubicBezTo>
                  <a:pt x="3264071" y="504846"/>
                  <a:pt x="3277966" y="514592"/>
                  <a:pt x="3288323" y="527538"/>
                </a:cubicBezTo>
                <a:cubicBezTo>
                  <a:pt x="3301525" y="544041"/>
                  <a:pt x="3323492" y="580292"/>
                  <a:pt x="3323492" y="580292"/>
                </a:cubicBezTo>
                <a:cubicBezTo>
                  <a:pt x="3355553" y="676478"/>
                  <a:pt x="3304422" y="530793"/>
                  <a:pt x="3349869" y="633046"/>
                </a:cubicBezTo>
                <a:cubicBezTo>
                  <a:pt x="3397974" y="741280"/>
                  <a:pt x="3345553" y="639123"/>
                  <a:pt x="3376246" y="720969"/>
                </a:cubicBezTo>
                <a:cubicBezTo>
                  <a:pt x="3399367" y="782624"/>
                  <a:pt x="3385908" y="731498"/>
                  <a:pt x="3411415" y="782515"/>
                </a:cubicBezTo>
                <a:cubicBezTo>
                  <a:pt x="3415560" y="790805"/>
                  <a:pt x="3415706" y="800790"/>
                  <a:pt x="3420207" y="808892"/>
                </a:cubicBezTo>
                <a:cubicBezTo>
                  <a:pt x="3430471" y="827367"/>
                  <a:pt x="3443654" y="844061"/>
                  <a:pt x="3455377" y="861646"/>
                </a:cubicBezTo>
                <a:lnTo>
                  <a:pt x="3490546" y="914400"/>
                </a:lnTo>
                <a:lnTo>
                  <a:pt x="3560884" y="1019908"/>
                </a:lnTo>
                <a:lnTo>
                  <a:pt x="3578469" y="1046284"/>
                </a:lnTo>
                <a:lnTo>
                  <a:pt x="3596054" y="1072661"/>
                </a:lnTo>
                <a:cubicBezTo>
                  <a:pt x="3604866" y="1099099"/>
                  <a:pt x="3603492" y="1102688"/>
                  <a:pt x="3622431" y="1125415"/>
                </a:cubicBezTo>
                <a:cubicBezTo>
                  <a:pt x="3630391" y="1134967"/>
                  <a:pt x="3641173" y="1141977"/>
                  <a:pt x="3648807" y="1151792"/>
                </a:cubicBezTo>
                <a:cubicBezTo>
                  <a:pt x="3704040" y="1222806"/>
                  <a:pt x="3659292" y="1188089"/>
                  <a:pt x="3710354" y="1222131"/>
                </a:cubicBezTo>
                <a:cubicBezTo>
                  <a:pt x="3727645" y="1248069"/>
                  <a:pt x="3728926" y="1253727"/>
                  <a:pt x="3754315" y="1274884"/>
                </a:cubicBezTo>
                <a:cubicBezTo>
                  <a:pt x="3762433" y="1281649"/>
                  <a:pt x="3772794" y="1285449"/>
                  <a:pt x="3780692" y="1292469"/>
                </a:cubicBezTo>
                <a:cubicBezTo>
                  <a:pt x="3799279" y="1308991"/>
                  <a:pt x="3815861" y="1327638"/>
                  <a:pt x="3833446" y="1345223"/>
                </a:cubicBezTo>
                <a:lnTo>
                  <a:pt x="3859823" y="1371600"/>
                </a:lnTo>
                <a:lnTo>
                  <a:pt x="3886200" y="1397977"/>
                </a:lnTo>
                <a:cubicBezTo>
                  <a:pt x="3894992" y="1406769"/>
                  <a:pt x="3905680" y="1414008"/>
                  <a:pt x="3912577" y="1424354"/>
                </a:cubicBezTo>
                <a:cubicBezTo>
                  <a:pt x="3956227" y="1489831"/>
                  <a:pt x="3900133" y="1409424"/>
                  <a:pt x="3956538" y="1477108"/>
                </a:cubicBezTo>
                <a:cubicBezTo>
                  <a:pt x="4017744" y="1550553"/>
                  <a:pt x="3923438" y="1452799"/>
                  <a:pt x="4000500" y="1529861"/>
                </a:cubicBezTo>
                <a:cubicBezTo>
                  <a:pt x="4003431" y="1538653"/>
                  <a:pt x="4004151" y="1548527"/>
                  <a:pt x="4009292" y="1556238"/>
                </a:cubicBezTo>
                <a:cubicBezTo>
                  <a:pt x="4016189" y="1566584"/>
                  <a:pt x="4027709" y="1573063"/>
                  <a:pt x="4035669" y="1582615"/>
                </a:cubicBezTo>
                <a:cubicBezTo>
                  <a:pt x="4042434" y="1590733"/>
                  <a:pt x="4046489" y="1600874"/>
                  <a:pt x="4053254" y="1608992"/>
                </a:cubicBezTo>
                <a:cubicBezTo>
                  <a:pt x="4061214" y="1618544"/>
                  <a:pt x="4071997" y="1625554"/>
                  <a:pt x="4079631" y="1635369"/>
                </a:cubicBezTo>
                <a:cubicBezTo>
                  <a:pt x="4092606" y="1652051"/>
                  <a:pt x="4103077" y="1670538"/>
                  <a:pt x="4114800" y="1688123"/>
                </a:cubicBezTo>
                <a:lnTo>
                  <a:pt x="4167554" y="1767254"/>
                </a:lnTo>
                <a:lnTo>
                  <a:pt x="4202723" y="1820008"/>
                </a:lnTo>
                <a:lnTo>
                  <a:pt x="4229100" y="1837592"/>
                </a:lnTo>
                <a:lnTo>
                  <a:pt x="4281854" y="1916723"/>
                </a:lnTo>
                <a:cubicBezTo>
                  <a:pt x="4287715" y="1925515"/>
                  <a:pt x="4291966" y="1935628"/>
                  <a:pt x="4299438" y="1943100"/>
                </a:cubicBezTo>
                <a:cubicBezTo>
                  <a:pt x="4376498" y="2020160"/>
                  <a:pt x="4282195" y="1922408"/>
                  <a:pt x="4343400" y="1995854"/>
                </a:cubicBezTo>
                <a:cubicBezTo>
                  <a:pt x="4351360" y="2005406"/>
                  <a:pt x="4362143" y="2012416"/>
                  <a:pt x="4369777" y="2022231"/>
                </a:cubicBezTo>
                <a:cubicBezTo>
                  <a:pt x="4382752" y="2038913"/>
                  <a:pt x="4390002" y="2060040"/>
                  <a:pt x="4404946" y="2074984"/>
                </a:cubicBezTo>
                <a:cubicBezTo>
                  <a:pt x="4413738" y="2083776"/>
                  <a:pt x="4423689" y="2091546"/>
                  <a:pt x="4431323" y="2101361"/>
                </a:cubicBezTo>
                <a:cubicBezTo>
                  <a:pt x="4444298" y="2118043"/>
                  <a:pt x="4454769" y="2136530"/>
                  <a:pt x="4466492" y="2154115"/>
                </a:cubicBezTo>
                <a:lnTo>
                  <a:pt x="4501661" y="2206869"/>
                </a:lnTo>
                <a:cubicBezTo>
                  <a:pt x="4507523" y="2215661"/>
                  <a:pt x="4510454" y="2227384"/>
                  <a:pt x="4519246" y="2233246"/>
                </a:cubicBezTo>
                <a:lnTo>
                  <a:pt x="4545623" y="2250831"/>
                </a:lnTo>
                <a:cubicBezTo>
                  <a:pt x="4554435" y="2277269"/>
                  <a:pt x="4553061" y="2280857"/>
                  <a:pt x="4572000" y="2303584"/>
                </a:cubicBezTo>
                <a:cubicBezTo>
                  <a:pt x="4579960" y="2313136"/>
                  <a:pt x="4590743" y="2320146"/>
                  <a:pt x="4598377" y="2329961"/>
                </a:cubicBezTo>
                <a:cubicBezTo>
                  <a:pt x="4653611" y="2400977"/>
                  <a:pt x="4608860" y="2366257"/>
                  <a:pt x="4659923" y="2400300"/>
                </a:cubicBezTo>
                <a:cubicBezTo>
                  <a:pt x="4677039" y="2451650"/>
                  <a:pt x="4655322" y="2404492"/>
                  <a:pt x="4695092" y="2444261"/>
                </a:cubicBezTo>
                <a:cubicBezTo>
                  <a:pt x="4702564" y="2451733"/>
                  <a:pt x="4704724" y="2463679"/>
                  <a:pt x="4712677" y="2470638"/>
                </a:cubicBezTo>
                <a:cubicBezTo>
                  <a:pt x="4728582" y="2484555"/>
                  <a:pt x="4765431" y="2505808"/>
                  <a:pt x="4765431" y="2505808"/>
                </a:cubicBezTo>
                <a:cubicBezTo>
                  <a:pt x="4771292" y="2514600"/>
                  <a:pt x="4775543" y="2524712"/>
                  <a:pt x="4783015" y="2532184"/>
                </a:cubicBezTo>
                <a:cubicBezTo>
                  <a:pt x="4800060" y="2549229"/>
                  <a:pt x="4814315" y="2551410"/>
                  <a:pt x="4835769" y="2558561"/>
                </a:cubicBezTo>
                <a:cubicBezTo>
                  <a:pt x="4844561" y="2564423"/>
                  <a:pt x="4852490" y="2571854"/>
                  <a:pt x="4862146" y="2576146"/>
                </a:cubicBezTo>
                <a:cubicBezTo>
                  <a:pt x="4879084" y="2583674"/>
                  <a:pt x="4899477" y="2583449"/>
                  <a:pt x="4914900" y="2593731"/>
                </a:cubicBezTo>
                <a:cubicBezTo>
                  <a:pt x="4923692" y="2599592"/>
                  <a:pt x="4931621" y="2607023"/>
                  <a:pt x="4941277" y="2611315"/>
                </a:cubicBezTo>
                <a:cubicBezTo>
                  <a:pt x="4941279" y="2611316"/>
                  <a:pt x="5007217" y="2633295"/>
                  <a:pt x="5020407" y="2637692"/>
                </a:cubicBezTo>
                <a:lnTo>
                  <a:pt x="5046784" y="2646484"/>
                </a:lnTo>
                <a:cubicBezTo>
                  <a:pt x="5055576" y="2649415"/>
                  <a:pt x="5064170" y="2653029"/>
                  <a:pt x="5073161" y="2655277"/>
                </a:cubicBezTo>
                <a:cubicBezTo>
                  <a:pt x="5084884" y="2658208"/>
                  <a:pt x="5096535" y="2661448"/>
                  <a:pt x="5108331" y="2664069"/>
                </a:cubicBezTo>
                <a:cubicBezTo>
                  <a:pt x="5122919" y="2667311"/>
                  <a:pt x="5137455" y="2671081"/>
                  <a:pt x="5152292" y="2672861"/>
                </a:cubicBezTo>
                <a:cubicBezTo>
                  <a:pt x="5210780" y="2679880"/>
                  <a:pt x="5328138" y="2690446"/>
                  <a:pt x="5328138" y="2690446"/>
                </a:cubicBezTo>
                <a:cubicBezTo>
                  <a:pt x="5339861" y="2687515"/>
                  <a:pt x="5351278" y="2682800"/>
                  <a:pt x="5363307" y="2681654"/>
                </a:cubicBezTo>
                <a:cubicBezTo>
                  <a:pt x="5412992" y="2676922"/>
                  <a:pt x="5512777" y="2672861"/>
                  <a:pt x="5512777" y="2672861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3466526" y="5126604"/>
            <a:ext cx="421386" cy="4054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7" idx="117"/>
          </p:cNvCxnSpPr>
          <p:nvPr/>
        </p:nvCxnSpPr>
        <p:spPr>
          <a:xfrm flipH="1">
            <a:off x="3021608" y="4856495"/>
            <a:ext cx="659608" cy="653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7" idx="83"/>
          </p:cNvCxnSpPr>
          <p:nvPr/>
        </p:nvCxnSpPr>
        <p:spPr>
          <a:xfrm flipH="1">
            <a:off x="1133606" y="3848430"/>
            <a:ext cx="1662552" cy="1578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7" idx="68"/>
            <a:endCxn id="7" idx="29"/>
          </p:cNvCxnSpPr>
          <p:nvPr/>
        </p:nvCxnSpPr>
        <p:spPr>
          <a:xfrm flipH="1">
            <a:off x="1046788" y="3669858"/>
            <a:ext cx="1009519" cy="950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632174" y="4620320"/>
            <a:ext cx="814298" cy="8275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7" idx="100"/>
          </p:cNvCxnSpPr>
          <p:nvPr/>
        </p:nvCxnSpPr>
        <p:spPr>
          <a:xfrm flipH="1">
            <a:off x="2039489" y="4401425"/>
            <a:ext cx="1185370" cy="1130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7" idx="75"/>
          </p:cNvCxnSpPr>
          <p:nvPr/>
        </p:nvCxnSpPr>
        <p:spPr>
          <a:xfrm flipH="1">
            <a:off x="701559" y="3721702"/>
            <a:ext cx="1776532" cy="16581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7" idx="91"/>
          </p:cNvCxnSpPr>
          <p:nvPr/>
        </p:nvCxnSpPr>
        <p:spPr>
          <a:xfrm flipH="1">
            <a:off x="1589825" y="4078845"/>
            <a:ext cx="1420684" cy="13689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Овал 66"/>
          <p:cNvSpPr/>
          <p:nvPr/>
        </p:nvSpPr>
        <p:spPr>
          <a:xfrm>
            <a:off x="2025340" y="3783293"/>
            <a:ext cx="136337" cy="158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043608" y="4683346"/>
            <a:ext cx="136337" cy="158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583791" y="5163186"/>
            <a:ext cx="136337" cy="158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1755775" y="4471659"/>
            <a:ext cx="136337" cy="158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3224859" y="4525084"/>
            <a:ext cx="136337" cy="158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2589546" y="4078845"/>
            <a:ext cx="136337" cy="158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2453564" y="4763335"/>
            <a:ext cx="136337" cy="158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3059131" y="5109708"/>
            <a:ext cx="136337" cy="158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907271" y="5223403"/>
            <a:ext cx="136337" cy="158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3852419" y="5289563"/>
            <a:ext cx="136337" cy="158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TextBox 101"/>
          <p:cNvSpPr txBox="1"/>
          <p:nvPr/>
        </p:nvSpPr>
        <p:spPr>
          <a:xfrm>
            <a:off x="681741" y="5911535"/>
            <a:ext cx="17386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cxnSp>
        <p:nvCxnSpPr>
          <p:cNvPr id="107" name="Прямая соединительная линия 106"/>
          <p:cNvCxnSpPr/>
          <p:nvPr/>
        </p:nvCxnSpPr>
        <p:spPr>
          <a:xfrm flipH="1">
            <a:off x="656186" y="5911535"/>
            <a:ext cx="387422" cy="4983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>
            <a:stCxn id="102" idx="0"/>
          </p:cNvCxnSpPr>
          <p:nvPr/>
        </p:nvCxnSpPr>
        <p:spPr>
          <a:xfrm flipH="1">
            <a:off x="963922" y="5911535"/>
            <a:ext cx="587154" cy="6463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flipH="1">
            <a:off x="1455953" y="5912352"/>
            <a:ext cx="528350" cy="627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>
            <a:off x="1892112" y="5986603"/>
            <a:ext cx="442235" cy="5530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Блок-схема: узел 128"/>
          <p:cNvSpPr/>
          <p:nvPr/>
        </p:nvSpPr>
        <p:spPr>
          <a:xfrm>
            <a:off x="1101927" y="5957791"/>
            <a:ext cx="171398" cy="152677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Блок-схема: узел 129"/>
          <p:cNvSpPr/>
          <p:nvPr/>
        </p:nvSpPr>
        <p:spPr>
          <a:xfrm>
            <a:off x="2175187" y="6333500"/>
            <a:ext cx="171398" cy="152677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Блок-схема: узел 130"/>
          <p:cNvSpPr/>
          <p:nvPr/>
        </p:nvSpPr>
        <p:spPr>
          <a:xfrm>
            <a:off x="2018902" y="5957790"/>
            <a:ext cx="171398" cy="152677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Блок-схема: узел 131"/>
          <p:cNvSpPr/>
          <p:nvPr/>
        </p:nvSpPr>
        <p:spPr>
          <a:xfrm>
            <a:off x="1237600" y="6387012"/>
            <a:ext cx="171398" cy="152677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2647301" y="487626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5" name="TextBox 144"/>
          <p:cNvSpPr txBox="1"/>
          <p:nvPr/>
        </p:nvSpPr>
        <p:spPr>
          <a:xfrm>
            <a:off x="2543780" y="5847647"/>
            <a:ext cx="1800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м</a:t>
            </a:r>
            <a:r>
              <a:rPr lang="ru-RU" sz="2400" b="1" i="1" dirty="0" smtClean="0"/>
              <a:t>оренные </a:t>
            </a:r>
          </a:p>
          <a:p>
            <a:r>
              <a:rPr lang="ru-RU" sz="2400" b="1" i="1" dirty="0" smtClean="0"/>
              <a:t>отложения</a:t>
            </a:r>
            <a:endParaRPr lang="ru-RU" sz="2400" b="1" i="1" dirty="0"/>
          </a:p>
        </p:txBody>
      </p:sp>
      <p:sp>
        <p:nvSpPr>
          <p:cNvPr id="146" name="TextBox 145"/>
          <p:cNvSpPr txBox="1"/>
          <p:nvPr/>
        </p:nvSpPr>
        <p:spPr>
          <a:xfrm>
            <a:off x="649422" y="616953"/>
            <a:ext cx="3253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Моренный холм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2037" y="3102234"/>
            <a:ext cx="4086702" cy="338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007" y="429639"/>
            <a:ext cx="1475939" cy="178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TextBox 114"/>
          <p:cNvSpPr txBox="1"/>
          <p:nvPr/>
        </p:nvSpPr>
        <p:spPr>
          <a:xfrm>
            <a:off x="6228184" y="1700808"/>
            <a:ext cx="2409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Герб </a:t>
            </a:r>
          </a:p>
          <a:p>
            <a:r>
              <a:rPr lang="ru-RU" sz="2400" b="1" i="1" dirty="0" smtClean="0"/>
              <a:t>г. Красный Холм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xmlns="" val="5464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215990"/>
            <a:ext cx="3672408" cy="275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779912" cy="283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01008"/>
            <a:ext cx="3604768" cy="270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03580" y="4077072"/>
            <a:ext cx="321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Моренная равнина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534" y="2945305"/>
            <a:ext cx="2779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Моренная гряда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3685" y="6184385"/>
            <a:ext cx="3340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 Зандровая равнина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13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492896"/>
            <a:ext cx="7200800" cy="1325252"/>
          </a:xfrm>
          <a:prstGeom prst="rect">
            <a:avLst/>
          </a:prstGeom>
        </p:spPr>
        <p:txBody>
          <a:bodyPr wrap="square">
            <a:prstTxWarp prst="textWave2">
              <a:avLst>
                <a:gd name="adj1" fmla="val 5988"/>
                <a:gd name="adj2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РЕЛЬЕФ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ТВЕРСКОЙ </a:t>
            </a:r>
            <a: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ОБЛАСТИ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1487" y="4293096"/>
            <a:ext cx="5212513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«Природа – 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творец всех творцов.»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И.В. Гете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23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9478"/>
            <a:ext cx="3829051" cy="2871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805" y="3356992"/>
            <a:ext cx="4216350" cy="3162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126" y="3370457"/>
            <a:ext cx="3633228" cy="3148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7091916" y="2542180"/>
            <a:ext cx="1669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р. Каменка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6050694"/>
            <a:ext cx="1255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</a:t>
            </a:r>
            <a:r>
              <a:rPr lang="ru-RU" sz="2400" b="1" dirty="0" smtClean="0">
                <a:solidFill>
                  <a:schemeClr val="bg1"/>
                </a:solidFill>
              </a:rPr>
              <a:t>. Волга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826" y="2694111"/>
            <a:ext cx="2078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Холохольня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6000803"/>
            <a:ext cx="1669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</a:rPr>
              <a:t>. Каменка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5451" y="2924943"/>
            <a:ext cx="551041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ДЕЯТЕЛЬНОСТЬ ТЕКУЧИХ ВОД</a:t>
            </a:r>
            <a:endParaRPr lang="ru-RU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1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384206"/>
            <a:ext cx="4290053" cy="3217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02" y="433155"/>
            <a:ext cx="4253290" cy="5671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3673297" cy="2535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222369" y="6104208"/>
            <a:ext cx="146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Овраги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9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7462" y="224644"/>
            <a:ext cx="537659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9958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533" y="4077072"/>
            <a:ext cx="4117533" cy="270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5013176"/>
            <a:ext cx="38485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Карстовые пещеры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в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Старицком районе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1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737784" cy="2452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108" y="340783"/>
            <a:ext cx="3632929" cy="2724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74748" y="2603815"/>
            <a:ext cx="386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Крепостной вал. г. Старица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0618" y="2406968"/>
            <a:ext cx="1088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Курган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4200467" cy="315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86" y="3645024"/>
            <a:ext cx="4372848" cy="2912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987824" y="6021288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Террикон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1955" y="6285746"/>
            <a:ext cx="1147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Карьер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05005" y="3019849"/>
            <a:ext cx="663194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АНТРОПОГЕННЫЕ ФОРМЫ РЕЛЬЕФА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6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7"/>
            <a:ext cx="72008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ормы рельефа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процессы их образующие 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421425"/>
            <a:ext cx="1905853" cy="228890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Возвышен-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</a:rPr>
              <a:t>ности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низины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379" y="2048727"/>
            <a:ext cx="1799093" cy="14274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Движения земной коры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4442730"/>
            <a:ext cx="2174775" cy="226760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Моренные холмы, гряды, равнины,  зандровые равнины</a:t>
            </a:r>
          </a:p>
          <a:p>
            <a:pPr algn="ctr"/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5383" y="4479431"/>
            <a:ext cx="1825016" cy="223090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Долины, поймы, террасы, овраги, карстовые пещеры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4473227"/>
            <a:ext cx="1930947" cy="2237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Валы, ямы, карьеры, курганы, каналы, терриконы, насыпи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91661" y="2069095"/>
            <a:ext cx="1835596" cy="14208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Деятель-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</a:rPr>
              <a:t>ность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 ледника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6226" y="2048727"/>
            <a:ext cx="1825016" cy="14217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Деятель-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</a:rPr>
              <a:t>ность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 текучих вод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62905" y="2048727"/>
            <a:ext cx="1825016" cy="13955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Деятель-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</a:rPr>
              <a:t>ность</a:t>
            </a:r>
            <a:r>
              <a:rPr lang="ru-RU" sz="2400" b="1" i="1" dirty="0" smtClean="0"/>
              <a:t>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человека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829" y="1587062"/>
            <a:ext cx="8483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Р  Е  Л  Ь  Е  Ф  О 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Б  Р  А  З  У  Ю  Щ  И  Е      П  Р  О  Ц  Е  С 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Ы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5353" y="4063424"/>
            <a:ext cx="5840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Ф   О   Р      М   Ы         Р   Е   Л    Ь    Е   Ф  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8" name="Прямая со стрелкой 17"/>
          <p:cNvCxnSpPr>
            <a:stCxn id="4" idx="2"/>
          </p:cNvCxnSpPr>
          <p:nvPr/>
        </p:nvCxnSpPr>
        <p:spPr>
          <a:xfrm>
            <a:off x="1267926" y="3476202"/>
            <a:ext cx="0" cy="9970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8" idx="2"/>
          </p:cNvCxnSpPr>
          <p:nvPr/>
        </p:nvCxnSpPr>
        <p:spPr>
          <a:xfrm>
            <a:off x="3409459" y="3489920"/>
            <a:ext cx="1112" cy="9528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9" idx="2"/>
          </p:cNvCxnSpPr>
          <p:nvPr/>
        </p:nvCxnSpPr>
        <p:spPr>
          <a:xfrm>
            <a:off x="5558734" y="3470441"/>
            <a:ext cx="0" cy="10089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775412" y="3434331"/>
            <a:ext cx="0" cy="1045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7654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2091" y="1610326"/>
            <a:ext cx="5744403" cy="4524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444208" y="170478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ВЫВОД:</a:t>
            </a:r>
            <a:endParaRPr lang="ru-RU" sz="3200" b="1" i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2348880"/>
            <a:ext cx="52920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i="1" dirty="0">
                <a:solidFill>
                  <a:srgbClr val="002060"/>
                </a:solidFill>
                <a:cs typeface="Times New Roman" pitchFamily="18" charset="0"/>
              </a:rPr>
              <a:t>Крупные формы рельефа </a:t>
            </a:r>
          </a:p>
          <a:p>
            <a:r>
              <a:rPr lang="ru-RU" sz="2400" b="1" i="1" dirty="0">
                <a:solidFill>
                  <a:srgbClr val="002060"/>
                </a:solidFill>
                <a:cs typeface="Times New Roman" pitchFamily="18" charset="0"/>
              </a:rPr>
              <a:t>  на территории Тверской области </a:t>
            </a:r>
          </a:p>
          <a:p>
            <a:r>
              <a:rPr lang="ru-RU" sz="2400" b="1" i="1" dirty="0">
                <a:solidFill>
                  <a:srgbClr val="002060"/>
                </a:solidFill>
                <a:cs typeface="Times New Roman" pitchFamily="18" charset="0"/>
              </a:rPr>
              <a:t>  образовались в результате         действия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внутренних сил,</a:t>
            </a:r>
          </a:p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cs typeface="Times New Roman" pitchFamily="18" charset="0"/>
              </a:rPr>
              <a:t>а более мелкие – под воздействием   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внешних сил.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29117"/>
            <a:ext cx="95104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954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0554"/>
            <a:ext cx="4519389" cy="63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935986" cy="92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27593"/>
            <a:ext cx="453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Работа </a:t>
            </a: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с контурной картой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4584" y="3763416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12160" y="3056907"/>
            <a:ext cx="4187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/>
              <a:t>2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555840" y="2708880"/>
            <a:ext cx="28803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40930" y="1985730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53977" y="2989650"/>
            <a:ext cx="36740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/>
              <a:t>5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83898" y="2420284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59944" y="1852827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7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23873" y="1852827"/>
            <a:ext cx="3016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8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2596307"/>
            <a:ext cx="4392488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i="1" dirty="0">
                <a:solidFill>
                  <a:srgbClr val="0070C0"/>
                </a:solidFill>
              </a:rPr>
              <a:t>Валдайская </a:t>
            </a:r>
            <a:r>
              <a:rPr lang="ru-RU" sz="2400" b="1" i="1" dirty="0" err="1">
                <a:solidFill>
                  <a:srgbClr val="0070C0"/>
                </a:solidFill>
              </a:rPr>
              <a:t>возв</a:t>
            </a:r>
            <a:r>
              <a:rPr lang="ru-RU" sz="2400" b="1" i="1" dirty="0">
                <a:solidFill>
                  <a:srgbClr val="0070C0"/>
                </a:solidFill>
              </a:rPr>
              <a:t> ____,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Цнинская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возв</a:t>
            </a:r>
            <a:r>
              <a:rPr lang="ru-RU" sz="2400" b="1" i="1" dirty="0">
                <a:solidFill>
                  <a:srgbClr val="0070C0"/>
                </a:solidFill>
              </a:rPr>
              <a:t>._____, </a:t>
            </a:r>
            <a:r>
              <a:rPr lang="ru-RU" sz="2400" b="1" i="1" dirty="0" err="1">
                <a:solidFill>
                  <a:srgbClr val="0070C0"/>
                </a:solidFill>
              </a:rPr>
              <a:t>Среднемоложская</a:t>
            </a:r>
            <a:r>
              <a:rPr lang="ru-RU" sz="2400" b="1" i="1" dirty="0">
                <a:solidFill>
                  <a:srgbClr val="0070C0"/>
                </a:solidFill>
              </a:rPr>
              <a:t> низина__,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i="1" dirty="0">
                <a:solidFill>
                  <a:srgbClr val="0070C0"/>
                </a:solidFill>
              </a:rPr>
              <a:t>Верхневолжская низина___,    </a:t>
            </a:r>
            <a:r>
              <a:rPr lang="ru-RU" sz="2400" b="1" i="1" dirty="0" err="1">
                <a:solidFill>
                  <a:srgbClr val="0070C0"/>
                </a:solidFill>
              </a:rPr>
              <a:t>Вышневолоцкая</a:t>
            </a:r>
            <a:r>
              <a:rPr lang="ru-RU" sz="2400" b="1" i="1" dirty="0">
                <a:solidFill>
                  <a:srgbClr val="0070C0"/>
                </a:solidFill>
              </a:rPr>
              <a:t> низина____,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i="1" dirty="0" err="1">
                <a:solidFill>
                  <a:srgbClr val="0070C0"/>
                </a:solidFill>
              </a:rPr>
              <a:t>Бежецкий</a:t>
            </a:r>
            <a:r>
              <a:rPr lang="ru-RU" sz="2400" b="1" i="1" dirty="0">
                <a:solidFill>
                  <a:srgbClr val="0070C0"/>
                </a:solidFill>
              </a:rPr>
              <a:t> Верх_____, 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i="1" dirty="0" err="1">
                <a:solidFill>
                  <a:srgbClr val="0070C0"/>
                </a:solidFill>
              </a:rPr>
              <a:t>Овинищенская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возв</a:t>
            </a:r>
            <a:r>
              <a:rPr lang="ru-RU" sz="2400" b="1" i="1" dirty="0">
                <a:solidFill>
                  <a:srgbClr val="0070C0"/>
                </a:solidFill>
              </a:rPr>
              <a:t>.____,  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i="1" dirty="0">
                <a:solidFill>
                  <a:srgbClr val="0070C0"/>
                </a:solidFill>
              </a:rPr>
              <a:t>Западно-Двинская низина___.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7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569" y="460554"/>
            <a:ext cx="4519389" cy="63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346" y="1749549"/>
            <a:ext cx="1024285" cy="100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4624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Работа </a:t>
            </a:r>
          </a:p>
          <a:p>
            <a:r>
              <a:rPr lang="ru-RU" sz="3600" b="1" i="1" dirty="0" smtClean="0">
                <a:solidFill>
                  <a:srgbClr val="0070C0"/>
                </a:solidFill>
              </a:rPr>
              <a:t>с контурной картой</a:t>
            </a:r>
          </a:p>
          <a:p>
            <a:r>
              <a:rPr lang="ru-RU" sz="3600" b="1" i="1" dirty="0" smtClean="0">
                <a:solidFill>
                  <a:srgbClr val="0070C0"/>
                </a:solidFill>
              </a:rPr>
              <a:t>          (ответы)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554073"/>
            <a:ext cx="4464496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i="1" dirty="0">
                <a:solidFill>
                  <a:srgbClr val="0070C0"/>
                </a:solidFill>
              </a:rPr>
              <a:t>Валдайская </a:t>
            </a:r>
            <a:r>
              <a:rPr lang="ru-RU" sz="2400" b="1" i="1" dirty="0" err="1">
                <a:solidFill>
                  <a:srgbClr val="0070C0"/>
                </a:solidFill>
              </a:rPr>
              <a:t>возв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</a:rPr>
              <a:t>__2__,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Цнинская</a:t>
            </a:r>
            <a:r>
              <a:rPr lang="ru-RU" sz="2400" b="1" i="1" dirty="0">
                <a:solidFill>
                  <a:srgbClr val="0070C0"/>
                </a:solidFill>
              </a:rPr>
              <a:t> возв</a:t>
            </a:r>
            <a:r>
              <a:rPr lang="ru-RU" sz="2400" b="1" i="1" dirty="0" smtClean="0">
                <a:solidFill>
                  <a:srgbClr val="0070C0"/>
                </a:solidFill>
              </a:rPr>
              <a:t>.__3___, </a:t>
            </a:r>
            <a:r>
              <a:rPr lang="ru-RU" sz="2400" b="1" i="1" dirty="0" err="1">
                <a:solidFill>
                  <a:srgbClr val="0070C0"/>
                </a:solidFill>
              </a:rPr>
              <a:t>Среднемоложская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</a:rPr>
              <a:t>низина_7_,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i="1" dirty="0">
                <a:solidFill>
                  <a:srgbClr val="0070C0"/>
                </a:solidFill>
              </a:rPr>
              <a:t>Верхневолжская низина</a:t>
            </a:r>
            <a:r>
              <a:rPr lang="ru-RU" sz="2400" b="1" i="1" dirty="0" smtClean="0">
                <a:solidFill>
                  <a:srgbClr val="0070C0"/>
                </a:solidFill>
              </a:rPr>
              <a:t>__5_,    </a:t>
            </a:r>
            <a:r>
              <a:rPr lang="ru-RU" sz="2400" b="1" i="1" dirty="0" err="1">
                <a:solidFill>
                  <a:srgbClr val="0070C0"/>
                </a:solidFill>
              </a:rPr>
              <a:t>Вышневолоцкая</a:t>
            </a:r>
            <a:r>
              <a:rPr lang="ru-RU" sz="2400" b="1" i="1" dirty="0">
                <a:solidFill>
                  <a:srgbClr val="0070C0"/>
                </a:solidFill>
              </a:rPr>
              <a:t> низина</a:t>
            </a:r>
            <a:r>
              <a:rPr lang="ru-RU" sz="2400" b="1" i="1" dirty="0" smtClean="0">
                <a:solidFill>
                  <a:srgbClr val="0070C0"/>
                </a:solidFill>
              </a:rPr>
              <a:t>__4__,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i="1" dirty="0" err="1">
                <a:solidFill>
                  <a:srgbClr val="0070C0"/>
                </a:solidFill>
              </a:rPr>
              <a:t>Бежецкий</a:t>
            </a:r>
            <a:r>
              <a:rPr lang="ru-RU" sz="2400" b="1" i="1" dirty="0">
                <a:solidFill>
                  <a:srgbClr val="0070C0"/>
                </a:solidFill>
              </a:rPr>
              <a:t> Верх</a:t>
            </a:r>
            <a:r>
              <a:rPr lang="ru-RU" sz="2400" b="1" i="1" dirty="0" smtClean="0">
                <a:solidFill>
                  <a:srgbClr val="0070C0"/>
                </a:solidFill>
              </a:rPr>
              <a:t>___6__, 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i="1" dirty="0" err="1">
                <a:solidFill>
                  <a:srgbClr val="0070C0"/>
                </a:solidFill>
              </a:rPr>
              <a:t>Овинищенская</a:t>
            </a:r>
            <a:r>
              <a:rPr lang="ru-RU" sz="2400" b="1" i="1" dirty="0">
                <a:solidFill>
                  <a:srgbClr val="0070C0"/>
                </a:solidFill>
              </a:rPr>
              <a:t> возв</a:t>
            </a:r>
            <a:r>
              <a:rPr lang="ru-RU" sz="2400" b="1" i="1" dirty="0" smtClean="0">
                <a:solidFill>
                  <a:srgbClr val="0070C0"/>
                </a:solidFill>
              </a:rPr>
              <a:t>.__8__,  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b="1" i="1" dirty="0">
                <a:solidFill>
                  <a:srgbClr val="0070C0"/>
                </a:solidFill>
              </a:rPr>
              <a:t>Западно-Двинская низина</a:t>
            </a:r>
            <a:r>
              <a:rPr lang="ru-RU" sz="2400" b="1" i="1" dirty="0" smtClean="0">
                <a:solidFill>
                  <a:srgbClr val="0070C0"/>
                </a:solidFill>
              </a:rPr>
              <a:t>__1_.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4861" y="3665849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75809" y="3356992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19185" y="2757738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04803" y="2060848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12273" y="3126159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52320" y="2461638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82241" y="1749549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7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58305" y="1766122"/>
            <a:ext cx="3401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8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63548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916" y="332656"/>
            <a:ext cx="5292080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Валдайская возвышенность – </a:t>
            </a:r>
          </a:p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к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рупнейшая в Тверской области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060848"/>
            <a:ext cx="7992888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Валдайская возвышенность расположена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юго-востоке Тверской области.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Она протянулась с севера на юг на 20 км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с запада на восток примерно так же.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Преобладающие высоты над уровнем моря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 100 до 200 м. Наибольшая высота 343 м.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Поверхность возвышенности в основном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сложена моренными отложениями. 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На Валдайской возвышенности находится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 Тверь – центр области.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0759" y="1370385"/>
            <a:ext cx="4121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Найдите ошибки в описании!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891" y="1484783"/>
            <a:ext cx="750643" cy="73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://benzinych.ru/wp-content/uploads/IMG_92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464" y="41549"/>
            <a:ext cx="2794519" cy="209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14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016" y="271311"/>
            <a:ext cx="5364088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Валдайская возвышенность –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крупнейшая в Тверской области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060848"/>
            <a:ext cx="7992888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Валдайская возвышенность расположена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западе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Тверской области.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Она протянулась с севера на юг на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с запада на восток примерно так же.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Преобладающие высоты над уровнем моря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 Наибольшая высота 343 м.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Поверхность возвышенности в основном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сложена моренными отложениями. 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На Валдайской возвышенности находятся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Осташков, Кувшиново, Нелидово, Ржев.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4866" y="1473452"/>
            <a:ext cx="4333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Исправим ошибки в описании!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283" y="1473452"/>
            <a:ext cx="720553" cy="70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://benzinych.ru/wp-content/uploads/IMG_92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7905"/>
            <a:ext cx="2843808" cy="21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080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6016" y="260648"/>
            <a:ext cx="298947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Цели урока: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1611" y="391889"/>
            <a:ext cx="2828170" cy="273630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 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узнать </a:t>
            </a:r>
            <a:r>
              <a:rPr lang="ru-RU" sz="2400" b="1" dirty="0"/>
              <a:t>об особенностях рельефа Тверской области;</a:t>
            </a:r>
          </a:p>
          <a:p>
            <a:pPr algn="ctr"/>
            <a:endParaRPr lang="ru-RU" sz="2400" b="1" dirty="0"/>
          </a:p>
        </p:txBody>
      </p:sp>
      <p:sp>
        <p:nvSpPr>
          <p:cNvPr id="8" name="Овал 7"/>
          <p:cNvSpPr/>
          <p:nvPr/>
        </p:nvSpPr>
        <p:spPr>
          <a:xfrm>
            <a:off x="5436096" y="1700808"/>
            <a:ext cx="3240360" cy="3168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 </a:t>
            </a:r>
          </a:p>
          <a:p>
            <a:pPr algn="ctr"/>
            <a:r>
              <a:rPr lang="ru-RU" sz="2400" b="1" dirty="0" smtClean="0"/>
              <a:t> выявить процессы, формирующие различные формы рельефа;</a:t>
            </a:r>
            <a:endParaRPr lang="ru-RU" sz="2400" b="1" dirty="0"/>
          </a:p>
        </p:txBody>
      </p:sp>
      <p:sp>
        <p:nvSpPr>
          <p:cNvPr id="9" name="Овал 8"/>
          <p:cNvSpPr/>
          <p:nvPr/>
        </p:nvSpPr>
        <p:spPr>
          <a:xfrm>
            <a:off x="1835696" y="3284984"/>
            <a:ext cx="3672408" cy="345638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 </a:t>
            </a:r>
          </a:p>
          <a:p>
            <a:pPr algn="ctr"/>
            <a:r>
              <a:rPr lang="ru-RU" sz="2400" b="1" dirty="0" smtClean="0"/>
              <a:t> научиться показывать по физической карте важные объекты рельефа Тверской области.</a:t>
            </a:r>
            <a:endParaRPr lang="ru-RU" sz="24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1900" y="1032796"/>
            <a:ext cx="1044116" cy="10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939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7694" y="1168943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6026" y="2680387"/>
            <a:ext cx="2347587" cy="176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23" y="1945443"/>
            <a:ext cx="3229095" cy="242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976747"/>
            <a:ext cx="3199309" cy="239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4"/>
            <a:ext cx="2695525" cy="17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123848"/>
            <a:ext cx="1188132" cy="188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8265" y="836712"/>
            <a:ext cx="102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42553" y="3820432"/>
            <a:ext cx="1017266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Исток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Волги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57" y="3561248"/>
            <a:ext cx="2939907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Центрально-Лесной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заповедник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3738" y="905787"/>
            <a:ext cx="224830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Озеро Селигер –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«жемчужина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Русской </a:t>
            </a:r>
            <a:r>
              <a:rPr lang="ru-RU" sz="2000" b="1" dirty="0">
                <a:solidFill>
                  <a:srgbClr val="002060"/>
                </a:solidFill>
              </a:rPr>
              <a:t>равнины»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8525" y="5949280"/>
            <a:ext cx="330314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Ржев –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 Город Воинской </a:t>
            </a:r>
            <a:r>
              <a:rPr lang="ru-RU" sz="2400" b="1" dirty="0">
                <a:solidFill>
                  <a:srgbClr val="C00000"/>
                </a:solidFill>
              </a:rPr>
              <a:t>С</a:t>
            </a:r>
            <a:r>
              <a:rPr lang="ru-RU" sz="2400" b="1" dirty="0" smtClean="0">
                <a:solidFill>
                  <a:srgbClr val="C00000"/>
                </a:solidFill>
              </a:rPr>
              <a:t>лавы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19" y="187829"/>
            <a:ext cx="475252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Достопримечательности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Валдайской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возвышенности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5503" y="0"/>
            <a:ext cx="211223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6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77474" y="3680647"/>
            <a:ext cx="1873382" cy="244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591839" y="429499"/>
            <a:ext cx="2244652" cy="252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1906950" cy="249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58692" y="1755123"/>
            <a:ext cx="1826192" cy="18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03400">
            <a:off x="3131612" y="170032"/>
            <a:ext cx="1060167" cy="141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2361">
            <a:off x="4864908" y="172540"/>
            <a:ext cx="1060167" cy="141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58692" y="4221087"/>
            <a:ext cx="1870987" cy="248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499"/>
            <a:ext cx="2313048" cy="26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56212" y="1412776"/>
            <a:ext cx="3404372" cy="310854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Валдайский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 колокольчик –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волшебный </a:t>
            </a:r>
          </a:p>
          <a:p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символ России </a:t>
            </a:r>
          </a:p>
          <a:p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0556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700808"/>
            <a:ext cx="7335534" cy="40318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/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Домашнее задание: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1</a:t>
            </a:r>
            <a:r>
              <a:rPr lang="ru-RU" sz="2800" b="1" dirty="0" smtClean="0">
                <a:solidFill>
                  <a:srgbClr val="0070C0"/>
                </a:solidFill>
              </a:rPr>
              <a:t>- изучить </a:t>
            </a:r>
            <a:r>
              <a:rPr lang="ru-RU" sz="2800" b="1" dirty="0">
                <a:solidFill>
                  <a:srgbClr val="0070C0"/>
                </a:solidFill>
              </a:rPr>
              <a:t>рельеф по карте Тверской </a:t>
            </a:r>
            <a:r>
              <a:rPr lang="ru-RU" sz="2800" b="1" dirty="0" err="1">
                <a:solidFill>
                  <a:srgbClr val="0070C0"/>
                </a:solidFill>
              </a:rPr>
              <a:t>обл</a:t>
            </a:r>
            <a:r>
              <a:rPr lang="ru-RU" sz="2800" b="1" dirty="0" smtClean="0">
                <a:solidFill>
                  <a:srgbClr val="0070C0"/>
                </a:solidFill>
              </a:rPr>
              <a:t>;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 2- подготовить устный </a:t>
            </a:r>
            <a:r>
              <a:rPr lang="ru-RU" sz="2800" b="1" dirty="0">
                <a:solidFill>
                  <a:srgbClr val="0070C0"/>
                </a:solidFill>
              </a:rPr>
              <a:t>ответ о процессах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      и </a:t>
            </a:r>
            <a:r>
              <a:rPr lang="ru-RU" sz="2800" b="1" dirty="0">
                <a:solidFill>
                  <a:srgbClr val="0070C0"/>
                </a:solidFill>
              </a:rPr>
              <a:t>формах рельефа</a:t>
            </a:r>
            <a:r>
              <a:rPr lang="ru-RU" sz="2800" b="1" dirty="0" smtClean="0">
                <a:solidFill>
                  <a:srgbClr val="0070C0"/>
                </a:solidFill>
              </a:rPr>
              <a:t>;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 3- запомнить новые </a:t>
            </a:r>
            <a:r>
              <a:rPr lang="ru-RU" sz="2800" b="1" dirty="0">
                <a:solidFill>
                  <a:srgbClr val="0070C0"/>
                </a:solidFill>
              </a:rPr>
              <a:t>слова по теме;          </a:t>
            </a:r>
            <a:r>
              <a:rPr lang="ru-RU" sz="2800" b="1" dirty="0" smtClean="0">
                <a:solidFill>
                  <a:srgbClr val="0070C0"/>
                </a:solidFill>
              </a:rPr>
              <a:t>        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 4- составить </a:t>
            </a:r>
            <a:r>
              <a:rPr lang="ru-RU" sz="2800" b="1" dirty="0">
                <a:solidFill>
                  <a:srgbClr val="0070C0"/>
                </a:solidFill>
              </a:rPr>
              <a:t>маршрут к интересным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70C0"/>
                </a:solidFill>
              </a:rPr>
              <a:t>    объектам рельефа Тверской области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                                              </a:t>
            </a:r>
            <a:r>
              <a:rPr lang="ru-RU" sz="2800" b="1" dirty="0">
                <a:solidFill>
                  <a:srgbClr val="0070C0"/>
                </a:solidFill>
              </a:rPr>
              <a:t>(</a:t>
            </a:r>
            <a:r>
              <a:rPr lang="ru-RU" sz="2800" b="1">
                <a:solidFill>
                  <a:srgbClr val="0070C0"/>
                </a:solidFill>
              </a:rPr>
              <a:t>по </a:t>
            </a:r>
            <a:r>
              <a:rPr lang="ru-RU" sz="2800" b="1" smtClean="0">
                <a:solidFill>
                  <a:srgbClr val="0070C0"/>
                </a:solidFill>
              </a:rPr>
              <a:t>выбору).</a:t>
            </a:r>
            <a:endParaRPr lang="ru-RU" sz="2800" dirty="0">
              <a:solidFill>
                <a:srgbClr val="0070C0"/>
              </a:solidFill>
            </a:endParaRPr>
          </a:p>
          <a:p>
            <a:r>
              <a:rPr lang="ru-RU" sz="2800" dirty="0">
                <a:solidFill>
                  <a:srgbClr val="0070C0"/>
                </a:solidFill>
              </a:rPr>
              <a:t> 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91023"/>
            <a:ext cx="936104" cy="92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16024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047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89"/>
            <a:ext cx="9144000" cy="689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81483" y="944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76804" y="946375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13521" y="9636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3441" y="96059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018" y="95444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0938" y="949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1551" y="944578"/>
            <a:ext cx="720080" cy="6983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0778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225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3750" y="165985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77063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96884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64031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56724" y="167793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31775" y="1663987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94394" y="16516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59587" y="16534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21551" y="1642954"/>
            <a:ext cx="720080" cy="6983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50028" y="239314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191934" y="2380391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93160" y="23456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191045" y="451331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39507" y="2365710"/>
            <a:ext cx="720080" cy="6983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729948" y="452221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71854" y="452274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939507" y="4504674"/>
            <a:ext cx="720080" cy="6983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299976" y="378009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79896" y="37743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413240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5981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13973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09868" y="380021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75177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185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210063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921551" y="3780092"/>
            <a:ext cx="720080" cy="6983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681510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761311" y="30827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1391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39452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993476" y="3107922"/>
            <a:ext cx="720080" cy="698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81510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411695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02673" y="59434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83450" y="10321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0" y="164062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26185" y="243719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24847" y="31417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7143" y="39241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23532" y="46357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16" y="680568"/>
            <a:ext cx="714403" cy="70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0020" y="226819"/>
            <a:ext cx="2860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КРОССВОРД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24540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486989" y="16620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57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89"/>
            <a:ext cx="9144000" cy="689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81483" y="944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76804" y="946375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13521" y="9636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3441" y="96059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018" y="95444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0938" y="949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1551" y="944578"/>
            <a:ext cx="720080" cy="6983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0778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225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3750" y="165985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77063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96884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64031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56724" y="167793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31775" y="1663987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94394" y="16516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59587" y="16534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21551" y="1642954"/>
            <a:ext cx="720080" cy="6983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50028" y="239314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191934" y="2380391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93160" y="23456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191045" y="451331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39507" y="2365710"/>
            <a:ext cx="720080" cy="6983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729948" y="452221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71854" y="452274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939507" y="4504674"/>
            <a:ext cx="720080" cy="6983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299976" y="378009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79896" y="37743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413240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5981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13973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09868" y="380021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75177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185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210063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921551" y="3780092"/>
            <a:ext cx="720080" cy="6983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681510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761311" y="30827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1391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39452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993476" y="3107922"/>
            <a:ext cx="720080" cy="698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Ь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81510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411695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02673" y="59434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83450" y="10321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0" y="164062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26185" y="243719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24847" y="31417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7143" y="39241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23532" y="46357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16" y="680568"/>
            <a:ext cx="714403" cy="70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0020" y="226819"/>
            <a:ext cx="2860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КРОССВОРД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24540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486989" y="16620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23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89"/>
            <a:ext cx="9144000" cy="689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81483" y="944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Я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76804" y="946375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13521" y="9636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К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3441" y="96059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018" y="95444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0938" y="949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У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1551" y="944578"/>
            <a:ext cx="720080" cy="6983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0778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225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3750" y="165985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77063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96884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64031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56724" y="167793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31775" y="1663987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94394" y="16516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59587" y="16534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21551" y="1642954"/>
            <a:ext cx="720080" cy="6983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50028" y="239314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191934" y="2380391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93160" y="23456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191045" y="451331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39507" y="2365710"/>
            <a:ext cx="720080" cy="6983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729948" y="452221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71854" y="452274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939507" y="4504674"/>
            <a:ext cx="720080" cy="6983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299976" y="378009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79896" y="37743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413240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5981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13973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09868" y="380021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75177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185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210063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921551" y="3780092"/>
            <a:ext cx="720080" cy="6983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681510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761311" y="30827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1391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39452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993476" y="3107922"/>
            <a:ext cx="720080" cy="698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Ь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81510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411695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02673" y="59434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83450" y="10321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0" y="164062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26185" y="243719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24847" y="31417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7143" y="39241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23532" y="46357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16" y="680568"/>
            <a:ext cx="714403" cy="70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0020" y="226819"/>
            <a:ext cx="2860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КРОССВОРД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24540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486989" y="16620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93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89"/>
            <a:ext cx="9144000" cy="689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81483" y="944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Я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76804" y="946375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13521" y="9636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К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3441" y="96059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018" y="95444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0938" y="949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У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1551" y="944578"/>
            <a:ext cx="720080" cy="6983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0778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Ш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225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3750" y="165985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77063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З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96884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Ь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64031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Т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56724" y="167793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31775" y="1663987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94394" y="16516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12869" y="16534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21551" y="1642954"/>
            <a:ext cx="720080" cy="6983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50028" y="239314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191934" y="2380391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93160" y="23456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191045" y="451331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39507" y="2365710"/>
            <a:ext cx="720080" cy="6983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729948" y="452221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71854" y="452274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939507" y="4504674"/>
            <a:ext cx="720080" cy="6983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299976" y="378009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79896" y="37743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413240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5981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13973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09868" y="380021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75177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185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210063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921551" y="3780092"/>
            <a:ext cx="720080" cy="6983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681510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761311" y="30827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1391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39452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993476" y="3107922"/>
            <a:ext cx="720080" cy="698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Ь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81510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411695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02673" y="59434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83450" y="10321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0" y="164062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26185" y="243719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24847" y="31417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7143" y="39241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23532" y="46357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16" y="680568"/>
            <a:ext cx="714403" cy="70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0020" y="226819"/>
            <a:ext cx="2860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КРОССВОРД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24540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486989" y="16620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Ы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2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89"/>
            <a:ext cx="9144000" cy="689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81483" y="944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Я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76804" y="946375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13521" y="9636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К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3441" y="96059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018" y="95444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0938" y="949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У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1551" y="944578"/>
            <a:ext cx="720080" cy="6983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0778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Ш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225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3750" y="165985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77063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З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96884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Ь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64031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Т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56724" y="167793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31775" y="1663987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94394" y="16516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59587" y="16534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21551" y="1642954"/>
            <a:ext cx="720080" cy="6983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50028" y="239314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Х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191934" y="2380391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93160" y="23456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М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191045" y="451331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39507" y="2365710"/>
            <a:ext cx="720080" cy="6983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729948" y="452221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71854" y="452274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939507" y="4504674"/>
            <a:ext cx="720080" cy="6983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299976" y="378009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79896" y="37743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413240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5981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13973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09868" y="380021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75177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185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210063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921551" y="3780092"/>
            <a:ext cx="720080" cy="6983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681510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761311" y="30827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1391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39452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993476" y="3107922"/>
            <a:ext cx="720080" cy="698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Ь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81510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411695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02673" y="59434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83450" y="10321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0" y="164062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26185" y="243719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24847" y="31417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7143" y="39241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23532" y="46357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16" y="680568"/>
            <a:ext cx="714403" cy="70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0020" y="226819"/>
            <a:ext cx="2860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КРОССВОРД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24540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486989" y="16620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Ы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6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89"/>
            <a:ext cx="9144000" cy="689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81483" y="944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Я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76804" y="946375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13521" y="9636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К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3441" y="96059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018" y="95444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0938" y="94957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У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1551" y="944578"/>
            <a:ext cx="720080" cy="6983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0778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Ш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225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3750" y="165985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77063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З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96884" y="165896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Ь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64031" y="165975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Т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56724" y="167793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С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31775" y="1663987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94394" y="16516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59587" y="16534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21551" y="1642954"/>
            <a:ext cx="720080" cy="6983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50028" y="239314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Х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191934" y="2380391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93160" y="23456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М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191045" y="451331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39507" y="2365710"/>
            <a:ext cx="720080" cy="6983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729948" y="452221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71854" y="452274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939507" y="4504674"/>
            <a:ext cx="720080" cy="6983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299976" y="378009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79896" y="377433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413240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5981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139736" y="376789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09868" y="3800210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75177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1854" y="3806298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210063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921551" y="3780092"/>
            <a:ext cx="720080" cy="6983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681510" y="3798803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761311" y="3082752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К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1391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39452" y="3101316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Р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993476" y="3107922"/>
            <a:ext cx="720080" cy="698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Ь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81510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Е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411695" y="3043979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Р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02673" y="59434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83450" y="10321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0" y="164062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26185" y="243719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24847" y="31417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7143" y="39241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23532" y="46357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16" y="680568"/>
            <a:ext cx="714403" cy="70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0020" y="226819"/>
            <a:ext cx="2860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КРОССВОРД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24540" y="16673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486989" y="1662034"/>
            <a:ext cx="720080" cy="698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Ы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6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1888</TotalTime>
  <Words>938</Words>
  <Application>Microsoft Office PowerPoint</Application>
  <PresentationFormat>Экран (4:3)</PresentationFormat>
  <Paragraphs>428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revaz</cp:lastModifiedBy>
  <cp:revision>121</cp:revision>
  <dcterms:created xsi:type="dcterms:W3CDTF">2011-11-27T10:40:55Z</dcterms:created>
  <dcterms:modified xsi:type="dcterms:W3CDTF">2013-03-14T13:30:43Z</dcterms:modified>
</cp:coreProperties>
</file>