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15"/>
  </p:notesMasterIdLst>
  <p:sldIdLst>
    <p:sldId id="256" r:id="rId2"/>
    <p:sldId id="260" r:id="rId3"/>
    <p:sldId id="275" r:id="rId4"/>
    <p:sldId id="262" r:id="rId5"/>
    <p:sldId id="258" r:id="rId6"/>
    <p:sldId id="263" r:id="rId7"/>
    <p:sldId id="265" r:id="rId8"/>
    <p:sldId id="266" r:id="rId9"/>
    <p:sldId id="276" r:id="rId10"/>
    <p:sldId id="268" r:id="rId11"/>
    <p:sldId id="273" r:id="rId12"/>
    <p:sldId id="270" r:id="rId13"/>
    <p:sldId id="272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9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99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9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91C8536-8E7B-4608-B26D-EA13015F33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08B3E7-076E-470C-9819-1B5FB44C96BC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49670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9670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7D263-A91C-4689-9B55-26C61E66E2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DB68A-4F10-4961-BBED-2D24970D92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D6947-1B05-4E0E-8709-0FB2D1E26B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FE1EC-2511-47EC-B132-357AD0D34F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5A1BF-FA9C-4037-992A-EFCD4A9733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C327F-84BF-4F68-A7FB-886975ECDC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6BA73-FA33-428C-B1FA-898C699F27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2EDF2-35F4-4BBD-B27C-FA7A09B137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A1F91-B32F-45EC-B8CF-B403E0AB1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3E17F-A45C-483A-B063-581435D19D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4B602-7EA4-430B-9555-571D6295AB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9562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9562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2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2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2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2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2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2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2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3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3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3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9563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3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3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3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3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3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4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4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4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4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4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4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4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4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4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4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5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5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9565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5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5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5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5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5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5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6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6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6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6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6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6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6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6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6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6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9567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7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7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7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7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7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567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9567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9568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9568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9568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49568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9568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9568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568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568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E2AC183-D8C3-453F-969D-A01A331A4D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5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5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5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95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9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95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5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5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5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95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95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95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95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95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5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95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95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5683" grpId="0"/>
      <p:bldP spid="495684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56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95684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9568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9568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56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95684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9568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9568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56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95684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9568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9568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56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95684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9568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9568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56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95684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9568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9568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333375"/>
            <a:ext cx="7772400" cy="208756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b="1" i="1" dirty="0" smtClean="0"/>
              <a:t>7 класс </a:t>
            </a:r>
            <a:br>
              <a:rPr lang="ru-RU" sz="3200" b="1" i="1" dirty="0" smtClean="0"/>
            </a:br>
            <a:endParaRPr lang="ru-RU" sz="3200" b="1" i="1" dirty="0" smtClean="0"/>
          </a:p>
        </p:txBody>
      </p:sp>
      <p:sp>
        <p:nvSpPr>
          <p:cNvPr id="4403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5445125"/>
            <a:ext cx="8280400" cy="10795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Учитель физики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МБОУ  СОШ с. Кормежка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smtClean="0"/>
              <a:t>высшей квалификационной категории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dirty="0" err="1" smtClean="0"/>
              <a:t>Утибкалиева</a:t>
            </a:r>
            <a:r>
              <a:rPr lang="ru-RU" sz="2000" dirty="0" smtClean="0"/>
              <a:t> </a:t>
            </a:r>
            <a:r>
              <a:rPr lang="ru-RU" sz="2000" dirty="0" err="1" smtClean="0"/>
              <a:t>Жанглен</a:t>
            </a:r>
            <a:r>
              <a:rPr lang="ru-RU" sz="2000" dirty="0" smtClean="0"/>
              <a:t> </a:t>
            </a:r>
            <a:r>
              <a:rPr lang="ru-RU" sz="2000" dirty="0" err="1" smtClean="0"/>
              <a:t>Миралеевна</a:t>
            </a:r>
            <a:endParaRPr lang="ru-RU" sz="2000" dirty="0" smtClean="0"/>
          </a:p>
          <a:p>
            <a:pPr eaLnBrk="1" hangingPunct="1">
              <a:lnSpc>
                <a:spcPct val="80000"/>
              </a:lnSpc>
              <a:defRPr/>
            </a:pPr>
            <a:endParaRPr lang="ru-RU" sz="1600" dirty="0" smtClean="0"/>
          </a:p>
        </p:txBody>
      </p:sp>
      <p:sp>
        <p:nvSpPr>
          <p:cNvPr id="440324" name="Rectangle 4"/>
          <p:cNvSpPr>
            <a:spLocks noChangeArrowheads="1"/>
          </p:cNvSpPr>
          <p:nvPr/>
        </p:nvSpPr>
        <p:spPr bwMode="auto">
          <a:xfrm>
            <a:off x="3059113" y="280988"/>
            <a:ext cx="38211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Лабораторная работа</a:t>
            </a:r>
          </a:p>
        </p:txBody>
      </p:sp>
      <p:sp>
        <p:nvSpPr>
          <p:cNvPr id="440325" name="Rectangle 5"/>
          <p:cNvSpPr>
            <a:spLocks noChangeArrowheads="1"/>
          </p:cNvSpPr>
          <p:nvPr/>
        </p:nvSpPr>
        <p:spPr bwMode="auto">
          <a:xfrm>
            <a:off x="1547813" y="663575"/>
            <a:ext cx="86725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Условия плавания тел</a:t>
            </a:r>
          </a:p>
        </p:txBody>
      </p:sp>
      <p:pic>
        <p:nvPicPr>
          <p:cNvPr id="3078" name="Picture 6" descr="j026282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492375"/>
            <a:ext cx="91440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27" name="Rectangle 7"/>
          <p:cNvSpPr>
            <a:spLocks noChangeArrowheads="1"/>
          </p:cNvSpPr>
          <p:nvPr/>
        </p:nvSpPr>
        <p:spPr bwMode="auto">
          <a:xfrm>
            <a:off x="4284663" y="2697163"/>
            <a:ext cx="48593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Без сомнения, всё наше знание начинается с опыта.</a:t>
            </a:r>
          </a:p>
          <a:p>
            <a:pPr>
              <a:defRPr/>
            </a:pPr>
            <a:r>
              <a:rPr lang="ru-RU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Кант  Иммануил                                                                                 (Немецкий философ, 1724-1804гг.)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0"/>
            <a:ext cx="6769100" cy="1196975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i="1" smtClean="0"/>
              <a:t>Это интересно!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661025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12292" name="Picture 4" descr="j018203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125538"/>
            <a:ext cx="9144000" cy="573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Плавание судов</a:t>
            </a:r>
          </a:p>
        </p:txBody>
      </p:sp>
      <p:pic>
        <p:nvPicPr>
          <p:cNvPr id="13315" name="Picture 4" descr="051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1773238"/>
            <a:ext cx="9144000" cy="5084762"/>
          </a:xfr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66938"/>
            <a:ext cx="8229600" cy="39592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</a:t>
            </a:r>
            <a:endParaRPr lang="ru-RU" b="1" i="1" smtClean="0"/>
          </a:p>
        </p:txBody>
      </p:sp>
      <p:pic>
        <p:nvPicPr>
          <p:cNvPr id="14339" name="Picture 5" descr="j028927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54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8800" b="1" smtClean="0"/>
              <a:t>Спасибо за урок!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88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8800" b="1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Людей всегда интересовал вопрос:</a:t>
            </a:r>
          </a:p>
        </p:txBody>
      </p:sp>
      <p:pic>
        <p:nvPicPr>
          <p:cNvPr id="4099" name="Picture 5" descr="09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87900" y="1484313"/>
            <a:ext cx="435610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j017867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484313"/>
            <a:ext cx="4629150" cy="301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 descr="j025551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4468813"/>
            <a:ext cx="4643438" cy="238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8" descr="j0177467 - копия"/>
          <p:cNvPicPr>
            <a:picLocks noChangeAspect="1" noChangeArrowheads="1"/>
          </p:cNvPicPr>
          <p:nvPr>
            <p:ph type="body" idx="1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4716463" y="4365625"/>
            <a:ext cx="4427537" cy="2492375"/>
          </a:xfr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body" idx="1"/>
          </p:nvPr>
        </p:nvSpPr>
        <p:spPr>
          <a:xfrm flipH="1">
            <a:off x="4716463" y="549275"/>
            <a:ext cx="4427537" cy="51847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endParaRPr lang="ru-RU" sz="3600" b="1" smtClean="0"/>
          </a:p>
          <a:p>
            <a:pPr algn="ctr" eaLnBrk="1" hangingPunct="1">
              <a:lnSpc>
                <a:spcPct val="90000"/>
              </a:lnSpc>
              <a:defRPr/>
            </a:pPr>
            <a:endParaRPr lang="ru-RU" sz="3600" b="1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smtClean="0"/>
              <a:t>Древнегреческий ученый</a:t>
            </a:r>
            <a:r>
              <a:rPr lang="ru-RU" sz="4400" b="1" smtClean="0"/>
              <a:t> </a:t>
            </a:r>
            <a:r>
              <a:rPr lang="ru-RU" sz="5400" b="1" smtClean="0"/>
              <a:t>Архимед</a:t>
            </a:r>
            <a:r>
              <a:rPr lang="ru-RU" sz="4800" b="1" smtClean="0"/>
              <a:t>,</a:t>
            </a:r>
            <a:r>
              <a:rPr lang="ru-RU" sz="4400" b="1" smtClean="0"/>
              <a:t> </a:t>
            </a:r>
            <a:r>
              <a:rPr lang="ru-RU" sz="3600" b="1" smtClean="0"/>
              <a:t>живший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smtClean="0"/>
              <a:t> в 287 г.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smtClean="0"/>
              <a:t>до нашей эры.</a:t>
            </a:r>
          </a:p>
        </p:txBody>
      </p:sp>
      <p:pic>
        <p:nvPicPr>
          <p:cNvPr id="5123" name="Picture 3" descr="6E26F47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49085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92100"/>
            <a:ext cx="8002587" cy="191293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/>
              <a:t>«</a:t>
            </a:r>
            <a:r>
              <a:rPr lang="ru-RU" sz="3600" b="1" i="1" smtClean="0"/>
              <a:t>Сперва собирать факты и только после этого связывать их мыслью»</a:t>
            </a:r>
            <a:r>
              <a:rPr lang="ru-RU" sz="3200" b="1" i="1" smtClean="0"/>
              <a:t/>
            </a:r>
            <a:br>
              <a:rPr lang="ru-RU" sz="3200" b="1" i="1" smtClean="0"/>
            </a:br>
            <a:endParaRPr lang="ru-RU" sz="3200" b="1" i="1" smtClean="0"/>
          </a:p>
        </p:txBody>
      </p:sp>
      <p:sp>
        <p:nvSpPr>
          <p:cNvPr id="504835" name="Rectangle 3"/>
          <p:cNvSpPr>
            <a:spLocks noChangeArrowheads="1"/>
          </p:cNvSpPr>
          <p:nvPr/>
        </p:nvSpPr>
        <p:spPr bwMode="auto">
          <a:xfrm>
            <a:off x="5148263" y="2997200"/>
            <a:ext cx="399573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 sz="4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ctr">
              <a:defRPr/>
            </a:pPr>
            <a:r>
              <a:rPr lang="ru-RU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Аристотель</a:t>
            </a:r>
          </a:p>
          <a:p>
            <a:pPr algn="ctr">
              <a:defRPr/>
            </a:pP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384-322 </a:t>
            </a:r>
          </a:p>
          <a:p>
            <a:pPr algn="ctr">
              <a:defRPr/>
            </a:pP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до н.э.</a:t>
            </a:r>
          </a:p>
        </p:txBody>
      </p:sp>
      <p:pic>
        <p:nvPicPr>
          <p:cNvPr id="6148" name="Picture 4" descr="67C6FBC1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2060575"/>
            <a:ext cx="5364163" cy="4797425"/>
          </a:xfr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j0182639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323850" y="404813"/>
            <a:ext cx="3657600" cy="6048375"/>
          </a:xfr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067175" y="549275"/>
            <a:ext cx="4681538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latin typeface="Tahoma" pitchFamily="34" charset="0"/>
              </a:rPr>
              <a:t>Исходные факты</a:t>
            </a:r>
          </a:p>
          <a:p>
            <a:pPr algn="ctr"/>
            <a:r>
              <a:rPr lang="ru-RU" sz="3600" b="1">
                <a:latin typeface="Tahoma" pitchFamily="34" charset="0"/>
              </a:rPr>
              <a:t>↓</a:t>
            </a:r>
          </a:p>
          <a:p>
            <a:pPr algn="ctr"/>
            <a:r>
              <a:rPr lang="ru-RU" sz="3600" b="1">
                <a:latin typeface="Tahoma" pitchFamily="34" charset="0"/>
              </a:rPr>
              <a:t>Гипотеза</a:t>
            </a:r>
          </a:p>
          <a:p>
            <a:pPr algn="ctr"/>
            <a:r>
              <a:rPr lang="ru-RU" sz="3600" b="1">
                <a:latin typeface="Tahoma" pitchFamily="34" charset="0"/>
              </a:rPr>
              <a:t>↓</a:t>
            </a:r>
          </a:p>
          <a:p>
            <a:pPr algn="ctr"/>
            <a:r>
              <a:rPr lang="ru-RU" sz="3600" b="1">
                <a:latin typeface="Tahoma" pitchFamily="34" charset="0"/>
              </a:rPr>
              <a:t>Следствия</a:t>
            </a:r>
          </a:p>
          <a:p>
            <a:pPr algn="ctr"/>
            <a:r>
              <a:rPr lang="ru-RU" sz="3600" b="1">
                <a:latin typeface="Tahoma" pitchFamily="34" charset="0"/>
              </a:rPr>
              <a:t>↓</a:t>
            </a:r>
          </a:p>
          <a:p>
            <a:pPr algn="ctr"/>
            <a:r>
              <a:rPr lang="ru-RU" sz="3600" b="1">
                <a:latin typeface="Tahoma" pitchFamily="34" charset="0"/>
              </a:rPr>
              <a:t>Эксперимент</a:t>
            </a:r>
          </a:p>
          <a:p>
            <a:pPr algn="ctr"/>
            <a:r>
              <a:rPr lang="ru-RU" sz="3600" b="1">
                <a:latin typeface="Tahoma" pitchFamily="34" charset="0"/>
              </a:rPr>
              <a:t>↓</a:t>
            </a:r>
          </a:p>
          <a:p>
            <a:pPr algn="ctr"/>
            <a:r>
              <a:rPr lang="ru-RU" sz="3600" b="1">
                <a:latin typeface="Tahoma" pitchFamily="34" charset="0"/>
              </a:rPr>
              <a:t>Исходные факты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    </a:t>
            </a:r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65400"/>
            <a:ext cx="8229600" cy="4292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ru-RU" sz="2800" smtClean="0"/>
          </a:p>
        </p:txBody>
      </p:sp>
      <p:pic>
        <p:nvPicPr>
          <p:cNvPr id="8196" name="Picture 4" descr="Дельфин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492375"/>
            <a:ext cx="9144000" cy="436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5861" name="Rectangle 5"/>
          <p:cNvSpPr>
            <a:spLocks noChangeArrowheads="1"/>
          </p:cNvSpPr>
          <p:nvPr/>
        </p:nvSpPr>
        <p:spPr bwMode="auto">
          <a:xfrm>
            <a:off x="323850" y="260350"/>
            <a:ext cx="882015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4400" b="1" i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От чего зависит глубина погружения тела в жидкость?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44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Выдвижение гипотез:</a:t>
            </a:r>
            <a:endParaRPr lang="ru-RU" sz="2000" b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13F00EA5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140200" y="765175"/>
            <a:ext cx="5003800" cy="6092825"/>
          </a:xfrm>
          <a:noFill/>
        </p:spPr>
      </p:pic>
      <p:sp>
        <p:nvSpPr>
          <p:cNvPr id="508931" name="Rectangle 3"/>
          <p:cNvSpPr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Ломоносов Михаил Васильевич</a:t>
            </a:r>
          </a:p>
        </p:txBody>
      </p:sp>
      <p:sp>
        <p:nvSpPr>
          <p:cNvPr id="508934" name="Rectangle 6"/>
          <p:cNvSpPr>
            <a:spLocks noChangeArrowheads="1"/>
          </p:cNvSpPr>
          <p:nvPr/>
        </p:nvSpPr>
        <p:spPr bwMode="auto">
          <a:xfrm>
            <a:off x="0" y="1916113"/>
            <a:ext cx="4787900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40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«Один опыт я ставлю выше, чем тысячу мнений, рожденных только воображением»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endParaRPr lang="ru-RU" sz="4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i="1" smtClean="0"/>
              <a:t>Условия плавания тел</a:t>
            </a:r>
            <a:br>
              <a:rPr lang="ru-RU" sz="4000" b="1" i="1" smtClean="0"/>
            </a:br>
            <a:r>
              <a:rPr lang="ru-RU" sz="2800" b="1" i="1" smtClean="0"/>
              <a:t>Сравнение плотности вещества и плотности  жидкости: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31686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tabLst>
                <a:tab pos="1330325" algn="l"/>
                <a:tab pos="1538288" algn="l"/>
              </a:tabLst>
              <a:defRPr/>
            </a:pPr>
            <a:r>
              <a:rPr lang="ru-RU" smtClean="0"/>
              <a:t>Плотность вещества больше плотности жидкости – тело </a:t>
            </a:r>
            <a:r>
              <a:rPr lang="ru-RU" sz="4000" b="1" i="1" smtClean="0"/>
              <a:t>тонет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tabLst>
                <a:tab pos="1330325" algn="l"/>
                <a:tab pos="1538288" algn="l"/>
              </a:tabLst>
              <a:defRPr/>
            </a:pPr>
            <a:r>
              <a:rPr lang="ru-RU" smtClean="0"/>
              <a:t>Плотность вещества равна плотности жидкости –</a:t>
            </a:r>
            <a:r>
              <a:rPr lang="ru-RU" b="1" i="1" smtClean="0"/>
              <a:t> тело </a:t>
            </a:r>
            <a:r>
              <a:rPr lang="ru-RU" sz="4000" b="1" i="1" smtClean="0"/>
              <a:t>плавает</a:t>
            </a:r>
            <a:r>
              <a:rPr lang="ru-RU" b="1" i="1" smtClean="0"/>
              <a:t>  </a:t>
            </a:r>
            <a:r>
              <a:rPr lang="ru-RU" smtClean="0"/>
              <a:t>в жидкости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tabLst>
                <a:tab pos="1330325" algn="l"/>
                <a:tab pos="1538288" algn="l"/>
              </a:tabLst>
              <a:defRPr/>
            </a:pPr>
            <a:r>
              <a:rPr lang="ru-RU" smtClean="0"/>
              <a:t>Плотность вещества меньше плотности жидкости – тело </a:t>
            </a:r>
            <a:r>
              <a:rPr lang="ru-RU" sz="4000" b="1" i="1" smtClean="0"/>
              <a:t>всплывает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tabLst>
                <a:tab pos="1330325" algn="l"/>
                <a:tab pos="1538288" algn="l"/>
              </a:tabLst>
              <a:defRPr/>
            </a:pPr>
            <a:endParaRPr lang="el-GR" sz="4000" b="1" i="1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tabLst>
                <a:tab pos="1330325" algn="l"/>
                <a:tab pos="1538288" algn="l"/>
              </a:tabLst>
              <a:defRPr/>
            </a:pPr>
            <a:endParaRPr lang="el-GR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tabLst>
                <a:tab pos="1330325" algn="l"/>
                <a:tab pos="1538288" algn="l"/>
              </a:tabLst>
              <a:defRPr/>
            </a:pPr>
            <a:r>
              <a:rPr lang="ru-RU" sz="1000" smtClean="0"/>
              <a:t> </a:t>
            </a:r>
            <a:endParaRPr lang="el-GR" sz="100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tabLst>
                <a:tab pos="1330325" algn="l"/>
                <a:tab pos="1538288" algn="l"/>
              </a:tabLst>
              <a:defRPr/>
            </a:pPr>
            <a:endParaRPr lang="el-GR" sz="10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229600" cy="435292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mtClean="0"/>
              <a:t>1. Сила Архимеда больше силы тяжести – тело </a:t>
            </a:r>
            <a:r>
              <a:rPr lang="ru-RU" sz="4000" b="1" i="1" smtClean="0"/>
              <a:t>всплывает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mtClean="0"/>
              <a:t>2.  Сила Архимеда равна силе тяжести – тело </a:t>
            </a:r>
            <a:r>
              <a:rPr lang="ru-RU" sz="4000" b="1" i="1" smtClean="0"/>
              <a:t>плавает</a:t>
            </a:r>
            <a:r>
              <a:rPr lang="ru-RU" smtClean="0"/>
              <a:t> в жидкости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mtClean="0"/>
              <a:t>3. Сила Архимеда меньше  силы тяжести – тело </a:t>
            </a:r>
            <a:r>
              <a:rPr lang="ru-RU" sz="4000" b="1" i="1" smtClean="0"/>
              <a:t>тонет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ru-RU" sz="4000" b="1" i="1" smtClean="0"/>
          </a:p>
        </p:txBody>
      </p:sp>
      <p:sp>
        <p:nvSpPr>
          <p:cNvPr id="523268" name="Rectangle 4"/>
          <p:cNvSpPr>
            <a:spLocks noChangeArrowheads="1"/>
          </p:cNvSpPr>
          <p:nvPr/>
        </p:nvSpPr>
        <p:spPr bwMode="auto">
          <a:xfrm>
            <a:off x="684213" y="476250"/>
            <a:ext cx="8459787" cy="11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Сравнение Архимедовой силы и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силы тяжести: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103</TotalTime>
  <Words>196</Words>
  <Application>Microsoft Office PowerPoint</Application>
  <PresentationFormat>Экран (4:3)</PresentationFormat>
  <Paragraphs>53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Wingdings</vt:lpstr>
      <vt:lpstr>Tahoma</vt:lpstr>
      <vt:lpstr>Круги</vt:lpstr>
      <vt:lpstr>    7 класс  </vt:lpstr>
      <vt:lpstr>Людей всегда интересовал вопрос:</vt:lpstr>
      <vt:lpstr>Слайд 3</vt:lpstr>
      <vt:lpstr>«Сперва собирать факты и только после этого связывать их мыслью» </vt:lpstr>
      <vt:lpstr>Слайд 5</vt:lpstr>
      <vt:lpstr>    </vt:lpstr>
      <vt:lpstr>Слайд 7</vt:lpstr>
      <vt:lpstr>Условия плавания тел Сравнение плотности вещества и плотности  жидкости:</vt:lpstr>
      <vt:lpstr>Слайд 9</vt:lpstr>
      <vt:lpstr>Это интересно!</vt:lpstr>
      <vt:lpstr>Плавание судов</vt:lpstr>
      <vt:lpstr>Слайд 12</vt:lpstr>
      <vt:lpstr>Слайд 13</vt:lpstr>
    </vt:vector>
  </TitlesOfParts>
  <Company>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7 класс  2008г.</dc:title>
  <dc:creator>Компьютер</dc:creator>
  <cp:lastModifiedBy>revaz</cp:lastModifiedBy>
  <cp:revision>6</cp:revision>
  <cp:lastPrinted>1601-01-01T00:00:00Z</cp:lastPrinted>
  <dcterms:created xsi:type="dcterms:W3CDTF">2008-04-08T18:42:45Z</dcterms:created>
  <dcterms:modified xsi:type="dcterms:W3CDTF">2013-03-08T18:09:06Z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