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88" r:id="rId2"/>
    <p:sldId id="274" r:id="rId3"/>
    <p:sldId id="256" r:id="rId4"/>
    <p:sldId id="258" r:id="rId5"/>
    <p:sldId id="259" r:id="rId6"/>
    <p:sldId id="260" r:id="rId7"/>
    <p:sldId id="270" r:id="rId8"/>
    <p:sldId id="275" r:id="rId9"/>
    <p:sldId id="273" r:id="rId10"/>
    <p:sldId id="276" r:id="rId11"/>
    <p:sldId id="277" r:id="rId12"/>
    <p:sldId id="261" r:id="rId13"/>
    <p:sldId id="278" r:id="rId14"/>
    <p:sldId id="279" r:id="rId15"/>
    <p:sldId id="287" r:id="rId16"/>
    <p:sldId id="280" r:id="rId17"/>
    <p:sldId id="283" r:id="rId18"/>
    <p:sldId id="281" r:id="rId19"/>
    <p:sldId id="282" r:id="rId20"/>
    <p:sldId id="289" r:id="rId21"/>
    <p:sldId id="286" r:id="rId2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F2D9B1"/>
    <a:srgbClr val="FBCD8F"/>
    <a:srgbClr val="F5E0CF"/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52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A13BA06-21A5-4241-B569-64DD147F5AB8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2560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3C7B68A-AAB3-4190-A89B-64BFF634287D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BBC761-41FE-445E-9807-47F6B6D6A4E4}" type="slidenum">
              <a:rPr lang="ru-RU"/>
              <a:pPr/>
              <a:t>3</a:t>
            </a:fld>
            <a:endParaRPr lang="ru-RU"/>
          </a:p>
        </p:txBody>
      </p:sp>
      <p:sp>
        <p:nvSpPr>
          <p:cNvPr id="266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6A6AAB-5270-4E1A-AAA9-58E81893559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5DD977-E5D8-4B94-9D1D-AE77B2A40F6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45647F-7131-48EC-AAA9-B5C2965CE67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6133039-3E60-43BA-93C0-E66238E2A09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9A4067-6C87-42ED-BF35-BE47CAB16A3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61517C-7DA8-4568-9185-8C4CC0B0529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D71562-A304-400C-A44F-5FDB706ABA8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FA8275-D832-4F7F-9D98-5E811883702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53696E-F917-431C-880A-D7FBAC38CE0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0A31B4-66B1-4366-BC9A-4893845CF64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05AA2B-1ABE-4591-9F9F-6DCD381A95E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322496-3167-4E0D-A284-B82B588E08E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bg1"/>
            </a:gs>
            <a:gs pos="100000">
              <a:srgbClr val="F2D9B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B48A1CD-8980-4701-AB2E-1B8216F2DD9B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8913"/>
            <a:ext cx="8686800" cy="1143000"/>
          </a:xfrm>
        </p:spPr>
        <p:txBody>
          <a:bodyPr/>
          <a:lstStyle/>
          <a:p>
            <a:r>
              <a:rPr lang="ru-RU" sz="4000">
                <a:latin typeface="Monotype Corsiva" pitchFamily="66" charset="0"/>
              </a:rPr>
              <a:t>Разгадай «информационный» кроссворд и </a:t>
            </a:r>
            <a:r>
              <a:rPr lang="ru-RU" sz="4000"/>
              <a:t> </a:t>
            </a:r>
            <a:r>
              <a:rPr lang="ru-RU" sz="4000">
                <a:latin typeface="Monotype Corsiva" pitchFamily="66" charset="0"/>
              </a:rPr>
              <a:t>в выделенных клетках ты прочитаешь слово</a:t>
            </a:r>
          </a:p>
        </p:txBody>
      </p:sp>
      <p:sp>
        <p:nvSpPr>
          <p:cNvPr id="46149" name="Text Box 69"/>
          <p:cNvSpPr txBox="1">
            <a:spLocks noChangeArrowheads="1"/>
          </p:cNvSpPr>
          <p:nvPr/>
        </p:nvSpPr>
        <p:spPr bwMode="auto">
          <a:xfrm>
            <a:off x="1743075" y="4097338"/>
            <a:ext cx="64277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pSp>
        <p:nvGrpSpPr>
          <p:cNvPr id="46157" name="Group 77"/>
          <p:cNvGrpSpPr>
            <a:grpSpLocks/>
          </p:cNvGrpSpPr>
          <p:nvPr/>
        </p:nvGrpSpPr>
        <p:grpSpPr bwMode="auto">
          <a:xfrm>
            <a:off x="900113" y="1412875"/>
            <a:ext cx="6840537" cy="2109788"/>
            <a:chOff x="385" y="845"/>
            <a:chExt cx="4990" cy="1647"/>
          </a:xfrm>
        </p:grpSpPr>
        <p:sp>
          <p:nvSpPr>
            <p:cNvPr id="46084" name="Rectangle 4"/>
            <p:cNvSpPr>
              <a:spLocks noChangeArrowheads="1"/>
            </p:cNvSpPr>
            <p:nvPr/>
          </p:nvSpPr>
          <p:spPr bwMode="auto">
            <a:xfrm>
              <a:off x="929" y="845"/>
              <a:ext cx="318" cy="282"/>
            </a:xfrm>
            <a:prstGeom prst="rect">
              <a:avLst/>
            </a:prstGeom>
            <a:solidFill>
              <a:srgbClr val="F5E0C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086" name="Rectangle 6"/>
            <p:cNvSpPr>
              <a:spLocks noChangeArrowheads="1"/>
            </p:cNvSpPr>
            <p:nvPr/>
          </p:nvSpPr>
          <p:spPr bwMode="auto">
            <a:xfrm>
              <a:off x="1247" y="845"/>
              <a:ext cx="318" cy="282"/>
            </a:xfrm>
            <a:prstGeom prst="rect">
              <a:avLst/>
            </a:prstGeom>
            <a:solidFill>
              <a:srgbClr val="F5E0C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087" name="Rectangle 7"/>
            <p:cNvSpPr>
              <a:spLocks noChangeArrowheads="1"/>
            </p:cNvSpPr>
            <p:nvPr/>
          </p:nvSpPr>
          <p:spPr bwMode="auto">
            <a:xfrm>
              <a:off x="1564" y="845"/>
              <a:ext cx="318" cy="282"/>
            </a:xfrm>
            <a:prstGeom prst="rect">
              <a:avLst/>
            </a:prstGeom>
            <a:solidFill>
              <a:srgbClr val="F5E0C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088" name="Rectangle 8"/>
            <p:cNvSpPr>
              <a:spLocks noChangeArrowheads="1"/>
            </p:cNvSpPr>
            <p:nvPr/>
          </p:nvSpPr>
          <p:spPr bwMode="auto">
            <a:xfrm>
              <a:off x="1882" y="845"/>
              <a:ext cx="318" cy="282"/>
            </a:xfrm>
            <a:prstGeom prst="rect">
              <a:avLst/>
            </a:prstGeom>
            <a:solidFill>
              <a:srgbClr val="F5E0C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089" name="Rectangle 9"/>
            <p:cNvSpPr>
              <a:spLocks noChangeArrowheads="1"/>
            </p:cNvSpPr>
            <p:nvPr/>
          </p:nvSpPr>
          <p:spPr bwMode="auto">
            <a:xfrm>
              <a:off x="2199" y="845"/>
              <a:ext cx="318" cy="282"/>
            </a:xfrm>
            <a:prstGeom prst="rect">
              <a:avLst/>
            </a:prstGeom>
            <a:solidFill>
              <a:srgbClr val="F5E0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091" name="Rectangle 11"/>
            <p:cNvSpPr>
              <a:spLocks noChangeArrowheads="1"/>
            </p:cNvSpPr>
            <p:nvPr/>
          </p:nvSpPr>
          <p:spPr bwMode="auto">
            <a:xfrm>
              <a:off x="2517" y="845"/>
              <a:ext cx="318" cy="282"/>
            </a:xfrm>
            <a:prstGeom prst="rect">
              <a:avLst/>
            </a:prstGeom>
            <a:solidFill>
              <a:srgbClr val="F5E0C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092" name="Rectangle 12"/>
            <p:cNvSpPr>
              <a:spLocks noChangeArrowheads="1"/>
            </p:cNvSpPr>
            <p:nvPr/>
          </p:nvSpPr>
          <p:spPr bwMode="auto">
            <a:xfrm>
              <a:off x="2834" y="845"/>
              <a:ext cx="318" cy="282"/>
            </a:xfrm>
            <a:prstGeom prst="rect">
              <a:avLst/>
            </a:prstGeom>
            <a:solidFill>
              <a:srgbClr val="F5E0C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093" name="Rectangle 13"/>
            <p:cNvSpPr>
              <a:spLocks noChangeArrowheads="1"/>
            </p:cNvSpPr>
            <p:nvPr/>
          </p:nvSpPr>
          <p:spPr bwMode="auto">
            <a:xfrm>
              <a:off x="3152" y="845"/>
              <a:ext cx="318" cy="282"/>
            </a:xfrm>
            <a:prstGeom prst="rect">
              <a:avLst/>
            </a:prstGeom>
            <a:solidFill>
              <a:srgbClr val="F5E0C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094" name="Rectangle 14"/>
            <p:cNvSpPr>
              <a:spLocks noChangeArrowheads="1"/>
            </p:cNvSpPr>
            <p:nvPr/>
          </p:nvSpPr>
          <p:spPr bwMode="auto">
            <a:xfrm>
              <a:off x="3469" y="845"/>
              <a:ext cx="318" cy="282"/>
            </a:xfrm>
            <a:prstGeom prst="rect">
              <a:avLst/>
            </a:prstGeom>
            <a:solidFill>
              <a:srgbClr val="F5E0C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095" name="Rectangle 15"/>
            <p:cNvSpPr>
              <a:spLocks noChangeArrowheads="1"/>
            </p:cNvSpPr>
            <p:nvPr/>
          </p:nvSpPr>
          <p:spPr bwMode="auto">
            <a:xfrm>
              <a:off x="3787" y="845"/>
              <a:ext cx="318" cy="282"/>
            </a:xfrm>
            <a:prstGeom prst="rect">
              <a:avLst/>
            </a:prstGeom>
            <a:solidFill>
              <a:srgbClr val="F5E0C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096" name="Rectangle 16"/>
            <p:cNvSpPr>
              <a:spLocks noChangeArrowheads="1"/>
            </p:cNvSpPr>
            <p:nvPr/>
          </p:nvSpPr>
          <p:spPr bwMode="auto">
            <a:xfrm>
              <a:off x="2199" y="1117"/>
              <a:ext cx="318" cy="282"/>
            </a:xfrm>
            <a:prstGeom prst="rect">
              <a:avLst/>
            </a:prstGeom>
            <a:solidFill>
              <a:srgbClr val="F5E0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097" name="Rectangle 17"/>
            <p:cNvSpPr>
              <a:spLocks noChangeArrowheads="1"/>
            </p:cNvSpPr>
            <p:nvPr/>
          </p:nvSpPr>
          <p:spPr bwMode="auto">
            <a:xfrm>
              <a:off x="2199" y="1389"/>
              <a:ext cx="318" cy="282"/>
            </a:xfrm>
            <a:prstGeom prst="rect">
              <a:avLst/>
            </a:prstGeom>
            <a:solidFill>
              <a:srgbClr val="F5E0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098" name="Rectangle 18"/>
            <p:cNvSpPr>
              <a:spLocks noChangeArrowheads="1"/>
            </p:cNvSpPr>
            <p:nvPr/>
          </p:nvSpPr>
          <p:spPr bwMode="auto">
            <a:xfrm>
              <a:off x="2199" y="1661"/>
              <a:ext cx="318" cy="282"/>
            </a:xfrm>
            <a:prstGeom prst="rect">
              <a:avLst/>
            </a:prstGeom>
            <a:solidFill>
              <a:srgbClr val="F5E0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00" name="Rectangle 20"/>
            <p:cNvSpPr>
              <a:spLocks noChangeArrowheads="1"/>
            </p:cNvSpPr>
            <p:nvPr/>
          </p:nvSpPr>
          <p:spPr bwMode="auto">
            <a:xfrm>
              <a:off x="4104" y="845"/>
              <a:ext cx="318" cy="282"/>
            </a:xfrm>
            <a:prstGeom prst="rect">
              <a:avLst/>
            </a:prstGeom>
            <a:solidFill>
              <a:srgbClr val="F5E0C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01" name="Rectangle 21"/>
            <p:cNvSpPr>
              <a:spLocks noChangeArrowheads="1"/>
            </p:cNvSpPr>
            <p:nvPr/>
          </p:nvSpPr>
          <p:spPr bwMode="auto">
            <a:xfrm>
              <a:off x="4422" y="845"/>
              <a:ext cx="318" cy="282"/>
            </a:xfrm>
            <a:prstGeom prst="rect">
              <a:avLst/>
            </a:prstGeom>
            <a:solidFill>
              <a:srgbClr val="F5E0C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02" name="Rectangle 22"/>
            <p:cNvSpPr>
              <a:spLocks noChangeArrowheads="1"/>
            </p:cNvSpPr>
            <p:nvPr/>
          </p:nvSpPr>
          <p:spPr bwMode="auto">
            <a:xfrm>
              <a:off x="4739" y="845"/>
              <a:ext cx="318" cy="282"/>
            </a:xfrm>
            <a:prstGeom prst="rect">
              <a:avLst/>
            </a:prstGeom>
            <a:solidFill>
              <a:srgbClr val="F5E0C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03" name="Rectangle 23"/>
            <p:cNvSpPr>
              <a:spLocks noChangeArrowheads="1"/>
            </p:cNvSpPr>
            <p:nvPr/>
          </p:nvSpPr>
          <p:spPr bwMode="auto">
            <a:xfrm>
              <a:off x="5057" y="845"/>
              <a:ext cx="318" cy="282"/>
            </a:xfrm>
            <a:prstGeom prst="rect">
              <a:avLst/>
            </a:prstGeom>
            <a:solidFill>
              <a:srgbClr val="F5E0C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04" name="Rectangle 24"/>
            <p:cNvSpPr>
              <a:spLocks noChangeArrowheads="1"/>
            </p:cNvSpPr>
            <p:nvPr/>
          </p:nvSpPr>
          <p:spPr bwMode="auto">
            <a:xfrm>
              <a:off x="2517" y="1117"/>
              <a:ext cx="318" cy="282"/>
            </a:xfrm>
            <a:prstGeom prst="rect">
              <a:avLst/>
            </a:prstGeom>
            <a:solidFill>
              <a:srgbClr val="F5E0C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05" name="Rectangle 25"/>
            <p:cNvSpPr>
              <a:spLocks noChangeArrowheads="1"/>
            </p:cNvSpPr>
            <p:nvPr/>
          </p:nvSpPr>
          <p:spPr bwMode="auto">
            <a:xfrm>
              <a:off x="2834" y="1117"/>
              <a:ext cx="318" cy="282"/>
            </a:xfrm>
            <a:prstGeom prst="rect">
              <a:avLst/>
            </a:prstGeom>
            <a:solidFill>
              <a:srgbClr val="F5E0C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06" name="Rectangle 26"/>
            <p:cNvSpPr>
              <a:spLocks noChangeArrowheads="1"/>
            </p:cNvSpPr>
            <p:nvPr/>
          </p:nvSpPr>
          <p:spPr bwMode="auto">
            <a:xfrm>
              <a:off x="3152" y="1117"/>
              <a:ext cx="318" cy="282"/>
            </a:xfrm>
            <a:prstGeom prst="rect">
              <a:avLst/>
            </a:prstGeom>
            <a:solidFill>
              <a:srgbClr val="F5E0C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07" name="Rectangle 27"/>
            <p:cNvSpPr>
              <a:spLocks noChangeArrowheads="1"/>
            </p:cNvSpPr>
            <p:nvPr/>
          </p:nvSpPr>
          <p:spPr bwMode="auto">
            <a:xfrm>
              <a:off x="3469" y="1117"/>
              <a:ext cx="318" cy="282"/>
            </a:xfrm>
            <a:prstGeom prst="rect">
              <a:avLst/>
            </a:prstGeom>
            <a:solidFill>
              <a:srgbClr val="F5E0C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08" name="Rectangle 28"/>
            <p:cNvSpPr>
              <a:spLocks noChangeArrowheads="1"/>
            </p:cNvSpPr>
            <p:nvPr/>
          </p:nvSpPr>
          <p:spPr bwMode="auto">
            <a:xfrm>
              <a:off x="3787" y="1117"/>
              <a:ext cx="318" cy="282"/>
            </a:xfrm>
            <a:prstGeom prst="rect">
              <a:avLst/>
            </a:prstGeom>
            <a:solidFill>
              <a:srgbClr val="F5E0C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09" name="Rectangle 29"/>
            <p:cNvSpPr>
              <a:spLocks noChangeArrowheads="1"/>
            </p:cNvSpPr>
            <p:nvPr/>
          </p:nvSpPr>
          <p:spPr bwMode="auto">
            <a:xfrm>
              <a:off x="4104" y="1117"/>
              <a:ext cx="318" cy="282"/>
            </a:xfrm>
            <a:prstGeom prst="rect">
              <a:avLst/>
            </a:prstGeom>
            <a:solidFill>
              <a:srgbClr val="F5E0C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10" name="Rectangle 30"/>
            <p:cNvSpPr>
              <a:spLocks noChangeArrowheads="1"/>
            </p:cNvSpPr>
            <p:nvPr/>
          </p:nvSpPr>
          <p:spPr bwMode="auto">
            <a:xfrm>
              <a:off x="4422" y="1117"/>
              <a:ext cx="318" cy="282"/>
            </a:xfrm>
            <a:prstGeom prst="rect">
              <a:avLst/>
            </a:prstGeom>
            <a:solidFill>
              <a:srgbClr val="F5E0C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11" name="Rectangle 31"/>
            <p:cNvSpPr>
              <a:spLocks noChangeArrowheads="1"/>
            </p:cNvSpPr>
            <p:nvPr/>
          </p:nvSpPr>
          <p:spPr bwMode="auto">
            <a:xfrm>
              <a:off x="1882" y="1117"/>
              <a:ext cx="318" cy="282"/>
            </a:xfrm>
            <a:prstGeom prst="rect">
              <a:avLst/>
            </a:prstGeom>
            <a:solidFill>
              <a:srgbClr val="F5E0C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12" name="Rectangle 32"/>
            <p:cNvSpPr>
              <a:spLocks noChangeArrowheads="1"/>
            </p:cNvSpPr>
            <p:nvPr/>
          </p:nvSpPr>
          <p:spPr bwMode="auto">
            <a:xfrm>
              <a:off x="2517" y="1389"/>
              <a:ext cx="318" cy="282"/>
            </a:xfrm>
            <a:prstGeom prst="rect">
              <a:avLst/>
            </a:prstGeom>
            <a:solidFill>
              <a:srgbClr val="F5E0C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13" name="Rectangle 33"/>
            <p:cNvSpPr>
              <a:spLocks noChangeArrowheads="1"/>
            </p:cNvSpPr>
            <p:nvPr/>
          </p:nvSpPr>
          <p:spPr bwMode="auto">
            <a:xfrm>
              <a:off x="2835" y="1389"/>
              <a:ext cx="318" cy="282"/>
            </a:xfrm>
            <a:prstGeom prst="rect">
              <a:avLst/>
            </a:prstGeom>
            <a:solidFill>
              <a:srgbClr val="F5E0C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14" name="Rectangle 34"/>
            <p:cNvSpPr>
              <a:spLocks noChangeArrowheads="1"/>
            </p:cNvSpPr>
            <p:nvPr/>
          </p:nvSpPr>
          <p:spPr bwMode="auto">
            <a:xfrm>
              <a:off x="3152" y="1389"/>
              <a:ext cx="318" cy="282"/>
            </a:xfrm>
            <a:prstGeom prst="rect">
              <a:avLst/>
            </a:prstGeom>
            <a:solidFill>
              <a:srgbClr val="F5E0C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15" name="Rectangle 35"/>
            <p:cNvSpPr>
              <a:spLocks noChangeArrowheads="1"/>
            </p:cNvSpPr>
            <p:nvPr/>
          </p:nvSpPr>
          <p:spPr bwMode="auto">
            <a:xfrm>
              <a:off x="1247" y="1389"/>
              <a:ext cx="318" cy="282"/>
            </a:xfrm>
            <a:prstGeom prst="rect">
              <a:avLst/>
            </a:prstGeom>
            <a:solidFill>
              <a:srgbClr val="F5E0C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16" name="Rectangle 36"/>
            <p:cNvSpPr>
              <a:spLocks noChangeArrowheads="1"/>
            </p:cNvSpPr>
            <p:nvPr/>
          </p:nvSpPr>
          <p:spPr bwMode="auto">
            <a:xfrm>
              <a:off x="1565" y="1389"/>
              <a:ext cx="318" cy="282"/>
            </a:xfrm>
            <a:prstGeom prst="rect">
              <a:avLst/>
            </a:prstGeom>
            <a:solidFill>
              <a:srgbClr val="F5E0C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17" name="Rectangle 37"/>
            <p:cNvSpPr>
              <a:spLocks noChangeArrowheads="1"/>
            </p:cNvSpPr>
            <p:nvPr/>
          </p:nvSpPr>
          <p:spPr bwMode="auto">
            <a:xfrm>
              <a:off x="1882" y="1389"/>
              <a:ext cx="318" cy="282"/>
            </a:xfrm>
            <a:prstGeom prst="rect">
              <a:avLst/>
            </a:prstGeom>
            <a:solidFill>
              <a:srgbClr val="F5E0C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18" name="Rectangle 38"/>
            <p:cNvSpPr>
              <a:spLocks noChangeArrowheads="1"/>
            </p:cNvSpPr>
            <p:nvPr/>
          </p:nvSpPr>
          <p:spPr bwMode="auto">
            <a:xfrm>
              <a:off x="1247" y="1661"/>
              <a:ext cx="318" cy="282"/>
            </a:xfrm>
            <a:prstGeom prst="rect">
              <a:avLst/>
            </a:prstGeom>
            <a:solidFill>
              <a:srgbClr val="F5E0C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19" name="Rectangle 39"/>
            <p:cNvSpPr>
              <a:spLocks noChangeArrowheads="1"/>
            </p:cNvSpPr>
            <p:nvPr/>
          </p:nvSpPr>
          <p:spPr bwMode="auto">
            <a:xfrm>
              <a:off x="1565" y="1661"/>
              <a:ext cx="318" cy="282"/>
            </a:xfrm>
            <a:prstGeom prst="rect">
              <a:avLst/>
            </a:prstGeom>
            <a:solidFill>
              <a:srgbClr val="F5E0C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20" name="Rectangle 40"/>
            <p:cNvSpPr>
              <a:spLocks noChangeArrowheads="1"/>
            </p:cNvSpPr>
            <p:nvPr/>
          </p:nvSpPr>
          <p:spPr bwMode="auto">
            <a:xfrm>
              <a:off x="1882" y="1661"/>
              <a:ext cx="318" cy="282"/>
            </a:xfrm>
            <a:prstGeom prst="rect">
              <a:avLst/>
            </a:prstGeom>
            <a:solidFill>
              <a:srgbClr val="F5E0C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21" name="Rectangle 41"/>
            <p:cNvSpPr>
              <a:spLocks noChangeArrowheads="1"/>
            </p:cNvSpPr>
            <p:nvPr/>
          </p:nvSpPr>
          <p:spPr bwMode="auto">
            <a:xfrm>
              <a:off x="929" y="1389"/>
              <a:ext cx="318" cy="282"/>
            </a:xfrm>
            <a:prstGeom prst="rect">
              <a:avLst/>
            </a:prstGeom>
            <a:solidFill>
              <a:srgbClr val="F5E0C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22" name="Rectangle 42"/>
            <p:cNvSpPr>
              <a:spLocks noChangeArrowheads="1"/>
            </p:cNvSpPr>
            <p:nvPr/>
          </p:nvSpPr>
          <p:spPr bwMode="auto">
            <a:xfrm>
              <a:off x="929" y="1661"/>
              <a:ext cx="318" cy="282"/>
            </a:xfrm>
            <a:prstGeom prst="rect">
              <a:avLst/>
            </a:prstGeom>
            <a:solidFill>
              <a:srgbClr val="F5E0C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23" name="Rectangle 43"/>
            <p:cNvSpPr>
              <a:spLocks noChangeArrowheads="1"/>
            </p:cNvSpPr>
            <p:nvPr/>
          </p:nvSpPr>
          <p:spPr bwMode="auto">
            <a:xfrm>
              <a:off x="612" y="1661"/>
              <a:ext cx="318" cy="282"/>
            </a:xfrm>
            <a:prstGeom prst="rect">
              <a:avLst/>
            </a:prstGeom>
            <a:solidFill>
              <a:srgbClr val="F5E0C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26" name="Rectangle 46"/>
            <p:cNvSpPr>
              <a:spLocks noChangeArrowheads="1"/>
            </p:cNvSpPr>
            <p:nvPr/>
          </p:nvSpPr>
          <p:spPr bwMode="auto">
            <a:xfrm>
              <a:off x="2517" y="1661"/>
              <a:ext cx="318" cy="282"/>
            </a:xfrm>
            <a:prstGeom prst="rect">
              <a:avLst/>
            </a:prstGeom>
            <a:solidFill>
              <a:srgbClr val="F5E0C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27" name="Rectangle 47"/>
            <p:cNvSpPr>
              <a:spLocks noChangeArrowheads="1"/>
            </p:cNvSpPr>
            <p:nvPr/>
          </p:nvSpPr>
          <p:spPr bwMode="auto">
            <a:xfrm>
              <a:off x="2834" y="1661"/>
              <a:ext cx="318" cy="282"/>
            </a:xfrm>
            <a:prstGeom prst="rect">
              <a:avLst/>
            </a:prstGeom>
            <a:solidFill>
              <a:srgbClr val="F5E0C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28" name="Rectangle 48"/>
            <p:cNvSpPr>
              <a:spLocks noChangeArrowheads="1"/>
            </p:cNvSpPr>
            <p:nvPr/>
          </p:nvSpPr>
          <p:spPr bwMode="auto">
            <a:xfrm>
              <a:off x="2517" y="1933"/>
              <a:ext cx="318" cy="282"/>
            </a:xfrm>
            <a:prstGeom prst="rect">
              <a:avLst/>
            </a:prstGeom>
            <a:solidFill>
              <a:srgbClr val="F5E0C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29" name="Rectangle 49"/>
            <p:cNvSpPr>
              <a:spLocks noChangeArrowheads="1"/>
            </p:cNvSpPr>
            <p:nvPr/>
          </p:nvSpPr>
          <p:spPr bwMode="auto">
            <a:xfrm>
              <a:off x="3470" y="1933"/>
              <a:ext cx="318" cy="282"/>
            </a:xfrm>
            <a:prstGeom prst="rect">
              <a:avLst/>
            </a:prstGeom>
            <a:solidFill>
              <a:srgbClr val="F5E0C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30" name="Rectangle 50"/>
            <p:cNvSpPr>
              <a:spLocks noChangeArrowheads="1"/>
            </p:cNvSpPr>
            <p:nvPr/>
          </p:nvSpPr>
          <p:spPr bwMode="auto">
            <a:xfrm>
              <a:off x="1882" y="1934"/>
              <a:ext cx="318" cy="282"/>
            </a:xfrm>
            <a:prstGeom prst="rect">
              <a:avLst/>
            </a:prstGeom>
            <a:solidFill>
              <a:srgbClr val="F5E0C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31" name="Rectangle 51"/>
            <p:cNvSpPr>
              <a:spLocks noChangeArrowheads="1"/>
            </p:cNvSpPr>
            <p:nvPr/>
          </p:nvSpPr>
          <p:spPr bwMode="auto">
            <a:xfrm>
              <a:off x="2199" y="1934"/>
              <a:ext cx="318" cy="282"/>
            </a:xfrm>
            <a:prstGeom prst="rect">
              <a:avLst/>
            </a:prstGeom>
            <a:solidFill>
              <a:srgbClr val="F5E0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32" name="Rectangle 52"/>
            <p:cNvSpPr>
              <a:spLocks noChangeArrowheads="1"/>
            </p:cNvSpPr>
            <p:nvPr/>
          </p:nvSpPr>
          <p:spPr bwMode="auto">
            <a:xfrm>
              <a:off x="3152" y="1933"/>
              <a:ext cx="318" cy="282"/>
            </a:xfrm>
            <a:prstGeom prst="rect">
              <a:avLst/>
            </a:prstGeom>
            <a:solidFill>
              <a:srgbClr val="F5E0C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33" name="Rectangle 53"/>
            <p:cNvSpPr>
              <a:spLocks noChangeArrowheads="1"/>
            </p:cNvSpPr>
            <p:nvPr/>
          </p:nvSpPr>
          <p:spPr bwMode="auto">
            <a:xfrm>
              <a:off x="2835" y="1933"/>
              <a:ext cx="318" cy="282"/>
            </a:xfrm>
            <a:prstGeom prst="rect">
              <a:avLst/>
            </a:prstGeom>
            <a:solidFill>
              <a:srgbClr val="F5E0C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34" name="Rectangle 54"/>
            <p:cNvSpPr>
              <a:spLocks noChangeArrowheads="1"/>
            </p:cNvSpPr>
            <p:nvPr/>
          </p:nvSpPr>
          <p:spPr bwMode="auto">
            <a:xfrm>
              <a:off x="929" y="2206"/>
              <a:ext cx="318" cy="282"/>
            </a:xfrm>
            <a:prstGeom prst="rect">
              <a:avLst/>
            </a:prstGeom>
            <a:solidFill>
              <a:srgbClr val="F5E0C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35" name="Rectangle 55"/>
            <p:cNvSpPr>
              <a:spLocks noChangeArrowheads="1"/>
            </p:cNvSpPr>
            <p:nvPr/>
          </p:nvSpPr>
          <p:spPr bwMode="auto">
            <a:xfrm>
              <a:off x="1247" y="2206"/>
              <a:ext cx="318" cy="282"/>
            </a:xfrm>
            <a:prstGeom prst="rect">
              <a:avLst/>
            </a:prstGeom>
            <a:solidFill>
              <a:srgbClr val="F5E0C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36" name="Rectangle 56"/>
            <p:cNvSpPr>
              <a:spLocks noChangeArrowheads="1"/>
            </p:cNvSpPr>
            <p:nvPr/>
          </p:nvSpPr>
          <p:spPr bwMode="auto">
            <a:xfrm>
              <a:off x="1564" y="2206"/>
              <a:ext cx="318" cy="282"/>
            </a:xfrm>
            <a:prstGeom prst="rect">
              <a:avLst/>
            </a:prstGeom>
            <a:solidFill>
              <a:srgbClr val="F5E0C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37" name="Rectangle 57"/>
            <p:cNvSpPr>
              <a:spLocks noChangeArrowheads="1"/>
            </p:cNvSpPr>
            <p:nvPr/>
          </p:nvSpPr>
          <p:spPr bwMode="auto">
            <a:xfrm>
              <a:off x="1882" y="2206"/>
              <a:ext cx="318" cy="282"/>
            </a:xfrm>
            <a:prstGeom prst="rect">
              <a:avLst/>
            </a:prstGeom>
            <a:solidFill>
              <a:srgbClr val="F5E0C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38" name="Rectangle 58"/>
            <p:cNvSpPr>
              <a:spLocks noChangeArrowheads="1"/>
            </p:cNvSpPr>
            <p:nvPr/>
          </p:nvSpPr>
          <p:spPr bwMode="auto">
            <a:xfrm>
              <a:off x="2199" y="2206"/>
              <a:ext cx="318" cy="282"/>
            </a:xfrm>
            <a:prstGeom prst="rect">
              <a:avLst/>
            </a:prstGeom>
            <a:solidFill>
              <a:srgbClr val="F5E0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39" name="Rectangle 59"/>
            <p:cNvSpPr>
              <a:spLocks noChangeArrowheads="1"/>
            </p:cNvSpPr>
            <p:nvPr/>
          </p:nvSpPr>
          <p:spPr bwMode="auto">
            <a:xfrm>
              <a:off x="2517" y="2206"/>
              <a:ext cx="318" cy="282"/>
            </a:xfrm>
            <a:prstGeom prst="rect">
              <a:avLst/>
            </a:prstGeom>
            <a:solidFill>
              <a:srgbClr val="F5E0C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40" name="Rectangle 60"/>
            <p:cNvSpPr>
              <a:spLocks noChangeArrowheads="1"/>
            </p:cNvSpPr>
            <p:nvPr/>
          </p:nvSpPr>
          <p:spPr bwMode="auto">
            <a:xfrm>
              <a:off x="2834" y="2206"/>
              <a:ext cx="318" cy="282"/>
            </a:xfrm>
            <a:prstGeom prst="rect">
              <a:avLst/>
            </a:prstGeom>
            <a:solidFill>
              <a:srgbClr val="F5E0C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41" name="Rectangle 61"/>
            <p:cNvSpPr>
              <a:spLocks noChangeArrowheads="1"/>
            </p:cNvSpPr>
            <p:nvPr/>
          </p:nvSpPr>
          <p:spPr bwMode="auto">
            <a:xfrm>
              <a:off x="3152" y="2206"/>
              <a:ext cx="318" cy="282"/>
            </a:xfrm>
            <a:prstGeom prst="rect">
              <a:avLst/>
            </a:prstGeom>
            <a:solidFill>
              <a:srgbClr val="F5E0C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42" name="Rectangle 62"/>
            <p:cNvSpPr>
              <a:spLocks noChangeArrowheads="1"/>
            </p:cNvSpPr>
            <p:nvPr/>
          </p:nvSpPr>
          <p:spPr bwMode="auto">
            <a:xfrm>
              <a:off x="3469" y="2206"/>
              <a:ext cx="318" cy="282"/>
            </a:xfrm>
            <a:prstGeom prst="rect">
              <a:avLst/>
            </a:prstGeom>
            <a:solidFill>
              <a:srgbClr val="F5E0C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43" name="Rectangle 63"/>
            <p:cNvSpPr>
              <a:spLocks noChangeArrowheads="1"/>
            </p:cNvSpPr>
            <p:nvPr/>
          </p:nvSpPr>
          <p:spPr bwMode="auto">
            <a:xfrm>
              <a:off x="3787" y="2206"/>
              <a:ext cx="318" cy="282"/>
            </a:xfrm>
            <a:prstGeom prst="rect">
              <a:avLst/>
            </a:prstGeom>
            <a:solidFill>
              <a:srgbClr val="F5E0C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45" name="Rectangle 65"/>
            <p:cNvSpPr>
              <a:spLocks noChangeArrowheads="1"/>
            </p:cNvSpPr>
            <p:nvPr/>
          </p:nvSpPr>
          <p:spPr bwMode="auto">
            <a:xfrm>
              <a:off x="4104" y="2206"/>
              <a:ext cx="318" cy="282"/>
            </a:xfrm>
            <a:prstGeom prst="rect">
              <a:avLst/>
            </a:prstGeom>
            <a:solidFill>
              <a:srgbClr val="F5E0C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46" name="Rectangle 66"/>
            <p:cNvSpPr>
              <a:spLocks noChangeArrowheads="1"/>
            </p:cNvSpPr>
            <p:nvPr/>
          </p:nvSpPr>
          <p:spPr bwMode="auto">
            <a:xfrm>
              <a:off x="4422" y="2206"/>
              <a:ext cx="318" cy="282"/>
            </a:xfrm>
            <a:prstGeom prst="rect">
              <a:avLst/>
            </a:prstGeom>
            <a:solidFill>
              <a:srgbClr val="F5E0C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47" name="Rectangle 67"/>
            <p:cNvSpPr>
              <a:spLocks noChangeArrowheads="1"/>
            </p:cNvSpPr>
            <p:nvPr/>
          </p:nvSpPr>
          <p:spPr bwMode="auto">
            <a:xfrm>
              <a:off x="4739" y="2206"/>
              <a:ext cx="318" cy="282"/>
            </a:xfrm>
            <a:prstGeom prst="rect">
              <a:avLst/>
            </a:prstGeom>
            <a:solidFill>
              <a:srgbClr val="F5E0C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48" name="Rectangle 68"/>
            <p:cNvSpPr>
              <a:spLocks noChangeArrowheads="1"/>
            </p:cNvSpPr>
            <p:nvPr/>
          </p:nvSpPr>
          <p:spPr bwMode="auto">
            <a:xfrm>
              <a:off x="5057" y="2206"/>
              <a:ext cx="318" cy="282"/>
            </a:xfrm>
            <a:prstGeom prst="rect">
              <a:avLst/>
            </a:prstGeom>
            <a:solidFill>
              <a:srgbClr val="F5E0C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50" name="Text Box 70"/>
            <p:cNvSpPr txBox="1">
              <a:spLocks noChangeArrowheads="1"/>
            </p:cNvSpPr>
            <p:nvPr/>
          </p:nvSpPr>
          <p:spPr bwMode="auto">
            <a:xfrm>
              <a:off x="612" y="890"/>
              <a:ext cx="227" cy="2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/>
                <a:t>1</a:t>
              </a:r>
            </a:p>
          </p:txBody>
        </p:sp>
        <p:sp>
          <p:nvSpPr>
            <p:cNvPr id="46151" name="Text Box 71"/>
            <p:cNvSpPr txBox="1">
              <a:spLocks noChangeArrowheads="1"/>
            </p:cNvSpPr>
            <p:nvPr/>
          </p:nvSpPr>
          <p:spPr bwMode="auto">
            <a:xfrm>
              <a:off x="1609" y="1116"/>
              <a:ext cx="227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/>
                <a:t>2</a:t>
              </a:r>
            </a:p>
          </p:txBody>
        </p:sp>
        <p:sp>
          <p:nvSpPr>
            <p:cNvPr id="46152" name="Text Box 72"/>
            <p:cNvSpPr txBox="1">
              <a:spLocks noChangeArrowheads="1"/>
            </p:cNvSpPr>
            <p:nvPr/>
          </p:nvSpPr>
          <p:spPr bwMode="auto">
            <a:xfrm>
              <a:off x="657" y="1389"/>
              <a:ext cx="227" cy="2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/>
                <a:t>3</a:t>
              </a:r>
            </a:p>
          </p:txBody>
        </p:sp>
        <p:sp>
          <p:nvSpPr>
            <p:cNvPr id="46153" name="Text Box 73"/>
            <p:cNvSpPr txBox="1">
              <a:spLocks noChangeArrowheads="1"/>
            </p:cNvSpPr>
            <p:nvPr/>
          </p:nvSpPr>
          <p:spPr bwMode="auto">
            <a:xfrm>
              <a:off x="385" y="1660"/>
              <a:ext cx="227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/>
                <a:t>4</a:t>
              </a:r>
            </a:p>
          </p:txBody>
        </p:sp>
        <p:sp>
          <p:nvSpPr>
            <p:cNvPr id="46154" name="Text Box 74"/>
            <p:cNvSpPr txBox="1">
              <a:spLocks noChangeArrowheads="1"/>
            </p:cNvSpPr>
            <p:nvPr/>
          </p:nvSpPr>
          <p:spPr bwMode="auto">
            <a:xfrm>
              <a:off x="1610" y="1933"/>
              <a:ext cx="227" cy="2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/>
                <a:t>5</a:t>
              </a:r>
            </a:p>
          </p:txBody>
        </p:sp>
        <p:sp>
          <p:nvSpPr>
            <p:cNvPr id="46155" name="Text Box 75"/>
            <p:cNvSpPr txBox="1">
              <a:spLocks noChangeArrowheads="1"/>
            </p:cNvSpPr>
            <p:nvPr/>
          </p:nvSpPr>
          <p:spPr bwMode="auto">
            <a:xfrm>
              <a:off x="657" y="2205"/>
              <a:ext cx="227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/>
                <a:t>6</a:t>
              </a:r>
            </a:p>
          </p:txBody>
        </p:sp>
      </p:grpSp>
      <p:sp>
        <p:nvSpPr>
          <p:cNvPr id="46156" name="Text Box 76"/>
          <p:cNvSpPr txBox="1">
            <a:spLocks noChangeArrowheads="1"/>
          </p:cNvSpPr>
          <p:nvPr/>
        </p:nvSpPr>
        <p:spPr bwMode="auto">
          <a:xfrm>
            <a:off x="179388" y="3587750"/>
            <a:ext cx="8785225" cy="327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600">
                <a:latin typeface="Times New Roman" pitchFamily="18" charset="0"/>
              </a:rPr>
              <a:t>1. Процесс, при котором создаются условия, удовлетворяющие потребностям любого человека в получении необходимой информации.</a:t>
            </a:r>
          </a:p>
          <a:p>
            <a:r>
              <a:rPr lang="ru-RU" sz="1600">
                <a:latin typeface="Times New Roman" pitchFamily="18" charset="0"/>
              </a:rPr>
              <a:t>2. Этап появления средств и методов обработки информации, вызвавший кардинальные изменения в обществе, определяются как  информационная …</a:t>
            </a:r>
          </a:p>
          <a:p>
            <a:r>
              <a:rPr lang="ru-RU" sz="1600">
                <a:latin typeface="Times New Roman" pitchFamily="18" charset="0"/>
              </a:rPr>
              <a:t>3. Совокупность людей, объединенных исторически обусловленными социальными формами совместной жизни и деятельности.</a:t>
            </a:r>
          </a:p>
          <a:p>
            <a:r>
              <a:rPr lang="ru-RU" sz="1600">
                <a:latin typeface="Times New Roman" pitchFamily="18" charset="0"/>
              </a:rPr>
              <a:t>4. Умение целенаправленно работать с информацией и использовать для ее получения, обработки и передачи компьютерную информационную технологию, современные технические средства и методы.</a:t>
            </a:r>
          </a:p>
          <a:p>
            <a:r>
              <a:rPr lang="ru-RU" sz="1600">
                <a:latin typeface="Times New Roman" pitchFamily="18" charset="0"/>
              </a:rPr>
              <a:t>5. Ситуация, когда люди не могут воспользоваться накопленным огромным информационным потенциалом в полной мере в силу ограниченности своих возможностей.</a:t>
            </a:r>
          </a:p>
          <a:p>
            <a:r>
              <a:rPr lang="ru-RU" sz="1600">
                <a:latin typeface="Times New Roman" pitchFamily="18" charset="0"/>
              </a:rPr>
              <a:t>6. Как называется общество, определяемое уровнем развития промышленности и ее технической базой.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620713"/>
            <a:ext cx="8229600" cy="5975350"/>
          </a:xfrm>
        </p:spPr>
        <p:txBody>
          <a:bodyPr/>
          <a:lstStyle/>
          <a:p>
            <a:pPr marL="3175" indent="461963">
              <a:buFontTx/>
              <a:buNone/>
            </a:pPr>
            <a:endParaRPr lang="ru-RU" sz="3600" b="1" i="1">
              <a:latin typeface="Monotype Corsiva" pitchFamily="66" charset="0"/>
            </a:endParaRPr>
          </a:p>
          <a:p>
            <a:pPr marL="3175" indent="461963">
              <a:buFontTx/>
              <a:buNone/>
            </a:pPr>
            <a:r>
              <a:rPr lang="ru-RU" sz="3600" b="1" i="1">
                <a:latin typeface="Monotype Corsiva" pitchFamily="66" charset="0"/>
              </a:rPr>
              <a:t>«Живые знания»</a:t>
            </a:r>
            <a:r>
              <a:rPr lang="ru-RU" sz="3600">
                <a:latin typeface="Monotype Corsiva" pitchFamily="66" charset="0"/>
              </a:rPr>
              <a:t>  - знания, опыт и профессиональная квалификация людей. </a:t>
            </a:r>
          </a:p>
          <a:p>
            <a:pPr marL="3175" indent="461963">
              <a:buFontTx/>
              <a:buNone/>
            </a:pPr>
            <a:endParaRPr lang="ru-RU" sz="3600">
              <a:latin typeface="Monotype Corsiva" pitchFamily="66" charset="0"/>
            </a:endParaRPr>
          </a:p>
          <a:p>
            <a:pPr marL="3175" indent="461963">
              <a:buFontTx/>
              <a:buNone/>
            </a:pPr>
            <a:r>
              <a:rPr lang="ru-RU" sz="3600">
                <a:latin typeface="Monotype Corsiva" pitchFamily="66" charset="0"/>
              </a:rPr>
              <a:t>Специфика:  носители  —  живые люди, а место хранения  —  человеческая память. </a:t>
            </a:r>
          </a:p>
        </p:txBody>
      </p:sp>
      <p:pic>
        <p:nvPicPr>
          <p:cNvPr id="29700" name="Picture 4" descr="j029912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650" y="4581525"/>
            <a:ext cx="1100138" cy="18049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333375"/>
            <a:ext cx="8229600" cy="6264275"/>
          </a:xfrm>
        </p:spPr>
        <p:txBody>
          <a:bodyPr/>
          <a:lstStyle/>
          <a:p>
            <a:pPr marL="1588" indent="461963" algn="ctr">
              <a:buFontTx/>
              <a:buNone/>
            </a:pPr>
            <a:r>
              <a:rPr lang="ru-RU" sz="3600">
                <a:latin typeface="Monotype Corsiva" pitchFamily="66" charset="0"/>
              </a:rPr>
              <a:t>Проблема, связанная с «живым знанием», «утечка мозгов из России»</a:t>
            </a:r>
          </a:p>
          <a:p>
            <a:pPr marL="1588" indent="461963">
              <a:buFontTx/>
              <a:buNone/>
            </a:pPr>
            <a:r>
              <a:rPr lang="ru-RU" sz="3600">
                <a:latin typeface="Monotype Corsiva" pitchFamily="66" charset="0"/>
              </a:rPr>
              <a:t>«Внешняя» утечка умов: </a:t>
            </a:r>
            <a:r>
              <a:rPr lang="ru-RU" sz="2800">
                <a:latin typeface="Monotype Corsiva" pitchFamily="66" charset="0"/>
              </a:rPr>
              <a:t>По данным МВД России наиболее  выездной  возраст 31-45 лет. Как показывают социологические опросы, более 80% отечественных ученых хотели бы уехать за рубеж и уедут, как только представится возможность.</a:t>
            </a:r>
            <a:r>
              <a:rPr lang="ru-RU" sz="3600">
                <a:latin typeface="Monotype Corsiva" pitchFamily="66" charset="0"/>
              </a:rPr>
              <a:t> </a:t>
            </a:r>
          </a:p>
          <a:p>
            <a:pPr marL="1588" indent="461963">
              <a:buFontTx/>
              <a:buNone/>
            </a:pPr>
            <a:r>
              <a:rPr lang="ru-RU" sz="3600">
                <a:latin typeface="Monotype Corsiva" pitchFamily="66" charset="0"/>
              </a:rPr>
              <a:t>«Внутренняя» утечка умов: </a:t>
            </a:r>
            <a:r>
              <a:rPr lang="ru-RU" sz="2800">
                <a:latin typeface="Monotype Corsiva" pitchFamily="66" charset="0"/>
              </a:rPr>
              <a:t>очень много ученых покидает науку ради успеха в бизнесе или политике.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i="1">
                <a:latin typeface="Monotype Corsiva" pitchFamily="66" charset="0"/>
              </a:rPr>
              <a:t>Классификация </a:t>
            </a:r>
            <a:br>
              <a:rPr lang="ru-RU" sz="4000" b="1" i="1">
                <a:latin typeface="Monotype Corsiva" pitchFamily="66" charset="0"/>
              </a:rPr>
            </a:br>
            <a:r>
              <a:rPr lang="ru-RU" sz="4000" b="1" i="1">
                <a:latin typeface="Monotype Corsiva" pitchFamily="66" charset="0"/>
              </a:rPr>
              <a:t>информационных ресурсов</a:t>
            </a:r>
            <a:r>
              <a:rPr lang="ru-RU" sz="4000"/>
              <a:t> </a:t>
            </a:r>
          </a:p>
        </p:txBody>
      </p:sp>
      <p:graphicFrame>
        <p:nvGraphicFramePr>
          <p:cNvPr id="7257" name="Group 89"/>
          <p:cNvGraphicFramePr>
            <a:graphicFrameLocks noGrp="1"/>
          </p:cNvGraphicFramePr>
          <p:nvPr>
            <p:ph sz="half" idx="2"/>
          </p:nvPr>
        </p:nvGraphicFramePr>
        <p:xfrm>
          <a:off x="468313" y="1482725"/>
          <a:ext cx="8280400" cy="5153662"/>
        </p:xfrm>
        <a:graphic>
          <a:graphicData uri="http://schemas.openxmlformats.org/drawingml/2006/table">
            <a:tbl>
              <a:tblPr/>
              <a:tblGrid>
                <a:gridCol w="4103687"/>
                <a:gridCol w="4176713"/>
              </a:tblGrid>
              <a:tr h="388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Принцип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Информация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тематика</a:t>
                      </a: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 хранящейся в них информации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общественно-политическая, научная, финансово-экономическая, экологическая и пр.;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0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форма</a:t>
                      </a: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 собственности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государственная (федеральная, субъекта федерации, муниципальная), общественных организаций, акционерная, частная;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0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источник информации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официальная информация, публикации в СМИ, статистическая отчетность, результаты социологических исследований и т. п.;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2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форма представления информации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текстовая, цифровая, графическая, мультимедийная;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2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вид носителя информации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бумажный, электронный;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назначение и характер использования информации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массовое, региональное, ведомственное и т. п.;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принадлежность 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к определенной информационной системе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библиотечной, архивной, научно-технической и т. п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доступность информации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открытая, закрытая, конфиденциальная.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49275"/>
            <a:ext cx="8229600" cy="5576888"/>
          </a:xfrm>
        </p:spPr>
        <p:txBody>
          <a:bodyPr/>
          <a:lstStyle/>
          <a:p>
            <a:pPr marL="1588" indent="373063">
              <a:buFontTx/>
              <a:buNone/>
            </a:pPr>
            <a:r>
              <a:rPr lang="ru-RU" sz="4800" b="1">
                <a:solidFill>
                  <a:srgbClr val="0066FF"/>
                </a:solidFill>
                <a:latin typeface="Monotype Corsiva" pitchFamily="66" charset="0"/>
                <a:sym typeface="Symbol" pitchFamily="18" charset="2"/>
              </a:rPr>
              <a:t></a:t>
            </a:r>
            <a:r>
              <a:rPr lang="ru-RU" sz="2800" b="1" i="1">
                <a:latin typeface="Monotype Corsiva" pitchFamily="66" charset="0"/>
              </a:rPr>
              <a:t> Информационный продукт — </a:t>
            </a:r>
            <a:r>
              <a:rPr lang="ru-RU" sz="2800">
                <a:latin typeface="Monotype Corsiva" pitchFamily="66" charset="0"/>
              </a:rPr>
              <a:t>результат интеллектуальной деятельности людей, отражающий их представления о той или иной предметной области социальной активности общества. </a:t>
            </a:r>
          </a:p>
          <a:p>
            <a:pPr marL="1588" indent="373063">
              <a:buFontTx/>
              <a:buNone/>
            </a:pPr>
            <a:r>
              <a:rPr lang="ru-RU" sz="4800" b="1">
                <a:solidFill>
                  <a:srgbClr val="0066FF"/>
                </a:solidFill>
                <a:latin typeface="Monotype Corsiva" pitchFamily="66" charset="0"/>
                <a:sym typeface="Symbol" pitchFamily="18" charset="2"/>
              </a:rPr>
              <a:t></a:t>
            </a:r>
            <a:r>
              <a:rPr lang="ru-RU" sz="2800" b="1" i="1">
                <a:latin typeface="Monotype Corsiva" pitchFamily="66" charset="0"/>
              </a:rPr>
              <a:t> Информационная услуга — </a:t>
            </a:r>
            <a:r>
              <a:rPr lang="ru-RU" sz="2800">
                <a:latin typeface="Monotype Corsiva" pitchFamily="66" charset="0"/>
              </a:rPr>
              <a:t>предоставление в распоряжение пользователя необходимых ему информационных продуктов.(Примеры: </a:t>
            </a:r>
            <a:r>
              <a:rPr lang="ru-RU" sz="2400">
                <a:latin typeface="Monotype Corsiva" pitchFamily="66" charset="0"/>
              </a:rPr>
              <a:t>выдача информации по запросам пользователей, выдача распечатки результатов поиска, поиск в режиме теледоступа, копирование, редактирование рукописи, проведение презентаций, проведение телеконференций, передача сообщений по электронной почте,   справочно-консультационные услуги и т.п.)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i="1">
                <a:latin typeface="Monotype Corsiva" pitchFamily="66" charset="0"/>
              </a:rPr>
              <a:t>Основные виды </a:t>
            </a:r>
            <a:br>
              <a:rPr lang="ru-RU" sz="4000" b="1" i="1">
                <a:latin typeface="Monotype Corsiva" pitchFamily="66" charset="0"/>
              </a:rPr>
            </a:br>
            <a:r>
              <a:rPr lang="ru-RU" sz="4000" b="1" i="1">
                <a:latin typeface="Monotype Corsiva" pitchFamily="66" charset="0"/>
              </a:rPr>
              <a:t>информационных продуктов</a:t>
            </a:r>
            <a:r>
              <a:rPr lang="ru-RU" sz="4000"/>
              <a:t> 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grpSp>
        <p:nvGrpSpPr>
          <p:cNvPr id="32774" name="Group 6"/>
          <p:cNvGrpSpPr>
            <a:grpSpLocks noChangeAspect="1"/>
          </p:cNvGrpSpPr>
          <p:nvPr/>
        </p:nvGrpSpPr>
        <p:grpSpPr bwMode="auto">
          <a:xfrm>
            <a:off x="833438" y="2751138"/>
            <a:ext cx="7627937" cy="4278312"/>
            <a:chOff x="1724" y="8516"/>
            <a:chExt cx="9911" cy="6000"/>
          </a:xfrm>
        </p:grpSpPr>
        <p:sp>
          <p:nvSpPr>
            <p:cNvPr id="32775" name="AutoShape 7"/>
            <p:cNvSpPr>
              <a:spLocks noChangeAspect="1" noChangeArrowheads="1"/>
            </p:cNvSpPr>
            <p:nvPr/>
          </p:nvSpPr>
          <p:spPr bwMode="auto">
            <a:xfrm>
              <a:off x="1724" y="8516"/>
              <a:ext cx="9911" cy="6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776" name="Rectangle 8"/>
            <p:cNvSpPr>
              <a:spLocks noChangeArrowheads="1"/>
            </p:cNvSpPr>
            <p:nvPr/>
          </p:nvSpPr>
          <p:spPr bwMode="auto">
            <a:xfrm>
              <a:off x="4903" y="8537"/>
              <a:ext cx="2618" cy="5220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400" b="1" i="1" u="sng"/>
                <a:t>Система научно-технической информации:</a:t>
              </a:r>
            </a:p>
            <a:p>
              <a:r>
                <a:rPr lang="ru-RU" sz="1400"/>
                <a:t>-обзора;</a:t>
              </a:r>
            </a:p>
            <a:p>
              <a:r>
                <a:rPr lang="ru-RU" sz="1400"/>
                <a:t>-переводы;</a:t>
              </a:r>
            </a:p>
            <a:p>
              <a:r>
                <a:rPr lang="ru-RU" sz="1400"/>
                <a:t>-реферативные </a:t>
              </a:r>
            </a:p>
            <a:p>
              <a:r>
                <a:rPr lang="ru-RU" sz="1400"/>
                <a:t> сборники;</a:t>
              </a:r>
            </a:p>
            <a:p>
              <a:r>
                <a:rPr lang="ru-RU" sz="1400"/>
                <a:t>-бюллетени новых</a:t>
              </a:r>
            </a:p>
            <a:p>
              <a:r>
                <a:rPr lang="ru-RU" sz="1400"/>
                <a:t>  поступлений;</a:t>
              </a:r>
            </a:p>
            <a:p>
              <a:r>
                <a:rPr lang="ru-RU" sz="1400"/>
                <a:t>-комплекты техни-</a:t>
              </a:r>
            </a:p>
            <a:p>
              <a:r>
                <a:rPr lang="ru-RU" sz="1400"/>
                <a:t> ческой докумен-</a:t>
              </a:r>
            </a:p>
            <a:p>
              <a:r>
                <a:rPr lang="ru-RU" sz="1400"/>
                <a:t> тации;</a:t>
              </a:r>
            </a:p>
            <a:p>
              <a:r>
                <a:rPr lang="ru-RU" sz="1400"/>
                <a:t>-журналы или их  </a:t>
              </a:r>
            </a:p>
            <a:p>
              <a:r>
                <a:rPr lang="ru-RU" sz="1400"/>
                <a:t> копии, в том числе электронные</a:t>
              </a:r>
              <a:endParaRPr lang="ru-RU"/>
            </a:p>
          </p:txBody>
        </p:sp>
        <p:sp>
          <p:nvSpPr>
            <p:cNvPr id="32777" name="Rectangle 9"/>
            <p:cNvSpPr>
              <a:spLocks noChangeArrowheads="1"/>
            </p:cNvSpPr>
            <p:nvPr/>
          </p:nvSpPr>
          <p:spPr bwMode="auto">
            <a:xfrm>
              <a:off x="8269" y="8537"/>
              <a:ext cx="2618" cy="4319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400" b="1" i="1" u="sng"/>
                <a:t>Информационные центры различного начинания:</a:t>
              </a:r>
            </a:p>
            <a:p>
              <a:r>
                <a:rPr lang="ru-RU" sz="1400"/>
                <a:t>-базы данных по </a:t>
              </a:r>
            </a:p>
            <a:p>
              <a:r>
                <a:rPr lang="ru-RU" sz="1400"/>
                <a:t> определенным направлениям деятельности общества;</a:t>
              </a:r>
            </a:p>
            <a:p>
              <a:r>
                <a:rPr lang="ru-RU" sz="1400"/>
                <a:t>-мультимедийные </a:t>
              </a:r>
            </a:p>
            <a:p>
              <a:r>
                <a:rPr lang="ru-RU" sz="1400"/>
                <a:t> продукты;</a:t>
              </a:r>
            </a:p>
            <a:p>
              <a:r>
                <a:rPr lang="ru-RU" sz="1400"/>
                <a:t>-образовательные </a:t>
              </a:r>
            </a:p>
            <a:p>
              <a:r>
                <a:rPr lang="ru-RU" sz="1400"/>
                <a:t> программы и методики</a:t>
              </a:r>
              <a:endParaRPr lang="ru-RU"/>
            </a:p>
          </p:txBody>
        </p:sp>
      </p:grpSp>
      <p:sp>
        <p:nvSpPr>
          <p:cNvPr id="32778" name="Line 10"/>
          <p:cNvSpPr>
            <a:spLocks noChangeShapeType="1"/>
          </p:cNvSpPr>
          <p:nvPr/>
        </p:nvSpPr>
        <p:spPr bwMode="auto">
          <a:xfrm>
            <a:off x="2187575" y="2347913"/>
            <a:ext cx="1588" cy="385762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2779" name="Line 11"/>
          <p:cNvSpPr>
            <a:spLocks noChangeShapeType="1"/>
          </p:cNvSpPr>
          <p:nvPr/>
        </p:nvSpPr>
        <p:spPr bwMode="auto">
          <a:xfrm>
            <a:off x="4343400" y="2355850"/>
            <a:ext cx="0" cy="385763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grpSp>
        <p:nvGrpSpPr>
          <p:cNvPr id="32785" name="Group 17"/>
          <p:cNvGrpSpPr>
            <a:grpSpLocks/>
          </p:cNvGrpSpPr>
          <p:nvPr/>
        </p:nvGrpSpPr>
        <p:grpSpPr bwMode="auto">
          <a:xfrm>
            <a:off x="468313" y="1700213"/>
            <a:ext cx="7808912" cy="3314700"/>
            <a:chOff x="839" y="1071"/>
            <a:chExt cx="4225" cy="1860"/>
          </a:xfrm>
        </p:grpSpPr>
        <p:sp>
          <p:nvSpPr>
            <p:cNvPr id="32781" name="Rectangle 13"/>
            <p:cNvSpPr>
              <a:spLocks noChangeArrowheads="1"/>
            </p:cNvSpPr>
            <p:nvPr/>
          </p:nvSpPr>
          <p:spPr bwMode="auto">
            <a:xfrm>
              <a:off x="839" y="1071"/>
              <a:ext cx="4225" cy="363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400" b="1" i="1" u="sng"/>
                <a:t>Информационные продукты</a:t>
              </a:r>
            </a:p>
            <a:p>
              <a:pPr algn="ctr"/>
              <a:r>
                <a:rPr lang="ru-RU" sz="1400"/>
                <a:t>(аналитические обзоры, статьи, доклады, монографии, справки и др.)</a:t>
              </a:r>
              <a:endParaRPr lang="ru-RU"/>
            </a:p>
          </p:txBody>
        </p:sp>
        <p:sp>
          <p:nvSpPr>
            <p:cNvPr id="32782" name="Rectangle 14"/>
            <p:cNvSpPr>
              <a:spLocks noChangeArrowheads="1"/>
            </p:cNvSpPr>
            <p:nvPr/>
          </p:nvSpPr>
          <p:spPr bwMode="auto">
            <a:xfrm>
              <a:off x="930" y="1641"/>
              <a:ext cx="1144" cy="1290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400" b="1" i="1" u="sng"/>
                <a:t>Библиотечная система:</a:t>
              </a:r>
            </a:p>
            <a:p>
              <a:r>
                <a:rPr lang="ru-RU" sz="1400"/>
                <a:t>-первоисточники </a:t>
              </a:r>
            </a:p>
            <a:p>
              <a:r>
                <a:rPr lang="ru-RU" sz="1400"/>
                <a:t> и их копии;</a:t>
              </a:r>
            </a:p>
            <a:p>
              <a:r>
                <a:rPr lang="ru-RU" sz="1400"/>
                <a:t>-обзоры;</a:t>
              </a:r>
            </a:p>
            <a:p>
              <a:r>
                <a:rPr lang="ru-RU" sz="1400"/>
                <a:t>-каталоги, справки;</a:t>
              </a:r>
            </a:p>
            <a:p>
              <a:r>
                <a:rPr lang="ru-RU" sz="1400"/>
                <a:t>-рубрикаторы </a:t>
              </a:r>
            </a:p>
            <a:p>
              <a:r>
                <a:rPr lang="ru-RU" sz="1400"/>
                <a:t> перспективных </a:t>
              </a:r>
            </a:p>
            <a:p>
              <a:r>
                <a:rPr lang="ru-RU" sz="1400"/>
                <a:t> направлений</a:t>
              </a:r>
              <a:endParaRPr lang="ru-RU"/>
            </a:p>
          </p:txBody>
        </p:sp>
      </p:grpSp>
      <p:sp>
        <p:nvSpPr>
          <p:cNvPr id="32783" name="Line 15"/>
          <p:cNvSpPr>
            <a:spLocks noChangeShapeType="1"/>
          </p:cNvSpPr>
          <p:nvPr/>
        </p:nvSpPr>
        <p:spPr bwMode="auto">
          <a:xfrm>
            <a:off x="6588125" y="2355850"/>
            <a:ext cx="0" cy="38735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620713"/>
            <a:ext cx="8229600" cy="5073650"/>
          </a:xfrm>
        </p:spPr>
        <p:txBody>
          <a:bodyPr/>
          <a:lstStyle/>
          <a:p>
            <a:pPr marL="0" indent="452438">
              <a:buFontTx/>
              <a:buNone/>
            </a:pPr>
            <a:endParaRPr lang="ru-RU" sz="3600" b="1">
              <a:latin typeface="Monotype Corsiva" pitchFamily="66" charset="0"/>
            </a:endParaRPr>
          </a:p>
          <a:p>
            <a:pPr marL="0" indent="452438">
              <a:buFontTx/>
              <a:buNone/>
            </a:pPr>
            <a:r>
              <a:rPr lang="ru-RU" sz="6000" b="1">
                <a:solidFill>
                  <a:srgbClr val="0066FF"/>
                </a:solidFill>
                <a:latin typeface="Monotype Corsiva" pitchFamily="66" charset="0"/>
                <a:sym typeface="Symbol" pitchFamily="18" charset="2"/>
              </a:rPr>
              <a:t></a:t>
            </a:r>
            <a:r>
              <a:rPr lang="ru-RU" sz="3600" b="1">
                <a:latin typeface="Monotype Corsiva" pitchFamily="66" charset="0"/>
              </a:rPr>
              <a:t> Рынок информационных продуктов и услуг</a:t>
            </a:r>
            <a:r>
              <a:rPr lang="ru-RU" sz="3600">
                <a:latin typeface="Monotype Corsiva" pitchFamily="66" charset="0"/>
              </a:rPr>
              <a:t> — система экономических, правовых и организационных отношений, которая обеспечивает торговлю информационными продуктами, а также предоставление на коммерческой основе информационных услуг пользователям.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latin typeface="Monotype Corsiva" pitchFamily="66" charset="0"/>
              </a:rPr>
              <a:t>Информационный рынок</a:t>
            </a:r>
            <a:r>
              <a:rPr lang="ru-RU"/>
              <a:t> </a:t>
            </a:r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323850" y="4573588"/>
            <a:ext cx="2346325" cy="2108200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179388" lvl="1">
              <a:buFont typeface="Symbol" pitchFamily="18" charset="2"/>
              <a:buChar char="·"/>
            </a:pPr>
            <a:r>
              <a:rPr lang="ru-RU" sz="1400"/>
              <a:t>Справочная информация различного рода;</a:t>
            </a:r>
          </a:p>
          <a:p>
            <a:pPr marL="179388" lvl="1">
              <a:buFont typeface="Symbol" pitchFamily="18" charset="2"/>
              <a:buChar char="·"/>
            </a:pPr>
            <a:r>
              <a:rPr lang="ru-RU" sz="1400"/>
              <a:t>Электронная обработка информации на ЭВМ;</a:t>
            </a:r>
          </a:p>
          <a:p>
            <a:pPr marL="179388" lvl="1">
              <a:buFont typeface="Symbol" pitchFamily="18" charset="2"/>
              <a:buChar char="·"/>
            </a:pPr>
            <a:r>
              <a:rPr lang="ru-RU" sz="1400"/>
              <a:t>Передача информации по сетям связи</a:t>
            </a:r>
            <a:endParaRPr lang="ru-RU"/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5918200" y="4600575"/>
            <a:ext cx="2470150" cy="2012950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179388" lvl="1">
              <a:buFont typeface="Symbol" pitchFamily="18" charset="2"/>
              <a:buChar char="·"/>
            </a:pPr>
            <a:r>
              <a:rPr lang="ru-RU" sz="1400"/>
              <a:t>Диалоговый поиск информации через глобальные национальные проблемно-ориентированные информационные сети</a:t>
            </a:r>
            <a:endParaRPr lang="ru-RU"/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3078163" y="4600575"/>
            <a:ext cx="2346325" cy="731838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179388" lvl="1">
              <a:buFont typeface="Symbol" pitchFamily="18" charset="2"/>
              <a:buChar char="·"/>
            </a:pPr>
            <a:r>
              <a:rPr lang="ru-RU" sz="1400"/>
              <a:t>Электронные базы данных</a:t>
            </a:r>
            <a:endParaRPr lang="ru-RU"/>
          </a:p>
        </p:txBody>
      </p:sp>
      <p:sp>
        <p:nvSpPr>
          <p:cNvPr id="33801" name="Rectangle 9"/>
          <p:cNvSpPr>
            <a:spLocks noChangeArrowheads="1"/>
          </p:cNvSpPr>
          <p:nvPr/>
        </p:nvSpPr>
        <p:spPr bwMode="auto">
          <a:xfrm>
            <a:off x="323850" y="4140200"/>
            <a:ext cx="2346325" cy="457200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sz="1400" b="1"/>
              <a:t>50-е годы 20 века</a:t>
            </a:r>
            <a:endParaRPr lang="ru-RU"/>
          </a:p>
        </p:txBody>
      </p:sp>
      <p:sp>
        <p:nvSpPr>
          <p:cNvPr id="33802" name="Rectangle 10"/>
          <p:cNvSpPr>
            <a:spLocks noChangeArrowheads="1"/>
          </p:cNvSpPr>
          <p:nvPr/>
        </p:nvSpPr>
        <p:spPr bwMode="auto">
          <a:xfrm>
            <a:off x="3078163" y="4143375"/>
            <a:ext cx="2346325" cy="482600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400" b="1"/>
              <a:t>Середина 70-х годов 20 века</a:t>
            </a:r>
            <a:endParaRPr lang="ru-RU"/>
          </a:p>
        </p:txBody>
      </p:sp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5918200" y="4143375"/>
            <a:ext cx="2470150" cy="457200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sz="1400" b="1"/>
              <a:t>Современное время</a:t>
            </a:r>
            <a:endParaRPr lang="ru-RU"/>
          </a:p>
        </p:txBody>
      </p:sp>
      <p:sp>
        <p:nvSpPr>
          <p:cNvPr id="33804" name="Line 12"/>
          <p:cNvSpPr>
            <a:spLocks noChangeShapeType="1"/>
          </p:cNvSpPr>
          <p:nvPr/>
        </p:nvSpPr>
        <p:spPr bwMode="auto">
          <a:xfrm>
            <a:off x="4286250" y="3798888"/>
            <a:ext cx="1588" cy="344487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3805" name="Line 13"/>
          <p:cNvSpPr>
            <a:spLocks noChangeShapeType="1"/>
          </p:cNvSpPr>
          <p:nvPr/>
        </p:nvSpPr>
        <p:spPr bwMode="auto">
          <a:xfrm>
            <a:off x="1457325" y="3798888"/>
            <a:ext cx="1588" cy="344487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3806" name="Line 14"/>
          <p:cNvSpPr>
            <a:spLocks noChangeShapeType="1"/>
          </p:cNvSpPr>
          <p:nvPr/>
        </p:nvSpPr>
        <p:spPr bwMode="auto">
          <a:xfrm>
            <a:off x="7119938" y="3798888"/>
            <a:ext cx="1587" cy="344487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3807" name="Rectangle 15"/>
          <p:cNvSpPr>
            <a:spLocks noChangeArrowheads="1"/>
          </p:cNvSpPr>
          <p:nvPr/>
        </p:nvSpPr>
        <p:spPr bwMode="auto">
          <a:xfrm>
            <a:off x="4829175" y="1341438"/>
            <a:ext cx="3457575" cy="823912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400" b="1"/>
              <a:t>Пользователи (потребители) информации</a:t>
            </a:r>
            <a:endParaRPr lang="ru-RU"/>
          </a:p>
        </p:txBody>
      </p:sp>
      <p:sp>
        <p:nvSpPr>
          <p:cNvPr id="33808" name="Rectangle 16"/>
          <p:cNvSpPr>
            <a:spLocks noChangeArrowheads="1"/>
          </p:cNvSpPr>
          <p:nvPr/>
        </p:nvSpPr>
        <p:spPr bwMode="auto">
          <a:xfrm>
            <a:off x="363538" y="1341438"/>
            <a:ext cx="3457575" cy="823912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400" b="1"/>
              <a:t>Производители, собственники, владельцы информационных ресурсов</a:t>
            </a:r>
            <a:endParaRPr lang="ru-RU"/>
          </a:p>
        </p:txBody>
      </p:sp>
      <p:sp>
        <p:nvSpPr>
          <p:cNvPr id="33809" name="Rectangle 17"/>
          <p:cNvSpPr>
            <a:spLocks noChangeArrowheads="1"/>
          </p:cNvSpPr>
          <p:nvPr/>
        </p:nvSpPr>
        <p:spPr bwMode="auto">
          <a:xfrm>
            <a:off x="346075" y="2513013"/>
            <a:ext cx="7978775" cy="1279525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400" b="1" u="sng"/>
              <a:t>Информационный рынок</a:t>
            </a:r>
          </a:p>
          <a:p>
            <a:endParaRPr lang="ru-RU"/>
          </a:p>
        </p:txBody>
      </p:sp>
      <p:sp>
        <p:nvSpPr>
          <p:cNvPr id="33810" name="Rectangle 18"/>
          <p:cNvSpPr>
            <a:spLocks noChangeArrowheads="1"/>
          </p:cNvSpPr>
          <p:nvPr/>
        </p:nvSpPr>
        <p:spPr bwMode="auto">
          <a:xfrm>
            <a:off x="468313" y="2781300"/>
            <a:ext cx="4103687" cy="469900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18000" tIns="18000" rIns="18000" bIns="18000">
            <a:spAutoFit/>
          </a:bodyPr>
          <a:lstStyle/>
          <a:p>
            <a:pPr algn="ctr"/>
            <a:r>
              <a:rPr lang="ru-RU" sz="1400" i="1"/>
              <a:t>Информация бытового характера о доступе к обычным товарам и услугам </a:t>
            </a:r>
          </a:p>
        </p:txBody>
      </p:sp>
      <p:sp>
        <p:nvSpPr>
          <p:cNvPr id="33811" name="Rectangle 19"/>
          <p:cNvSpPr>
            <a:spLocks noChangeArrowheads="1"/>
          </p:cNvSpPr>
          <p:nvPr/>
        </p:nvSpPr>
        <p:spPr bwMode="auto">
          <a:xfrm>
            <a:off x="4643438" y="2781300"/>
            <a:ext cx="3529012" cy="503238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18000" tIns="18000" rIns="18000" bIns="18000"/>
          <a:lstStyle/>
          <a:p>
            <a:pPr algn="ctr"/>
            <a:r>
              <a:rPr lang="ru-RU" sz="1400" i="1"/>
              <a:t>Информационные технологии, компьютерные программы</a:t>
            </a:r>
          </a:p>
          <a:p>
            <a:pPr algn="ctr"/>
            <a:endParaRPr lang="ru-RU" sz="1400" i="1"/>
          </a:p>
        </p:txBody>
      </p:sp>
      <p:sp>
        <p:nvSpPr>
          <p:cNvPr id="33812" name="Line 20"/>
          <p:cNvSpPr>
            <a:spLocks noChangeShapeType="1"/>
          </p:cNvSpPr>
          <p:nvPr/>
        </p:nvSpPr>
        <p:spPr bwMode="auto">
          <a:xfrm>
            <a:off x="2165350" y="2179638"/>
            <a:ext cx="0" cy="344487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3813" name="Line 21"/>
          <p:cNvSpPr>
            <a:spLocks noChangeShapeType="1"/>
          </p:cNvSpPr>
          <p:nvPr/>
        </p:nvSpPr>
        <p:spPr bwMode="auto">
          <a:xfrm>
            <a:off x="6692900" y="2171700"/>
            <a:ext cx="1588" cy="344488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3816" name="Rectangle 24"/>
          <p:cNvSpPr>
            <a:spLocks noChangeArrowheads="1"/>
          </p:cNvSpPr>
          <p:nvPr/>
        </p:nvSpPr>
        <p:spPr bwMode="auto">
          <a:xfrm>
            <a:off x="4643438" y="3429000"/>
            <a:ext cx="3600450" cy="287338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36000" tIns="36000" rIns="36000" bIns="36000"/>
          <a:lstStyle/>
          <a:p>
            <a:pPr algn="ctr"/>
            <a:r>
              <a:rPr lang="ru-RU" sz="1400" i="1"/>
              <a:t>Базы данных, информационные системы</a:t>
            </a:r>
            <a:endParaRPr lang="ru-RU"/>
          </a:p>
        </p:txBody>
      </p:sp>
      <p:sp>
        <p:nvSpPr>
          <p:cNvPr id="33817" name="Rectangle 25"/>
          <p:cNvSpPr>
            <a:spLocks noChangeArrowheads="1"/>
          </p:cNvSpPr>
          <p:nvPr/>
        </p:nvSpPr>
        <p:spPr bwMode="auto">
          <a:xfrm>
            <a:off x="468313" y="3284538"/>
            <a:ext cx="4103687" cy="469900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18000" tIns="18000" rIns="18000" bIns="18000">
            <a:spAutoFit/>
          </a:bodyPr>
          <a:lstStyle/>
          <a:p>
            <a:pPr algn="ctr"/>
            <a:r>
              <a:rPr lang="ru-RU" sz="1400" i="1"/>
              <a:t>Информация научно-технического характера (патенты, авторские права, научные статьи)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8964613" cy="1143000"/>
          </a:xfrm>
        </p:spPr>
        <p:txBody>
          <a:bodyPr/>
          <a:lstStyle/>
          <a:p>
            <a:r>
              <a:rPr lang="ru-RU" sz="3600">
                <a:latin typeface="Monotype Corsiva" pitchFamily="66" charset="0"/>
              </a:rPr>
              <a:t>Поставщики – как правило, это производители информации или ее собственники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588" indent="461963">
              <a:lnSpc>
                <a:spcPct val="90000"/>
              </a:lnSpc>
            </a:pPr>
            <a:r>
              <a:rPr lang="ru-RU" sz="2400">
                <a:latin typeface="Monotype Corsiva" pitchFamily="66" charset="0"/>
              </a:rPr>
              <a:t>Центры, в которых создаются и хранятся базы данных;</a:t>
            </a:r>
          </a:p>
          <a:p>
            <a:pPr marL="1588" indent="461963">
              <a:lnSpc>
                <a:spcPct val="90000"/>
              </a:lnSpc>
            </a:pPr>
            <a:r>
              <a:rPr lang="ru-RU" sz="2400">
                <a:latin typeface="Monotype Corsiva" pitchFamily="66" charset="0"/>
              </a:rPr>
              <a:t>Службы связи и телекоммуникации;</a:t>
            </a:r>
          </a:p>
          <a:p>
            <a:pPr marL="1588" indent="461963">
              <a:lnSpc>
                <a:spcPct val="90000"/>
              </a:lnSpc>
            </a:pPr>
            <a:r>
              <a:rPr lang="ru-RU" sz="2400">
                <a:latin typeface="Monotype Corsiva" pitchFamily="66" charset="0"/>
              </a:rPr>
              <a:t>Бытовые службы;</a:t>
            </a:r>
          </a:p>
          <a:p>
            <a:pPr marL="1588" indent="461963">
              <a:lnSpc>
                <a:spcPct val="90000"/>
              </a:lnSpc>
            </a:pPr>
            <a:r>
              <a:rPr lang="ru-RU" sz="2400">
                <a:latin typeface="Monotype Corsiva" pitchFamily="66" charset="0"/>
              </a:rPr>
              <a:t>Специализированные коммерческие фирмы, занимающиеся куплей-продажей информацией (рекламные агентства);</a:t>
            </a:r>
          </a:p>
          <a:p>
            <a:pPr marL="1588" indent="461963">
              <a:lnSpc>
                <a:spcPct val="90000"/>
              </a:lnSpc>
            </a:pPr>
            <a:r>
              <a:rPr lang="ru-RU" sz="2400">
                <a:latin typeface="Monotype Corsiva" pitchFamily="66" charset="0"/>
              </a:rPr>
              <a:t>Неспециализированные фирмы, выпускающие «обычные» товары и в качестве дополнительной услуги – информацию о них;</a:t>
            </a:r>
          </a:p>
          <a:p>
            <a:pPr marL="1588" indent="461963">
              <a:lnSpc>
                <a:spcPct val="90000"/>
              </a:lnSpc>
            </a:pPr>
            <a:r>
              <a:rPr lang="ru-RU" sz="2400">
                <a:latin typeface="Monotype Corsiva" pitchFamily="66" charset="0"/>
              </a:rPr>
              <a:t>Консалтинговые фирмы;</a:t>
            </a:r>
          </a:p>
          <a:p>
            <a:pPr marL="1588" indent="461963">
              <a:lnSpc>
                <a:spcPct val="90000"/>
              </a:lnSpc>
            </a:pPr>
            <a:r>
              <a:rPr lang="ru-RU" sz="2400">
                <a:latin typeface="Monotype Corsiva" pitchFamily="66" charset="0"/>
              </a:rPr>
              <a:t>Биржи;</a:t>
            </a:r>
          </a:p>
          <a:p>
            <a:pPr marL="1588" indent="461963">
              <a:lnSpc>
                <a:spcPct val="90000"/>
              </a:lnSpc>
            </a:pPr>
            <a:r>
              <a:rPr lang="ru-RU" sz="2400">
                <a:latin typeface="Monotype Corsiva" pitchFamily="66" charset="0"/>
              </a:rPr>
              <a:t>Частные лица (программисты) и пр.</a:t>
            </a:r>
          </a:p>
          <a:p>
            <a:pPr marL="1588" indent="461963">
              <a:lnSpc>
                <a:spcPct val="90000"/>
              </a:lnSpc>
            </a:pPr>
            <a:endParaRPr lang="ru-RU" sz="2400"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33375"/>
            <a:ext cx="8229600" cy="6264275"/>
          </a:xfrm>
        </p:spPr>
        <p:txBody>
          <a:bodyPr/>
          <a:lstStyle/>
          <a:p>
            <a:pPr marL="1588" indent="373063">
              <a:lnSpc>
                <a:spcPct val="90000"/>
              </a:lnSpc>
              <a:buFontTx/>
              <a:buNone/>
            </a:pPr>
            <a:r>
              <a:rPr lang="ru-RU" sz="2800" b="1" i="1">
                <a:latin typeface="Monotype Corsiva" pitchFamily="66" charset="0"/>
              </a:rPr>
              <a:t>Пользователи  информации</a:t>
            </a:r>
            <a:r>
              <a:rPr lang="ru-RU" sz="2800">
                <a:latin typeface="Monotype Corsiva" pitchFamily="66" charset="0"/>
              </a:rPr>
              <a:t> — организации или частные лица, которые обращаются к информационным системам или посредникам за получением необходимой им информации, информационных продуктов, средств информационной техники или же информационных технологий </a:t>
            </a:r>
            <a:endParaRPr lang="ru-RU" sz="2800" b="1" i="1">
              <a:latin typeface="Monotype Corsiva" pitchFamily="66" charset="0"/>
            </a:endParaRPr>
          </a:p>
          <a:p>
            <a:pPr marL="1588" indent="373063">
              <a:lnSpc>
                <a:spcPct val="90000"/>
              </a:lnSpc>
              <a:buFontTx/>
              <a:buNone/>
            </a:pPr>
            <a:r>
              <a:rPr lang="ru-RU" sz="2800" b="1" i="1">
                <a:latin typeface="Monotype Corsiva" pitchFamily="66" charset="0"/>
              </a:rPr>
              <a:t>Потребители информации</a:t>
            </a:r>
            <a:r>
              <a:rPr lang="ru-RU" sz="2800">
                <a:latin typeface="Monotype Corsiva" pitchFamily="66" charset="0"/>
              </a:rPr>
              <a:t> — частные лица, предприятия,  которые сегодня без информации остались бы столь же недееспособными, как и без поставки сырья; органы власти всех уровней и т.д.</a:t>
            </a:r>
          </a:p>
          <a:p>
            <a:pPr marL="1588" indent="373063">
              <a:lnSpc>
                <a:spcPct val="90000"/>
              </a:lnSpc>
            </a:pPr>
            <a:r>
              <a:rPr lang="ru-RU" sz="2800">
                <a:latin typeface="Monotype Corsiva" pitchFamily="66" charset="0"/>
              </a:rPr>
              <a:t>Частные лица;</a:t>
            </a:r>
          </a:p>
          <a:p>
            <a:pPr marL="1588" indent="373063">
              <a:lnSpc>
                <a:spcPct val="90000"/>
              </a:lnSpc>
            </a:pPr>
            <a:r>
              <a:rPr lang="ru-RU" sz="2800">
                <a:latin typeface="Monotype Corsiva" pitchFamily="66" charset="0"/>
              </a:rPr>
              <a:t>Предприятия;</a:t>
            </a:r>
          </a:p>
          <a:p>
            <a:pPr marL="1588" indent="373063">
              <a:lnSpc>
                <a:spcPct val="90000"/>
              </a:lnSpc>
            </a:pPr>
            <a:r>
              <a:rPr lang="ru-RU" sz="2800">
                <a:latin typeface="Monotype Corsiva" pitchFamily="66" charset="0"/>
              </a:rPr>
              <a:t>Органы власти;</a:t>
            </a:r>
            <a:r>
              <a:rPr lang="ru-RU" sz="2800"/>
              <a:t> </a:t>
            </a:r>
          </a:p>
          <a:p>
            <a:pPr marL="1588" indent="373063">
              <a:lnSpc>
                <a:spcPct val="90000"/>
              </a:lnSpc>
            </a:pPr>
            <a:r>
              <a:rPr lang="ru-RU" sz="2800">
                <a:latin typeface="Monotype Corsiva" pitchFamily="66" charset="0"/>
              </a:rPr>
              <a:t>Иностранные государства.</a:t>
            </a:r>
          </a:p>
          <a:p>
            <a:pPr marL="1588" indent="373063">
              <a:lnSpc>
                <a:spcPct val="90000"/>
              </a:lnSpc>
              <a:buFontTx/>
              <a:buNone/>
            </a:pPr>
            <a:endParaRPr lang="ru-RU" sz="2800"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>
                <a:latin typeface="Monotype Corsiva" pitchFamily="66" charset="0"/>
              </a:rPr>
              <a:t>Информационный бизнес</a:t>
            </a:r>
            <a:r>
              <a:rPr lang="ru-RU"/>
              <a:t> 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91513" cy="5141913"/>
          </a:xfrm>
        </p:spPr>
        <p:txBody>
          <a:bodyPr/>
          <a:lstStyle/>
          <a:p>
            <a:pPr marL="1588" indent="461963">
              <a:buFontTx/>
              <a:buNone/>
            </a:pPr>
            <a:r>
              <a:rPr lang="ru-RU" sz="3600">
                <a:latin typeface="Monotype Corsiva" pitchFamily="66" charset="0"/>
              </a:rPr>
              <a:t>Под </a:t>
            </a:r>
            <a:r>
              <a:rPr lang="ru-RU" sz="3600" b="1">
                <a:latin typeface="Monotype Corsiva" pitchFamily="66" charset="0"/>
              </a:rPr>
              <a:t>информационным бизнесом</a:t>
            </a:r>
            <a:r>
              <a:rPr lang="ru-RU" sz="3600">
                <a:latin typeface="Monotype Corsiva" pitchFamily="66" charset="0"/>
              </a:rPr>
              <a:t> понимается не только </a:t>
            </a:r>
            <a:r>
              <a:rPr lang="ru-RU" sz="3600" i="1">
                <a:latin typeface="Monotype Corsiva" pitchFamily="66" charset="0"/>
              </a:rPr>
              <a:t>предпринимательство в информационной сфере</a:t>
            </a:r>
            <a:r>
              <a:rPr lang="ru-RU" sz="3600">
                <a:latin typeface="Monotype Corsiva" pitchFamily="66" charset="0"/>
              </a:rPr>
              <a:t>, но и  торговлю и посредничество на информационном рынке, организацию производства, обслуживания, аренды, страхования, финансового и кадрового обеспечения средств информатизации общества. </a:t>
            </a:r>
          </a:p>
          <a:p>
            <a:pPr marL="1588" indent="461963">
              <a:buFontTx/>
              <a:buNone/>
            </a:pPr>
            <a:endParaRPr lang="ru-RU" sz="3600"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latin typeface="Monotype Corsiva" pitchFamily="66" charset="0"/>
              </a:rPr>
              <a:t>Понятие информационного ресурса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62950" cy="4525963"/>
          </a:xfrm>
        </p:spPr>
        <p:txBody>
          <a:bodyPr/>
          <a:lstStyle/>
          <a:p>
            <a:pPr>
              <a:buFontTx/>
              <a:buNone/>
            </a:pPr>
            <a:endParaRPr lang="ru-RU" sz="3600">
              <a:latin typeface="Monotype Corsiva" pitchFamily="66" charset="0"/>
            </a:endParaRPr>
          </a:p>
          <a:p>
            <a:pPr>
              <a:buFontTx/>
              <a:buNone/>
            </a:pPr>
            <a:endParaRPr lang="ru-RU" sz="3600">
              <a:latin typeface="Monotype Corsiva" pitchFamily="66" charset="0"/>
            </a:endParaRPr>
          </a:p>
          <a:p>
            <a:pPr>
              <a:buFontTx/>
              <a:buNone/>
            </a:pPr>
            <a:r>
              <a:rPr lang="ru-RU" sz="6000" b="1">
                <a:solidFill>
                  <a:srgbClr val="0066FF"/>
                </a:solidFill>
                <a:latin typeface="Monotype Corsiva" pitchFamily="66" charset="0"/>
                <a:sym typeface="Symbol" pitchFamily="18" charset="2"/>
              </a:rPr>
              <a:t></a:t>
            </a:r>
            <a:r>
              <a:rPr lang="ru-RU" sz="4000" b="1">
                <a:latin typeface="Monotype Corsiva" pitchFamily="66" charset="0"/>
              </a:rPr>
              <a:t>Ресурс</a:t>
            </a:r>
            <a:r>
              <a:rPr lang="ru-RU" sz="4000">
                <a:latin typeface="Monotype Corsiva" pitchFamily="66" charset="0"/>
              </a:rPr>
              <a:t> </a:t>
            </a:r>
            <a:r>
              <a:rPr lang="ru-RU" sz="3600">
                <a:latin typeface="Monotype Corsiva" pitchFamily="66" charset="0"/>
              </a:rPr>
              <a:t>– это запас, источник чего-нибудь.</a:t>
            </a:r>
          </a:p>
          <a:p>
            <a:pPr algn="r">
              <a:buFontTx/>
              <a:buNone/>
            </a:pPr>
            <a:r>
              <a:rPr lang="ru-RU" sz="3600">
                <a:latin typeface="Monotype Corsiva" pitchFamily="66" charset="0"/>
              </a:rPr>
              <a:t>(Словарь Ожегова С.И.)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latin typeface="Monotype Corsiva" pitchFamily="66" charset="0"/>
              </a:rPr>
              <a:t>Практическая работа: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indent="12700">
              <a:buFont typeface="Symbol" pitchFamily="18" charset="2"/>
              <a:buNone/>
            </a:pPr>
            <a:endParaRPr lang="ru-RU">
              <a:latin typeface="Monotype Corsiva" pitchFamily="66" charset="0"/>
            </a:endParaRPr>
          </a:p>
          <a:p>
            <a:pPr indent="12700">
              <a:buFont typeface="Symbol" pitchFamily="18" charset="2"/>
              <a:buNone/>
            </a:pPr>
            <a:r>
              <a:rPr lang="ru-RU">
                <a:latin typeface="Monotype Corsiva" pitchFamily="66" charset="0"/>
              </a:rPr>
              <a:t>Составьте список адресов сайтов, посвященных общеобразовательным дисциплинам (используйте несколько поисковых серверов, результат оформите в документе </a:t>
            </a:r>
            <a:r>
              <a:rPr lang="en-US">
                <a:latin typeface="Monotype Corsiva" pitchFamily="66" charset="0"/>
              </a:rPr>
              <a:t>Microsoft Word</a:t>
            </a:r>
            <a:r>
              <a:rPr lang="ru-RU">
                <a:latin typeface="Monotype Corsiva" pitchFamily="66" charset="0"/>
              </a:rPr>
              <a:t>).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latin typeface="Monotype Corsiva" pitchFamily="66" charset="0"/>
              </a:rPr>
              <a:t>Используемые ресурсы: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algn="just">
              <a:buFont typeface="Wingdings" pitchFamily="2" charset="2"/>
              <a:buAutoNum type="arabicPeriod"/>
            </a:pPr>
            <a:r>
              <a:rPr lang="ru-RU">
                <a:latin typeface="Monotype Corsiva" pitchFamily="66" charset="0"/>
              </a:rPr>
              <a:t>Информатика и ИКТ /Под ред. Н.В. Макаровой. – СПб.: Питер, 2009 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ru-RU">
                <a:latin typeface="Monotype Corsiva" pitchFamily="66" charset="0"/>
              </a:rPr>
              <a:t>Фундаментальные основы информатики: социальная информатика: Учебное пособие для вузов. /Колин К.К. — М.: Академический Проект; Екатеренбург: Деловая книга, 2000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113F1-1BB4-4F58-BC5F-0D1985AE9B0E}" type="datetime1">
              <a:rPr lang="ru-RU"/>
              <a:pPr/>
              <a:t>09.03.2013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Карасева Ирина Николаевна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>
                <a:latin typeface="Monotype Corsiva" pitchFamily="66" charset="0"/>
              </a:rPr>
              <a:t>Тема урока: </a:t>
            </a:r>
            <a:br>
              <a:rPr lang="ru-RU">
                <a:latin typeface="Monotype Corsiva" pitchFamily="66" charset="0"/>
              </a:rPr>
            </a:br>
            <a:r>
              <a:rPr lang="ru-RU">
                <a:latin typeface="Monotype Corsiva" pitchFamily="66" charset="0"/>
              </a:rPr>
              <a:t>Информационные</a:t>
            </a:r>
            <a:r>
              <a:rPr lang="ru-RU" i="1">
                <a:latin typeface="Monotype Corsiva" pitchFamily="66" charset="0"/>
              </a:rPr>
              <a:t>  </a:t>
            </a:r>
            <a:r>
              <a:rPr lang="ru-RU">
                <a:latin typeface="Monotype Corsiva" pitchFamily="66" charset="0"/>
              </a:rPr>
              <a:t>ресурсы</a:t>
            </a:r>
            <a:r>
              <a:rPr lang="ru-RU"/>
              <a:t>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pSp>
        <p:nvGrpSpPr>
          <p:cNvPr id="4218" name="Group 122"/>
          <p:cNvGrpSpPr>
            <a:grpSpLocks/>
          </p:cNvGrpSpPr>
          <p:nvPr/>
        </p:nvGrpSpPr>
        <p:grpSpPr bwMode="auto">
          <a:xfrm>
            <a:off x="250825" y="-9525"/>
            <a:ext cx="8713788" cy="6856413"/>
            <a:chOff x="158" y="-6"/>
            <a:chExt cx="5489" cy="4319"/>
          </a:xfrm>
        </p:grpSpPr>
        <p:sp>
          <p:nvSpPr>
            <p:cNvPr id="4160" name="Text Box 64"/>
            <p:cNvSpPr txBox="1">
              <a:spLocks noChangeArrowheads="1"/>
            </p:cNvSpPr>
            <p:nvPr/>
          </p:nvSpPr>
          <p:spPr bwMode="auto">
            <a:xfrm>
              <a:off x="359" y="233"/>
              <a:ext cx="1399" cy="838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 b="1" i="1" u="sng"/>
                <a:t>Природные ресурсы</a:t>
              </a:r>
              <a:r>
                <a:rPr lang="ru-RU" sz="1400" b="1" i="1"/>
                <a:t>-</a:t>
              </a:r>
              <a:r>
                <a:rPr lang="ru-RU" sz="1400"/>
                <a:t> </a:t>
              </a:r>
              <a:r>
                <a:rPr lang="ru-RU" sz="1200"/>
                <a:t>объекты природы, используемые людьми для удовлетворения своих потребностей (материальных или духовных)</a:t>
              </a:r>
              <a:endParaRPr lang="ru-RU"/>
            </a:p>
          </p:txBody>
        </p:sp>
        <p:sp>
          <p:nvSpPr>
            <p:cNvPr id="4161" name="Text Box 65"/>
            <p:cNvSpPr txBox="1">
              <a:spLocks noChangeArrowheads="1"/>
            </p:cNvSpPr>
            <p:nvPr/>
          </p:nvSpPr>
          <p:spPr bwMode="auto">
            <a:xfrm>
              <a:off x="1791" y="-6"/>
              <a:ext cx="2211" cy="21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400" b="1" u="sng"/>
                <a:t>Ресурс</a:t>
              </a:r>
              <a:endParaRPr lang="ru-RU" sz="1200"/>
            </a:p>
          </p:txBody>
        </p:sp>
        <p:sp>
          <p:nvSpPr>
            <p:cNvPr id="4162" name="AutoShape 66"/>
            <p:cNvSpPr>
              <a:spLocks noChangeArrowheads="1"/>
            </p:cNvSpPr>
            <p:nvPr/>
          </p:nvSpPr>
          <p:spPr bwMode="auto">
            <a:xfrm>
              <a:off x="2059" y="356"/>
              <a:ext cx="1600" cy="216"/>
            </a:xfrm>
            <a:prstGeom prst="flowChartTerminator">
              <a:avLst/>
            </a:prstGeom>
            <a:solidFill>
              <a:srgbClr val="CC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200" i="1"/>
                <a:t>Полезные ископаемые</a:t>
              </a:r>
              <a:endParaRPr lang="ru-RU"/>
            </a:p>
          </p:txBody>
        </p:sp>
        <p:sp>
          <p:nvSpPr>
            <p:cNvPr id="4163" name="AutoShape 67"/>
            <p:cNvSpPr>
              <a:spLocks noChangeArrowheads="1"/>
            </p:cNvSpPr>
            <p:nvPr/>
          </p:nvSpPr>
          <p:spPr bwMode="auto">
            <a:xfrm>
              <a:off x="2259" y="629"/>
              <a:ext cx="1200" cy="216"/>
            </a:xfrm>
            <a:prstGeom prst="flowChartTerminator">
              <a:avLst/>
            </a:prstGeom>
            <a:solidFill>
              <a:srgbClr val="CC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 i="1"/>
                <a:t>Водные</a:t>
              </a:r>
            </a:p>
            <a:p>
              <a:endParaRPr lang="ru-RU"/>
            </a:p>
          </p:txBody>
        </p:sp>
        <p:sp>
          <p:nvSpPr>
            <p:cNvPr id="4164" name="AutoShape 68"/>
            <p:cNvSpPr>
              <a:spLocks noChangeArrowheads="1"/>
            </p:cNvSpPr>
            <p:nvPr/>
          </p:nvSpPr>
          <p:spPr bwMode="auto">
            <a:xfrm>
              <a:off x="2259" y="935"/>
              <a:ext cx="1200" cy="216"/>
            </a:xfrm>
            <a:prstGeom prst="flowChartTerminator">
              <a:avLst/>
            </a:prstGeom>
            <a:solidFill>
              <a:srgbClr val="CC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 i="1"/>
                <a:t>Лесные</a:t>
              </a:r>
              <a:endParaRPr lang="ru-RU"/>
            </a:p>
          </p:txBody>
        </p:sp>
        <p:sp>
          <p:nvSpPr>
            <p:cNvPr id="4165" name="Rectangle 69"/>
            <p:cNvSpPr>
              <a:spLocks noChangeArrowheads="1"/>
            </p:cNvSpPr>
            <p:nvPr/>
          </p:nvSpPr>
          <p:spPr bwMode="auto">
            <a:xfrm>
              <a:off x="340" y="1207"/>
              <a:ext cx="1400" cy="607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200" b="1" i="1" u="sng"/>
                <a:t>Энергетические ресурсы</a:t>
              </a:r>
              <a:r>
                <a:rPr lang="ru-RU" sz="1200"/>
                <a:t>-носители энергии, используемые в процессе жизнедеятельности общества.</a:t>
              </a:r>
              <a:endParaRPr lang="ru-RU"/>
            </a:p>
          </p:txBody>
        </p:sp>
        <p:sp>
          <p:nvSpPr>
            <p:cNvPr id="4166" name="AutoShape 70"/>
            <p:cNvSpPr>
              <a:spLocks noChangeArrowheads="1"/>
            </p:cNvSpPr>
            <p:nvPr/>
          </p:nvSpPr>
          <p:spPr bwMode="auto">
            <a:xfrm>
              <a:off x="4132" y="1354"/>
              <a:ext cx="1301" cy="216"/>
            </a:xfrm>
            <a:prstGeom prst="flowChartTerminator">
              <a:avLst/>
            </a:prstGeom>
            <a:solidFill>
              <a:srgbClr val="CC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 i="1"/>
                <a:t>Природный газ</a:t>
              </a:r>
              <a:endParaRPr lang="ru-RU"/>
            </a:p>
          </p:txBody>
        </p:sp>
        <p:sp>
          <p:nvSpPr>
            <p:cNvPr id="4167" name="AutoShape 71"/>
            <p:cNvSpPr>
              <a:spLocks noChangeArrowheads="1"/>
            </p:cNvSpPr>
            <p:nvPr/>
          </p:nvSpPr>
          <p:spPr bwMode="auto">
            <a:xfrm>
              <a:off x="2265" y="1490"/>
              <a:ext cx="1101" cy="216"/>
            </a:xfrm>
            <a:prstGeom prst="flowChartTerminator">
              <a:avLst/>
            </a:prstGeom>
            <a:solidFill>
              <a:srgbClr val="CC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 i="1"/>
                <a:t>Нефть</a:t>
              </a:r>
              <a:endParaRPr lang="ru-RU"/>
            </a:p>
          </p:txBody>
        </p:sp>
        <p:sp>
          <p:nvSpPr>
            <p:cNvPr id="4168" name="AutoShape 72"/>
            <p:cNvSpPr>
              <a:spLocks noChangeArrowheads="1"/>
            </p:cNvSpPr>
            <p:nvPr/>
          </p:nvSpPr>
          <p:spPr bwMode="auto">
            <a:xfrm>
              <a:off x="4228" y="1672"/>
              <a:ext cx="1202" cy="216"/>
            </a:xfrm>
            <a:prstGeom prst="flowChartTerminator">
              <a:avLst/>
            </a:prstGeom>
            <a:solidFill>
              <a:srgbClr val="CC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200" i="1"/>
                <a:t>Ядерная энергия </a:t>
              </a:r>
              <a:endParaRPr lang="ru-RU"/>
            </a:p>
          </p:txBody>
        </p:sp>
        <p:sp>
          <p:nvSpPr>
            <p:cNvPr id="4169" name="Rectangle 73"/>
            <p:cNvSpPr>
              <a:spLocks noChangeArrowheads="1"/>
            </p:cNvSpPr>
            <p:nvPr/>
          </p:nvSpPr>
          <p:spPr bwMode="auto">
            <a:xfrm>
              <a:off x="350" y="1888"/>
              <a:ext cx="1400" cy="635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200" b="1" i="1" u="sng"/>
                <a:t>Материальные ресурсы</a:t>
              </a:r>
              <a:r>
                <a:rPr lang="ru-RU" sz="1200" b="1" i="1"/>
                <a:t> </a:t>
              </a:r>
              <a:r>
                <a:rPr lang="ru-RU" sz="1200"/>
                <a:t>создаются и используются человеком в процессе об-щественного производства и потребления</a:t>
              </a:r>
              <a:endParaRPr lang="ru-RU"/>
            </a:p>
          </p:txBody>
        </p:sp>
        <p:sp>
          <p:nvSpPr>
            <p:cNvPr id="4170" name="Rectangle 74"/>
            <p:cNvSpPr>
              <a:spLocks noChangeArrowheads="1"/>
            </p:cNvSpPr>
            <p:nvPr/>
          </p:nvSpPr>
          <p:spPr bwMode="auto">
            <a:xfrm>
              <a:off x="340" y="2568"/>
              <a:ext cx="1399" cy="771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 sz="1200" b="1" i="1"/>
            </a:p>
            <a:p>
              <a:r>
                <a:rPr lang="ru-RU" sz="1200" b="1" i="1" u="sng"/>
                <a:t>Трудовые резервы</a:t>
              </a:r>
              <a:r>
                <a:rPr lang="ru-RU" sz="1200" b="1" i="1"/>
                <a:t>- </a:t>
              </a:r>
              <a:r>
                <a:rPr lang="ru-RU" sz="1200"/>
                <a:t>люди, обладающие необходимыми знаниями и умениями для трудовой деятельности</a:t>
              </a:r>
              <a:endParaRPr lang="ru-RU"/>
            </a:p>
          </p:txBody>
        </p:sp>
        <p:sp>
          <p:nvSpPr>
            <p:cNvPr id="4171" name="Rectangle 75"/>
            <p:cNvSpPr>
              <a:spLocks noChangeArrowheads="1"/>
            </p:cNvSpPr>
            <p:nvPr/>
          </p:nvSpPr>
          <p:spPr bwMode="auto">
            <a:xfrm>
              <a:off x="350" y="3430"/>
              <a:ext cx="1400" cy="648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200" b="1" i="1" u="sng"/>
                <a:t>Финансовые ресурсы</a:t>
              </a:r>
              <a:r>
                <a:rPr lang="ru-RU" sz="1200" b="1" i="1"/>
                <a:t>- </a:t>
              </a:r>
              <a:r>
                <a:rPr lang="ru-RU" sz="1200"/>
                <a:t>денежные средства, находящиеся в распоряжении государства, общества</a:t>
              </a:r>
              <a:endParaRPr lang="ru-RU"/>
            </a:p>
          </p:txBody>
        </p:sp>
        <p:sp>
          <p:nvSpPr>
            <p:cNvPr id="4172" name="Rectangle 76"/>
            <p:cNvSpPr>
              <a:spLocks noChangeArrowheads="1"/>
            </p:cNvSpPr>
            <p:nvPr/>
          </p:nvSpPr>
          <p:spPr bwMode="auto">
            <a:xfrm>
              <a:off x="1978" y="3793"/>
              <a:ext cx="3669" cy="520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200" b="1" i="1" u="sng"/>
                <a:t>Информационные  ресурсы </a:t>
              </a:r>
              <a:r>
                <a:rPr lang="ru-RU" sz="1200" b="1" i="1"/>
                <a:t>- </a:t>
              </a:r>
              <a:r>
                <a:rPr lang="ru-RU" sz="1200"/>
                <a:t>отдельные документы и отдельные массивы документов,  документы и отдельные массивы документов в информационных системах (библиотеках, архивах, фондах, базах данных, других информационных системах)</a:t>
              </a:r>
              <a:endParaRPr lang="ru-RU"/>
            </a:p>
          </p:txBody>
        </p:sp>
        <p:sp>
          <p:nvSpPr>
            <p:cNvPr id="4173" name="AutoShape 77"/>
            <p:cNvSpPr>
              <a:spLocks noChangeArrowheads="1"/>
            </p:cNvSpPr>
            <p:nvPr/>
          </p:nvSpPr>
          <p:spPr bwMode="auto">
            <a:xfrm>
              <a:off x="2154" y="3385"/>
              <a:ext cx="1401" cy="216"/>
            </a:xfrm>
            <a:prstGeom prst="flowChartTerminator">
              <a:avLst/>
            </a:prstGeom>
            <a:solidFill>
              <a:srgbClr val="CC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 i="1"/>
                <a:t>Налоги</a:t>
              </a:r>
              <a:endParaRPr lang="ru-RU"/>
            </a:p>
          </p:txBody>
        </p:sp>
        <p:sp>
          <p:nvSpPr>
            <p:cNvPr id="4174" name="AutoShape 78"/>
            <p:cNvSpPr>
              <a:spLocks noChangeArrowheads="1"/>
            </p:cNvSpPr>
            <p:nvPr/>
          </p:nvSpPr>
          <p:spPr bwMode="auto">
            <a:xfrm>
              <a:off x="4036" y="3385"/>
              <a:ext cx="1500" cy="360"/>
            </a:xfrm>
            <a:prstGeom prst="flowChartTerminator">
              <a:avLst/>
            </a:prstGeom>
            <a:solidFill>
              <a:srgbClr val="CC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 i="1"/>
                <a:t>Денежные вклады</a:t>
              </a:r>
            </a:p>
            <a:p>
              <a:pPr algn="ctr"/>
              <a:r>
                <a:rPr lang="ru-RU" sz="1200" i="1"/>
                <a:t> в сбербанках</a:t>
              </a:r>
              <a:endParaRPr lang="ru-RU"/>
            </a:p>
          </p:txBody>
        </p:sp>
        <p:sp>
          <p:nvSpPr>
            <p:cNvPr id="4175" name="AutoShape 79"/>
            <p:cNvSpPr>
              <a:spLocks noChangeArrowheads="1"/>
            </p:cNvSpPr>
            <p:nvPr/>
          </p:nvSpPr>
          <p:spPr bwMode="auto">
            <a:xfrm>
              <a:off x="2259" y="1842"/>
              <a:ext cx="1200" cy="216"/>
            </a:xfrm>
            <a:prstGeom prst="flowChartTerminator">
              <a:avLst/>
            </a:prstGeom>
            <a:solidFill>
              <a:srgbClr val="CC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 i="1"/>
                <a:t>Сырьё</a:t>
              </a:r>
              <a:endParaRPr lang="ru-RU"/>
            </a:p>
          </p:txBody>
        </p:sp>
        <p:sp>
          <p:nvSpPr>
            <p:cNvPr id="4176" name="AutoShape 80"/>
            <p:cNvSpPr>
              <a:spLocks noChangeArrowheads="1"/>
            </p:cNvSpPr>
            <p:nvPr/>
          </p:nvSpPr>
          <p:spPr bwMode="auto">
            <a:xfrm>
              <a:off x="2259" y="2205"/>
              <a:ext cx="1200" cy="216"/>
            </a:xfrm>
            <a:prstGeom prst="flowChartTerminator">
              <a:avLst/>
            </a:prstGeom>
            <a:solidFill>
              <a:srgbClr val="CC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 i="1"/>
                <a:t>Оборудование</a:t>
              </a:r>
              <a:endParaRPr lang="ru-RU"/>
            </a:p>
          </p:txBody>
        </p:sp>
        <p:sp>
          <p:nvSpPr>
            <p:cNvPr id="4177" name="AutoShape 81"/>
            <p:cNvSpPr>
              <a:spLocks noChangeArrowheads="1"/>
            </p:cNvSpPr>
            <p:nvPr/>
          </p:nvSpPr>
          <p:spPr bwMode="auto">
            <a:xfrm>
              <a:off x="4059" y="2038"/>
              <a:ext cx="1401" cy="216"/>
            </a:xfrm>
            <a:prstGeom prst="flowChartTerminator">
              <a:avLst/>
            </a:prstGeom>
            <a:solidFill>
              <a:srgbClr val="CC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 i="1"/>
                <a:t>Материалы</a:t>
              </a:r>
              <a:endParaRPr lang="ru-RU"/>
            </a:p>
          </p:txBody>
        </p:sp>
        <p:sp>
          <p:nvSpPr>
            <p:cNvPr id="4178" name="AutoShape 82"/>
            <p:cNvSpPr>
              <a:spLocks noChangeArrowheads="1"/>
            </p:cNvSpPr>
            <p:nvPr/>
          </p:nvSpPr>
          <p:spPr bwMode="auto">
            <a:xfrm>
              <a:off x="3959" y="2341"/>
              <a:ext cx="1600" cy="216"/>
            </a:xfrm>
            <a:prstGeom prst="flowChartTerminator">
              <a:avLst/>
            </a:prstGeom>
            <a:solidFill>
              <a:srgbClr val="CC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200" i="1"/>
                <a:t>Здания и сооружения</a:t>
              </a:r>
              <a:endParaRPr lang="ru-RU"/>
            </a:p>
          </p:txBody>
        </p:sp>
        <p:sp>
          <p:nvSpPr>
            <p:cNvPr id="4179" name="AutoShape 83"/>
            <p:cNvSpPr>
              <a:spLocks noChangeArrowheads="1"/>
            </p:cNvSpPr>
            <p:nvPr/>
          </p:nvSpPr>
          <p:spPr bwMode="auto">
            <a:xfrm>
              <a:off x="2259" y="2614"/>
              <a:ext cx="1200" cy="216"/>
            </a:xfrm>
            <a:prstGeom prst="flowChartTerminator">
              <a:avLst/>
            </a:prstGeom>
            <a:solidFill>
              <a:srgbClr val="CC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 i="1"/>
                <a:t>Учителя</a:t>
              </a:r>
              <a:endParaRPr lang="ru-RU"/>
            </a:p>
          </p:txBody>
        </p:sp>
        <p:sp>
          <p:nvSpPr>
            <p:cNvPr id="4180" name="AutoShape 84"/>
            <p:cNvSpPr>
              <a:spLocks noChangeArrowheads="1"/>
            </p:cNvSpPr>
            <p:nvPr/>
          </p:nvSpPr>
          <p:spPr bwMode="auto">
            <a:xfrm>
              <a:off x="2259" y="2930"/>
              <a:ext cx="1200" cy="216"/>
            </a:xfrm>
            <a:prstGeom prst="flowChartTerminator">
              <a:avLst/>
            </a:prstGeom>
            <a:solidFill>
              <a:srgbClr val="CC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 i="1"/>
                <a:t>Водители</a:t>
              </a:r>
              <a:endParaRPr lang="ru-RU"/>
            </a:p>
          </p:txBody>
        </p:sp>
        <p:sp>
          <p:nvSpPr>
            <p:cNvPr id="4181" name="AutoShape 85"/>
            <p:cNvSpPr>
              <a:spLocks noChangeArrowheads="1"/>
            </p:cNvSpPr>
            <p:nvPr/>
          </p:nvSpPr>
          <p:spPr bwMode="auto">
            <a:xfrm>
              <a:off x="4160" y="2750"/>
              <a:ext cx="1200" cy="216"/>
            </a:xfrm>
            <a:prstGeom prst="flowChartTerminator">
              <a:avLst/>
            </a:prstGeom>
            <a:solidFill>
              <a:srgbClr val="CC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 i="1"/>
                <a:t>Врачи</a:t>
              </a:r>
              <a:endParaRPr lang="ru-RU"/>
            </a:p>
          </p:txBody>
        </p:sp>
        <p:sp>
          <p:nvSpPr>
            <p:cNvPr id="4182" name="AutoShape 86"/>
            <p:cNvSpPr>
              <a:spLocks noChangeArrowheads="1"/>
            </p:cNvSpPr>
            <p:nvPr/>
          </p:nvSpPr>
          <p:spPr bwMode="auto">
            <a:xfrm>
              <a:off x="4160" y="3113"/>
              <a:ext cx="1200" cy="216"/>
            </a:xfrm>
            <a:prstGeom prst="flowChartTerminator">
              <a:avLst/>
            </a:prstGeom>
            <a:solidFill>
              <a:srgbClr val="CC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 i="1"/>
                <a:t>Инженеры</a:t>
              </a:r>
              <a:endParaRPr lang="ru-RU"/>
            </a:p>
          </p:txBody>
        </p:sp>
        <p:sp>
          <p:nvSpPr>
            <p:cNvPr id="4183" name="Text Box 87"/>
            <p:cNvSpPr txBox="1">
              <a:spLocks noChangeArrowheads="1"/>
            </p:cNvSpPr>
            <p:nvPr/>
          </p:nvSpPr>
          <p:spPr bwMode="auto">
            <a:xfrm>
              <a:off x="4059" y="521"/>
              <a:ext cx="1401" cy="360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000"/>
                <a:t>Реки,  моря,  водохранилища,  подземные воды, водяные пары  атмосферы</a:t>
              </a:r>
            </a:p>
            <a:p>
              <a:endParaRPr lang="ru-RU"/>
            </a:p>
          </p:txBody>
        </p:sp>
        <p:sp>
          <p:nvSpPr>
            <p:cNvPr id="4184" name="Text Box 88"/>
            <p:cNvSpPr txBox="1">
              <a:spLocks noChangeArrowheads="1"/>
            </p:cNvSpPr>
            <p:nvPr/>
          </p:nvSpPr>
          <p:spPr bwMode="auto">
            <a:xfrm>
              <a:off x="4059" y="89"/>
              <a:ext cx="1588" cy="432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000"/>
                <a:t>Твердые( уголь, руда);</a:t>
              </a:r>
            </a:p>
            <a:p>
              <a:r>
                <a:rPr lang="ru-RU" sz="1000"/>
                <a:t>жидкие (нефть, минеральные   воды);</a:t>
              </a:r>
            </a:p>
            <a:p>
              <a:r>
                <a:rPr lang="ru-RU" sz="1000"/>
                <a:t>газообразные (газы природные горючие и инертные газы)</a:t>
              </a:r>
            </a:p>
            <a:p>
              <a:endParaRPr lang="ru-RU"/>
            </a:p>
          </p:txBody>
        </p:sp>
        <p:sp>
          <p:nvSpPr>
            <p:cNvPr id="4185" name="Line 89"/>
            <p:cNvSpPr>
              <a:spLocks noChangeShapeType="1"/>
            </p:cNvSpPr>
            <p:nvPr/>
          </p:nvSpPr>
          <p:spPr bwMode="auto">
            <a:xfrm flipH="1">
              <a:off x="158" y="119"/>
              <a:ext cx="163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86" name="Line 90"/>
            <p:cNvSpPr>
              <a:spLocks noChangeShapeType="1"/>
            </p:cNvSpPr>
            <p:nvPr/>
          </p:nvSpPr>
          <p:spPr bwMode="auto">
            <a:xfrm>
              <a:off x="158" y="119"/>
              <a:ext cx="0" cy="403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87" name="Line 91"/>
            <p:cNvSpPr>
              <a:spLocks noChangeShapeType="1"/>
            </p:cNvSpPr>
            <p:nvPr/>
          </p:nvSpPr>
          <p:spPr bwMode="auto">
            <a:xfrm>
              <a:off x="158" y="4156"/>
              <a:ext cx="181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88" name="Line 92"/>
            <p:cNvSpPr>
              <a:spLocks noChangeShapeType="1"/>
            </p:cNvSpPr>
            <p:nvPr/>
          </p:nvSpPr>
          <p:spPr bwMode="auto">
            <a:xfrm>
              <a:off x="160" y="737"/>
              <a:ext cx="20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89" name="Line 93"/>
            <p:cNvSpPr>
              <a:spLocks noChangeShapeType="1"/>
            </p:cNvSpPr>
            <p:nvPr/>
          </p:nvSpPr>
          <p:spPr bwMode="auto">
            <a:xfrm>
              <a:off x="158" y="1525"/>
              <a:ext cx="20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90" name="Line 94"/>
            <p:cNvSpPr>
              <a:spLocks noChangeShapeType="1"/>
            </p:cNvSpPr>
            <p:nvPr/>
          </p:nvSpPr>
          <p:spPr bwMode="auto">
            <a:xfrm>
              <a:off x="158" y="3702"/>
              <a:ext cx="20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91" name="Line 95"/>
            <p:cNvSpPr>
              <a:spLocks noChangeShapeType="1"/>
            </p:cNvSpPr>
            <p:nvPr/>
          </p:nvSpPr>
          <p:spPr bwMode="auto">
            <a:xfrm>
              <a:off x="158" y="2976"/>
              <a:ext cx="20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92" name="Line 96"/>
            <p:cNvSpPr>
              <a:spLocks noChangeShapeType="1"/>
            </p:cNvSpPr>
            <p:nvPr/>
          </p:nvSpPr>
          <p:spPr bwMode="auto">
            <a:xfrm>
              <a:off x="158" y="2251"/>
              <a:ext cx="20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93" name="Line 97"/>
            <p:cNvSpPr>
              <a:spLocks noChangeShapeType="1"/>
            </p:cNvSpPr>
            <p:nvPr/>
          </p:nvSpPr>
          <p:spPr bwMode="auto">
            <a:xfrm>
              <a:off x="1760" y="1966"/>
              <a:ext cx="49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94" name="Line 98"/>
            <p:cNvSpPr>
              <a:spLocks noChangeShapeType="1"/>
            </p:cNvSpPr>
            <p:nvPr/>
          </p:nvSpPr>
          <p:spPr bwMode="auto">
            <a:xfrm>
              <a:off x="1760" y="2326"/>
              <a:ext cx="50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95" name="Line 99"/>
            <p:cNvSpPr>
              <a:spLocks noChangeShapeType="1"/>
            </p:cNvSpPr>
            <p:nvPr/>
          </p:nvSpPr>
          <p:spPr bwMode="auto">
            <a:xfrm>
              <a:off x="1760" y="2182"/>
              <a:ext cx="230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96" name="Line 100"/>
            <p:cNvSpPr>
              <a:spLocks noChangeShapeType="1"/>
            </p:cNvSpPr>
            <p:nvPr/>
          </p:nvSpPr>
          <p:spPr bwMode="auto">
            <a:xfrm>
              <a:off x="1758" y="2478"/>
              <a:ext cx="220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97" name="Line 101"/>
            <p:cNvSpPr>
              <a:spLocks noChangeShapeType="1"/>
            </p:cNvSpPr>
            <p:nvPr/>
          </p:nvSpPr>
          <p:spPr bwMode="auto">
            <a:xfrm>
              <a:off x="1760" y="2750"/>
              <a:ext cx="50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98" name="Line 102"/>
            <p:cNvSpPr>
              <a:spLocks noChangeShapeType="1"/>
            </p:cNvSpPr>
            <p:nvPr/>
          </p:nvSpPr>
          <p:spPr bwMode="auto">
            <a:xfrm>
              <a:off x="1758" y="3001"/>
              <a:ext cx="50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99" name="Line 103"/>
            <p:cNvSpPr>
              <a:spLocks noChangeShapeType="1"/>
            </p:cNvSpPr>
            <p:nvPr/>
          </p:nvSpPr>
          <p:spPr bwMode="auto">
            <a:xfrm>
              <a:off x="1758" y="2857"/>
              <a:ext cx="240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00" name="Line 104"/>
            <p:cNvSpPr>
              <a:spLocks noChangeShapeType="1"/>
            </p:cNvSpPr>
            <p:nvPr/>
          </p:nvSpPr>
          <p:spPr bwMode="auto">
            <a:xfrm>
              <a:off x="1760" y="3217"/>
              <a:ext cx="240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01" name="Line 105"/>
            <p:cNvSpPr>
              <a:spLocks noChangeShapeType="1"/>
            </p:cNvSpPr>
            <p:nvPr/>
          </p:nvSpPr>
          <p:spPr bwMode="auto">
            <a:xfrm>
              <a:off x="1754" y="3475"/>
              <a:ext cx="4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02" name="Line 106"/>
            <p:cNvSpPr>
              <a:spLocks noChangeShapeType="1"/>
            </p:cNvSpPr>
            <p:nvPr/>
          </p:nvSpPr>
          <p:spPr bwMode="auto">
            <a:xfrm>
              <a:off x="1758" y="3612"/>
              <a:ext cx="230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03" name="Text Box 107"/>
            <p:cNvSpPr txBox="1">
              <a:spLocks noChangeArrowheads="1"/>
            </p:cNvSpPr>
            <p:nvPr/>
          </p:nvSpPr>
          <p:spPr bwMode="auto">
            <a:xfrm>
              <a:off x="4059" y="881"/>
              <a:ext cx="1543" cy="432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000"/>
                <a:t>Древесные ценности(лес);</a:t>
              </a:r>
            </a:p>
            <a:p>
              <a:r>
                <a:rPr lang="ru-RU" sz="1000"/>
                <a:t>Не древесные ценности;</a:t>
              </a:r>
            </a:p>
            <a:p>
              <a:r>
                <a:rPr lang="ru-RU" sz="1000"/>
                <a:t>кормовые, грибы, лекарственные растения</a:t>
              </a:r>
            </a:p>
            <a:p>
              <a:endParaRPr lang="ru-RU"/>
            </a:p>
          </p:txBody>
        </p:sp>
        <p:sp>
          <p:nvSpPr>
            <p:cNvPr id="4204" name="Line 108"/>
            <p:cNvSpPr>
              <a:spLocks noChangeShapeType="1"/>
            </p:cNvSpPr>
            <p:nvPr/>
          </p:nvSpPr>
          <p:spPr bwMode="auto">
            <a:xfrm>
              <a:off x="1760" y="482"/>
              <a:ext cx="30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05" name="Line 109"/>
            <p:cNvSpPr>
              <a:spLocks noChangeShapeType="1"/>
            </p:cNvSpPr>
            <p:nvPr/>
          </p:nvSpPr>
          <p:spPr bwMode="auto">
            <a:xfrm>
              <a:off x="1758" y="737"/>
              <a:ext cx="50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06" name="Line 110"/>
            <p:cNvSpPr>
              <a:spLocks noChangeShapeType="1"/>
            </p:cNvSpPr>
            <p:nvPr/>
          </p:nvSpPr>
          <p:spPr bwMode="auto">
            <a:xfrm>
              <a:off x="1758" y="1025"/>
              <a:ext cx="50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07" name="Line 111"/>
            <p:cNvSpPr>
              <a:spLocks noChangeShapeType="1"/>
            </p:cNvSpPr>
            <p:nvPr/>
          </p:nvSpPr>
          <p:spPr bwMode="auto">
            <a:xfrm>
              <a:off x="3661" y="436"/>
              <a:ext cx="40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08" name="Line 112"/>
            <p:cNvSpPr>
              <a:spLocks noChangeShapeType="1"/>
            </p:cNvSpPr>
            <p:nvPr/>
          </p:nvSpPr>
          <p:spPr bwMode="auto">
            <a:xfrm>
              <a:off x="3459" y="737"/>
              <a:ext cx="6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09" name="Line 113"/>
            <p:cNvSpPr>
              <a:spLocks noChangeShapeType="1"/>
            </p:cNvSpPr>
            <p:nvPr/>
          </p:nvSpPr>
          <p:spPr bwMode="auto">
            <a:xfrm>
              <a:off x="3459" y="1025"/>
              <a:ext cx="6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10" name="Line 114"/>
            <p:cNvSpPr>
              <a:spLocks noChangeShapeType="1"/>
            </p:cNvSpPr>
            <p:nvPr/>
          </p:nvSpPr>
          <p:spPr bwMode="auto">
            <a:xfrm>
              <a:off x="1738" y="1298"/>
              <a:ext cx="50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11" name="Line 115"/>
            <p:cNvSpPr>
              <a:spLocks noChangeShapeType="1"/>
            </p:cNvSpPr>
            <p:nvPr/>
          </p:nvSpPr>
          <p:spPr bwMode="auto">
            <a:xfrm>
              <a:off x="1738" y="1581"/>
              <a:ext cx="50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12" name="Line 116"/>
            <p:cNvSpPr>
              <a:spLocks noChangeShapeType="1"/>
            </p:cNvSpPr>
            <p:nvPr/>
          </p:nvSpPr>
          <p:spPr bwMode="auto">
            <a:xfrm>
              <a:off x="1738" y="1445"/>
              <a:ext cx="240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13" name="Line 117"/>
            <p:cNvSpPr>
              <a:spLocks noChangeShapeType="1"/>
            </p:cNvSpPr>
            <p:nvPr/>
          </p:nvSpPr>
          <p:spPr bwMode="auto">
            <a:xfrm>
              <a:off x="1738" y="1762"/>
              <a:ext cx="250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14" name="AutoShape 118"/>
            <p:cNvSpPr>
              <a:spLocks noChangeArrowheads="1"/>
            </p:cNvSpPr>
            <p:nvPr/>
          </p:nvSpPr>
          <p:spPr bwMode="auto">
            <a:xfrm>
              <a:off x="2217" y="1218"/>
              <a:ext cx="1101" cy="216"/>
            </a:xfrm>
            <a:prstGeom prst="flowChartTerminator">
              <a:avLst/>
            </a:prstGeom>
            <a:solidFill>
              <a:srgbClr val="CC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 i="1"/>
                <a:t>Уголь</a:t>
              </a:r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04813"/>
            <a:ext cx="8229600" cy="5721350"/>
          </a:xfrm>
        </p:spPr>
        <p:txBody>
          <a:bodyPr/>
          <a:lstStyle/>
          <a:p>
            <a:pPr marL="0" indent="444500">
              <a:lnSpc>
                <a:spcPct val="90000"/>
              </a:lnSpc>
              <a:buFontTx/>
              <a:buNone/>
            </a:pPr>
            <a:endParaRPr lang="ru-RU" sz="3600" b="1">
              <a:latin typeface="Monotype Corsiva" pitchFamily="66" charset="0"/>
            </a:endParaRPr>
          </a:p>
          <a:p>
            <a:pPr marL="0" indent="444500">
              <a:lnSpc>
                <a:spcPct val="90000"/>
              </a:lnSpc>
              <a:buFontTx/>
              <a:buNone/>
            </a:pPr>
            <a:r>
              <a:rPr lang="ru-RU" sz="6000" b="1">
                <a:solidFill>
                  <a:srgbClr val="0066FF"/>
                </a:solidFill>
                <a:latin typeface="Monotype Corsiva" pitchFamily="66" charset="0"/>
                <a:sym typeface="Symbol" pitchFamily="18" charset="2"/>
              </a:rPr>
              <a:t></a:t>
            </a:r>
            <a:r>
              <a:rPr lang="ru-RU" sz="3600" b="1">
                <a:latin typeface="Monotype Corsiva" pitchFamily="66" charset="0"/>
              </a:rPr>
              <a:t> Информационные ресурсы</a:t>
            </a:r>
            <a:r>
              <a:rPr lang="ru-RU" sz="3600">
                <a:latin typeface="Monotype Corsiva" pitchFamily="66" charset="0"/>
              </a:rPr>
              <a:t> – это отдельные документы или массивы документов, а также документы и массивы документов в информационных системах (библиотеках, архивах, фондах, банках данных, других информационных системах).</a:t>
            </a:r>
          </a:p>
          <a:p>
            <a:pPr marL="0" indent="444500" algn="r">
              <a:lnSpc>
                <a:spcPct val="90000"/>
              </a:lnSpc>
              <a:buFontTx/>
              <a:buNone/>
            </a:pPr>
            <a:r>
              <a:rPr lang="ru-RU">
                <a:latin typeface="Monotype Corsiva" pitchFamily="66" charset="0"/>
              </a:rPr>
              <a:t>Федеральный закон «Об информации, информатизации и защите информации», от 25.01.1995 г.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04813"/>
            <a:ext cx="8507413" cy="5721350"/>
          </a:xfrm>
        </p:spPr>
        <p:txBody>
          <a:bodyPr/>
          <a:lstStyle/>
          <a:p>
            <a:pPr marL="88900" indent="355600">
              <a:buFontTx/>
              <a:buNone/>
            </a:pPr>
            <a:endParaRPr lang="ru-RU" sz="3600" b="1">
              <a:latin typeface="Monotype Corsiva" pitchFamily="66" charset="0"/>
            </a:endParaRPr>
          </a:p>
          <a:p>
            <a:pPr marL="88900" indent="355600">
              <a:buFontTx/>
              <a:buNone/>
            </a:pPr>
            <a:r>
              <a:rPr lang="ru-RU" sz="3600" b="1">
                <a:latin typeface="Monotype Corsiva" pitchFamily="66" charset="0"/>
              </a:rPr>
              <a:t>Различие между ИР и другими ресурсами:</a:t>
            </a:r>
            <a:r>
              <a:rPr lang="ru-RU" sz="3600">
                <a:latin typeface="Monotype Corsiva" pitchFamily="66" charset="0"/>
              </a:rPr>
              <a:t> </a:t>
            </a:r>
          </a:p>
          <a:p>
            <a:pPr marL="88900" indent="355600">
              <a:buFontTx/>
              <a:buNone/>
            </a:pPr>
            <a:r>
              <a:rPr lang="ru-RU" sz="3600" i="1">
                <a:latin typeface="Monotype Corsiva" pitchFamily="66" charset="0"/>
              </a:rPr>
              <a:t>Всякий ресурс, кроме информационного, после использования исчезает </a:t>
            </a:r>
            <a:r>
              <a:rPr lang="ru-RU" sz="3600">
                <a:latin typeface="Monotype Corsiva" pitchFamily="66" charset="0"/>
              </a:rPr>
              <a:t>(сожженное топливо, израсходованные финансы и т.п.), а ИР остается «несжигаемым»; им можно пользоваться многократно, он копируется без ограничения.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692150"/>
            <a:ext cx="8207375" cy="5649913"/>
          </a:xfrm>
        </p:spPr>
        <p:txBody>
          <a:bodyPr/>
          <a:lstStyle/>
          <a:p>
            <a:pPr marL="1588" indent="461963">
              <a:lnSpc>
                <a:spcPct val="80000"/>
              </a:lnSpc>
              <a:buFontTx/>
              <a:buNone/>
            </a:pPr>
            <a:r>
              <a:rPr lang="ru-RU" sz="3600" b="1">
                <a:latin typeface="Monotype Corsiva" pitchFamily="66" charset="0"/>
              </a:rPr>
              <a:t>Информационный ресурс</a:t>
            </a:r>
            <a:r>
              <a:rPr lang="ru-RU" sz="3600">
                <a:latin typeface="Monotype Corsiva" pitchFamily="66" charset="0"/>
              </a:rPr>
              <a:t> — </a:t>
            </a:r>
            <a:r>
              <a:rPr lang="ru-RU" sz="3600" i="1">
                <a:latin typeface="Monotype Corsiva" pitchFamily="66" charset="0"/>
              </a:rPr>
              <a:t>это знания, представленные в проектной форме</a:t>
            </a:r>
            <a:r>
              <a:rPr lang="ru-RU" sz="3600">
                <a:latin typeface="Monotype Corsiva" pitchFamily="66" charset="0"/>
              </a:rPr>
              <a:t>. </a:t>
            </a:r>
          </a:p>
          <a:p>
            <a:pPr marL="1588" indent="461963">
              <a:lnSpc>
                <a:spcPct val="80000"/>
              </a:lnSpc>
              <a:buFontTx/>
              <a:buNone/>
            </a:pPr>
            <a:r>
              <a:rPr lang="ru-RU" sz="2400">
                <a:latin typeface="Monotype Corsiva" pitchFamily="66" charset="0"/>
              </a:rPr>
              <a:t>                       отчуждение от своих создателей и  </a:t>
            </a:r>
          </a:p>
          <a:p>
            <a:pPr marL="1588" indent="461963">
              <a:lnSpc>
                <a:spcPct val="80000"/>
              </a:lnSpc>
              <a:buFontTx/>
              <a:buNone/>
            </a:pPr>
            <a:r>
              <a:rPr lang="ru-RU" sz="2400">
                <a:latin typeface="Monotype Corsiva" pitchFamily="66" charset="0"/>
              </a:rPr>
              <a:t>                       материализация в виде документов, </a:t>
            </a:r>
          </a:p>
          <a:p>
            <a:pPr marL="1588" indent="461963">
              <a:lnSpc>
                <a:spcPct val="80000"/>
              </a:lnSpc>
              <a:buFontTx/>
              <a:buNone/>
            </a:pPr>
            <a:r>
              <a:rPr lang="ru-RU" sz="2400">
                <a:latin typeface="Monotype Corsiva" pitchFamily="66" charset="0"/>
              </a:rPr>
              <a:t>                       компьютерных баз данных и знаний, </a:t>
            </a:r>
          </a:p>
          <a:p>
            <a:pPr marL="1588" indent="461963">
              <a:lnSpc>
                <a:spcPct val="80000"/>
              </a:lnSpc>
              <a:buFontTx/>
              <a:buNone/>
            </a:pPr>
            <a:r>
              <a:rPr lang="ru-RU" sz="2400">
                <a:latin typeface="Monotype Corsiva" pitchFamily="66" charset="0"/>
              </a:rPr>
              <a:t>                       алгоритмов и программ </a:t>
            </a:r>
          </a:p>
          <a:p>
            <a:pPr marL="1588" indent="461963">
              <a:lnSpc>
                <a:spcPct val="80000"/>
              </a:lnSpc>
              <a:buFontTx/>
              <a:buNone/>
            </a:pPr>
            <a:r>
              <a:rPr lang="ru-RU" sz="2400">
                <a:latin typeface="Monotype Corsiva" pitchFamily="66" charset="0"/>
              </a:rPr>
              <a:t>                       автоматизированных устройств, </a:t>
            </a:r>
          </a:p>
          <a:p>
            <a:pPr marL="1588" indent="461963">
              <a:lnSpc>
                <a:spcPct val="80000"/>
              </a:lnSpc>
              <a:buFontTx/>
              <a:buNone/>
            </a:pPr>
            <a:r>
              <a:rPr lang="ru-RU" sz="2400">
                <a:latin typeface="Monotype Corsiva" pitchFamily="66" charset="0"/>
              </a:rPr>
              <a:t>                       а также произведений науки,</a:t>
            </a:r>
          </a:p>
          <a:p>
            <a:pPr marL="1588" indent="461963">
              <a:lnSpc>
                <a:spcPct val="80000"/>
              </a:lnSpc>
              <a:buFontTx/>
              <a:buNone/>
            </a:pPr>
            <a:r>
              <a:rPr lang="ru-RU" sz="2400">
                <a:latin typeface="Monotype Corsiva" pitchFamily="66" charset="0"/>
              </a:rPr>
              <a:t>                       литературы и искусства</a:t>
            </a:r>
          </a:p>
          <a:p>
            <a:pPr marL="1588" indent="461963">
              <a:lnSpc>
                <a:spcPct val="80000"/>
              </a:lnSpc>
              <a:buFontTx/>
              <a:buNone/>
            </a:pPr>
            <a:r>
              <a:rPr lang="ru-RU" sz="3600" b="1">
                <a:latin typeface="Monotype Corsiva" pitchFamily="66" charset="0"/>
              </a:rPr>
              <a:t>Информационные </a:t>
            </a:r>
            <a:r>
              <a:rPr lang="ru-RU" sz="3600" b="1" i="1">
                <a:latin typeface="Monotype Corsiva" pitchFamily="66" charset="0"/>
              </a:rPr>
              <a:t>ресурсы</a:t>
            </a:r>
            <a:r>
              <a:rPr lang="ru-RU" sz="3600" i="1">
                <a:latin typeface="Monotype Corsiva" pitchFamily="66" charset="0"/>
              </a:rPr>
              <a:t> — это знания, подготовленные для целесообразного социального использования.</a:t>
            </a:r>
          </a:p>
        </p:txBody>
      </p:sp>
      <p:sp>
        <p:nvSpPr>
          <p:cNvPr id="16389" name="Line 5"/>
          <p:cNvSpPr>
            <a:spLocks noChangeShapeType="1"/>
          </p:cNvSpPr>
          <p:nvPr/>
        </p:nvSpPr>
        <p:spPr bwMode="auto">
          <a:xfrm>
            <a:off x="2195513" y="1700213"/>
            <a:ext cx="0" cy="2376487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2484438" y="1773238"/>
            <a:ext cx="54721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pic>
        <p:nvPicPr>
          <p:cNvPr id="16392" name="Picture 8" descr="j029917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1916113"/>
            <a:ext cx="1535112" cy="1809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836613"/>
            <a:ext cx="8713787" cy="5111750"/>
          </a:xfrm>
        </p:spPr>
        <p:txBody>
          <a:bodyPr/>
          <a:lstStyle/>
          <a:p>
            <a:pPr indent="461963">
              <a:buFontTx/>
              <a:buNone/>
            </a:pPr>
            <a:r>
              <a:rPr lang="ru-RU">
                <a:latin typeface="Monotype Corsiva" pitchFamily="66" charset="0"/>
              </a:rPr>
              <a:t>«Отдельные объекты федеральных информационных ресурсов могут быть объявлены общероссийским национальным достоянием. Эти  ресурсы  признаются общегосударственной значимостью аналогично тому, как наиболее важные исторические и культурные ценности относятся к историческому и культурному наследию страны и составляют часть ее национального богатства.» </a:t>
            </a:r>
          </a:p>
          <a:p>
            <a:pPr indent="461963" algn="r">
              <a:buFontTx/>
              <a:buNone/>
            </a:pPr>
            <a:r>
              <a:rPr lang="ru-RU" sz="2800">
                <a:latin typeface="Monotype Corsiva" pitchFamily="66" charset="0"/>
              </a:rPr>
              <a:t>Статья 9 федерального закона России «Об информации, информатизации и защите информации»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404813"/>
            <a:ext cx="8642350" cy="5721350"/>
          </a:xfrm>
        </p:spPr>
        <p:txBody>
          <a:bodyPr/>
          <a:lstStyle/>
          <a:p>
            <a:pPr indent="461963">
              <a:buFontTx/>
              <a:buNone/>
            </a:pPr>
            <a:r>
              <a:rPr lang="ru-RU" sz="4000" b="1">
                <a:latin typeface="Monotype Corsiva" pitchFamily="66" charset="0"/>
              </a:rPr>
              <a:t>Классификация национальных  ИР: </a:t>
            </a:r>
          </a:p>
          <a:p>
            <a:pPr indent="461963"/>
            <a:r>
              <a:rPr lang="ru-RU" sz="3600">
                <a:latin typeface="Monotype Corsiva" pitchFamily="66" charset="0"/>
              </a:rPr>
              <a:t>библиотечные,</a:t>
            </a:r>
          </a:p>
          <a:p>
            <a:pPr indent="461963"/>
            <a:r>
              <a:rPr lang="ru-RU" sz="3600">
                <a:latin typeface="Monotype Corsiva" pitchFamily="66" charset="0"/>
              </a:rPr>
              <a:t> архивные, </a:t>
            </a:r>
          </a:p>
          <a:p>
            <a:pPr indent="461963"/>
            <a:r>
              <a:rPr lang="ru-RU" sz="3600">
                <a:latin typeface="Monotype Corsiva" pitchFamily="66" charset="0"/>
              </a:rPr>
              <a:t>научно-техническая информация, </a:t>
            </a:r>
          </a:p>
          <a:p>
            <a:pPr indent="461963"/>
            <a:r>
              <a:rPr lang="ru-RU" sz="3600">
                <a:latin typeface="Monotype Corsiva" pitchFamily="66" charset="0"/>
              </a:rPr>
              <a:t>правовая информация, </a:t>
            </a:r>
          </a:p>
          <a:p>
            <a:pPr indent="461963"/>
            <a:r>
              <a:rPr lang="ru-RU" sz="3600">
                <a:latin typeface="Monotype Corsiva" pitchFamily="66" charset="0"/>
              </a:rPr>
              <a:t>отраслевая информация, </a:t>
            </a:r>
          </a:p>
          <a:p>
            <a:pPr indent="461963"/>
            <a:r>
              <a:rPr lang="ru-RU" sz="3600">
                <a:latin typeface="Monotype Corsiva" pitchFamily="66" charset="0"/>
              </a:rPr>
              <a:t>финансовая и экономическая информация, </a:t>
            </a:r>
          </a:p>
          <a:p>
            <a:pPr indent="461963"/>
            <a:r>
              <a:rPr lang="ru-RU" sz="3600">
                <a:latin typeface="Monotype Corsiva" pitchFamily="66" charset="0"/>
              </a:rPr>
              <a:t>информация о природных ресурсах и т.д.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449</TotalTime>
  <Words>1328</Words>
  <Application>Microsoft Office PowerPoint</Application>
  <PresentationFormat>Экран (4:3)</PresentationFormat>
  <Paragraphs>179</Paragraphs>
  <Slides>21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7" baseType="lpstr">
      <vt:lpstr>Arial</vt:lpstr>
      <vt:lpstr>Monotype Corsiva</vt:lpstr>
      <vt:lpstr>Times New Roman</vt:lpstr>
      <vt:lpstr>Symbol</vt:lpstr>
      <vt:lpstr>Wingdings</vt:lpstr>
      <vt:lpstr>Оформление по умолчанию</vt:lpstr>
      <vt:lpstr>Разгадай «информационный» кроссворд и  в выделенных клетках ты прочитаешь слово</vt:lpstr>
      <vt:lpstr>Понятие информационного ресурса</vt:lpstr>
      <vt:lpstr>Тема урока:  Информационные  ресурсы 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Классификация  информационных ресурсов </vt:lpstr>
      <vt:lpstr>Слайд 13</vt:lpstr>
      <vt:lpstr>Основные виды  информационных продуктов </vt:lpstr>
      <vt:lpstr>Слайд 15</vt:lpstr>
      <vt:lpstr>Информационный рынок </vt:lpstr>
      <vt:lpstr>Поставщики – как правило, это производители информации или ее собственники</vt:lpstr>
      <vt:lpstr>Слайд 18</vt:lpstr>
      <vt:lpstr>Информационный бизнес </vt:lpstr>
      <vt:lpstr>Практическая работа:</vt:lpstr>
      <vt:lpstr>Используемые ресурсы: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Информационные  ресурсы </dc:title>
  <dc:creator>Караси</dc:creator>
  <cp:lastModifiedBy>revaz</cp:lastModifiedBy>
  <cp:revision>80</cp:revision>
  <dcterms:created xsi:type="dcterms:W3CDTF">2012-11-22T21:06:39Z</dcterms:created>
  <dcterms:modified xsi:type="dcterms:W3CDTF">2013-03-08T20:15:53Z</dcterms:modified>
</cp:coreProperties>
</file>