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61" r:id="rId2"/>
    <p:sldId id="257" r:id="rId3"/>
    <p:sldId id="258" r:id="rId4"/>
    <p:sldId id="259" r:id="rId5"/>
    <p:sldId id="282" r:id="rId6"/>
    <p:sldId id="280" r:id="rId7"/>
    <p:sldId id="266" r:id="rId8"/>
    <p:sldId id="271" r:id="rId9"/>
    <p:sldId id="272" r:id="rId10"/>
    <p:sldId id="267" r:id="rId11"/>
    <p:sldId id="286" r:id="rId12"/>
    <p:sldId id="278" r:id="rId13"/>
    <p:sldId id="276" r:id="rId14"/>
    <p:sldId id="268" r:id="rId15"/>
    <p:sldId id="288" r:id="rId16"/>
    <p:sldId id="287" r:id="rId17"/>
    <p:sldId id="26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F455C-0FC8-4FC1-BE0C-F8AF591EDE0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4E14F-6100-4DF5-B930-AF01E6E20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4E14F-6100-4DF5-B930-AF01E6E2027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91C95B8-AE37-4ABA-B785-C09BB06A3261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F6970B4-262B-4CE9-8B9F-C9E21ED93D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s7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2714620"/>
            <a:ext cx="8229600" cy="2695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566494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г. Камышин Волгоградской области</a:t>
            </a:r>
            <a:endParaRPr lang="ru-RU" sz="28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МБОУ СОШ №17 (филиал)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215082"/>
            <a:ext cx="76031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Автор: учитель музыки Дубровина Любовь Анатольевна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F:\пятигорск,\032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43538" y="0"/>
            <a:ext cx="3500462" cy="2571768"/>
          </a:xfrm>
          <a:prstGeom prst="rect">
            <a:avLst/>
          </a:prstGeom>
          <a:ln w="19050">
            <a:solidFill>
              <a:srgbClr val="0000FF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1928802"/>
            <a:ext cx="828680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4400" b="1" dirty="0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«Выйди, выйди Иванку,</a:t>
            </a:r>
            <a:endParaRPr lang="ru-RU" sz="4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400" b="1" dirty="0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lang="ru-RU" sz="4400" b="1" dirty="0" err="1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Заспивай</a:t>
            </a:r>
            <a:r>
              <a:rPr lang="ru-RU" sz="4400" b="1" dirty="0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нам веснянку</a:t>
            </a:r>
            <a:endParaRPr lang="ru-RU" sz="4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400" b="1" dirty="0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lang="ru-RU" sz="4400" b="1" dirty="0" err="1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Зимували</a:t>
            </a:r>
            <a:r>
              <a:rPr lang="ru-RU" sz="4400" b="1" dirty="0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не спивали</a:t>
            </a:r>
            <a:endParaRPr lang="ru-RU" sz="4400" b="1" dirty="0" smtClean="0">
              <a:solidFill>
                <a:srgbClr val="0070C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400" b="1" dirty="0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Весну </a:t>
            </a:r>
            <a:r>
              <a:rPr lang="ru-RU" sz="4400" b="1" dirty="0" err="1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дожидали</a:t>
            </a:r>
            <a:r>
              <a:rPr lang="ru-RU" sz="4400" b="1" dirty="0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»   </a:t>
            </a:r>
            <a:endParaRPr lang="ru-RU" sz="4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285852" y="857232"/>
            <a:ext cx="66437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Украинская песня «Веснянка»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1142984"/>
            <a:ext cx="5934069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86578" y="3643314"/>
            <a:ext cx="1928826" cy="19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48" y="3571876"/>
            <a:ext cx="134778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715140" y="3286124"/>
            <a:ext cx="2143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rgbClr val="0070C0"/>
                </a:solidFill>
              </a:rPr>
              <a:t>КОНСЕР</a:t>
            </a:r>
            <a:r>
              <a:rPr lang="ru-RU" dirty="0" smtClean="0">
                <a:solidFill>
                  <a:srgbClr val="0070C0"/>
                </a:solidFill>
              </a:rPr>
              <a:t>ВАТОРИЯ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786050" y="3643314"/>
            <a:ext cx="3519482" cy="2033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1050135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Что сначала, что потом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Определите правильную последовательность картинок, 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составьте рассказ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28680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Задания  для кроссворда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Вокально-инструментальное произведение для солистов, хора и оркестра.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 Личность, лидирующая в каком-либо коллективе 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 Наиболее простая, но распространенная форма вокальной музыки, объединяющая поэтический текст с несложной,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легко запоминающейся мелодией.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4.Вид искусства, в котором художественный образ создается посредством ритмичных пластических движений и смены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выразительных положений человеческого тела.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5.Деревянный духовой инструмент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6.Вокальное сочинение, написанное на небольшое стихотворение лирического содержания, преимущественно любовного..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7.Вид сценического искусства; спектакль, содержание которого воплощается в музыкально-хореографических образах.</a:t>
            </a:r>
            <a:endParaRPr lang="ru-RU" sz="28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3" y="428605"/>
          <a:ext cx="8072493" cy="6429395"/>
        </p:xfrm>
        <a:graphic>
          <a:graphicData uri="http://schemas.openxmlformats.org/drawingml/2006/table">
            <a:tbl>
              <a:tblPr/>
              <a:tblGrid>
                <a:gridCol w="733863"/>
                <a:gridCol w="733863"/>
                <a:gridCol w="781986"/>
                <a:gridCol w="685740"/>
                <a:gridCol w="733863"/>
                <a:gridCol w="733863"/>
                <a:gridCol w="733863"/>
                <a:gridCol w="733863"/>
                <a:gridCol w="733863"/>
                <a:gridCol w="733863"/>
                <a:gridCol w="733863"/>
              </a:tblGrid>
              <a:tr h="774219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1.</a:t>
                      </a:r>
                      <a:r>
                        <a:rPr lang="ru-RU" sz="3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к</a:t>
                      </a:r>
                      <a:endParaRPr lang="ru-RU" sz="3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а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</a:t>
                      </a:r>
                      <a:r>
                        <a:rPr lang="ru-RU" sz="3600" b="0" i="0" u="none" strike="noStrike" dirty="0" err="1" smtClean="0">
                          <a:solidFill>
                            <a:srgbClr val="0070C0"/>
                          </a:solidFill>
                          <a:latin typeface="Calibri"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т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а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т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а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651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2.</a:t>
                      </a:r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с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  о</a:t>
                      </a:r>
                      <a:endParaRPr lang="ru-RU" sz="3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л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о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29413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3.</a:t>
                      </a:r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п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  е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 с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  </a:t>
                      </a:r>
                      <a:r>
                        <a:rPr lang="ru-RU" sz="3600" b="1" i="0" u="none" strike="noStrike" dirty="0" err="1" smtClean="0">
                          <a:solidFill>
                            <a:srgbClr val="FF0000"/>
                          </a:solidFill>
                          <a:latin typeface="Calibri"/>
                        </a:rPr>
                        <a:t>н</a:t>
                      </a:r>
                      <a:endParaRPr lang="ru-RU" sz="3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 </a:t>
                      </a:r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я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29413"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4.</a:t>
                      </a:r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т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 а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  </a:t>
                      </a:r>
                      <a:r>
                        <a:rPr lang="ru-RU" sz="3600" b="0" i="0" u="none" strike="noStrike" dirty="0" err="1" smtClean="0">
                          <a:solidFill>
                            <a:srgbClr val="0070C0"/>
                          </a:solidFill>
                          <a:latin typeface="Calibri"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 е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  </a:t>
                      </a:r>
                      <a:r>
                        <a:rPr lang="ru-RU" sz="3600" b="1" i="0" u="none" strike="noStrike" dirty="0" err="1" smtClean="0">
                          <a:solidFill>
                            <a:srgbClr val="FF0000"/>
                          </a:solidFill>
                          <a:latin typeface="Calibri"/>
                        </a:rPr>
                        <a:t>ц</a:t>
                      </a:r>
                      <a:endParaRPr lang="ru-RU" sz="3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29413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5.</a:t>
                      </a:r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ф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 л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  е</a:t>
                      </a:r>
                      <a:endParaRPr lang="ru-RU" sz="3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</a:t>
                      </a:r>
                      <a:r>
                        <a:rPr lang="ru-RU" sz="3600" b="0" i="0" u="none" strike="noStrike" dirty="0" err="1" smtClean="0">
                          <a:solidFill>
                            <a:srgbClr val="0070C0"/>
                          </a:solidFill>
                          <a:latin typeface="Calibri"/>
                        </a:rPr>
                        <a:t>й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т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а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5570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6.</a:t>
                      </a:r>
                      <a:r>
                        <a:rPr lang="ru-RU" sz="3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р</a:t>
                      </a:r>
                      <a:endParaRPr lang="ru-RU" sz="3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о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м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а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</a:t>
                      </a:r>
                      <a:r>
                        <a:rPr lang="ru-RU" sz="3600" b="0" i="0" u="none" strike="noStrike" dirty="0" err="1" smtClean="0">
                          <a:solidFill>
                            <a:srgbClr val="0070C0"/>
                          </a:solidFill>
                          <a:latin typeface="Calibri"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с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5441"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7.</a:t>
                      </a:r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б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а   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л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е</a:t>
                      </a:r>
                      <a:endParaRPr lang="ru-RU" sz="36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   т</a:t>
                      </a:r>
                      <a:endParaRPr lang="ru-RU" sz="3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6275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Концерт –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музыкальный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жанр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2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Концерт –</a:t>
            </a:r>
            <a:r>
              <a:rPr lang="ru-RU" sz="7200" b="1" dirty="0" smtClean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музыкальное произведение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солирующего инструмента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сопровождением оркестра.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5000636"/>
            <a:ext cx="13811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 descr="11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43372" y="3643314"/>
            <a:ext cx="469555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071546"/>
            <a:ext cx="835821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Сегодня на уроке мы вспомнили…..</a:t>
            </a:r>
          </a:p>
          <a:p>
            <a:r>
              <a:rPr lang="ru-RU" sz="4000" b="1" dirty="0" smtClean="0">
                <a:solidFill>
                  <a:srgbClr val="0070C0"/>
                </a:solidFill>
              </a:rPr>
              <a:t/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На уроке мы узнали, что ……</a:t>
            </a:r>
          </a:p>
          <a:p>
            <a:r>
              <a:rPr lang="ru-RU" sz="4000" b="1" dirty="0" smtClean="0">
                <a:solidFill>
                  <a:srgbClr val="0070C0"/>
                </a:solidFill>
              </a:rPr>
              <a:t/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Нам понравилось…….</a:t>
            </a:r>
          </a:p>
          <a:p>
            <a:r>
              <a:rPr lang="ru-RU" sz="4000" b="1" dirty="0" smtClean="0">
                <a:solidFill>
                  <a:srgbClr val="0070C0"/>
                </a:solidFill>
              </a:rPr>
              <a:t/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Нам не понравилось……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сосульки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500042"/>
            <a:ext cx="7620000" cy="5715000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785786" y="5357826"/>
            <a:ext cx="75724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Спасибо за работу на уроке!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2359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7" y="4714885"/>
            <a:ext cx="7358115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Слушайте музыку и будьте здоровы!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357166"/>
            <a:ext cx="8001056" cy="601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42910" y="5357826"/>
            <a:ext cx="75724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         Концерт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785794"/>
            <a:ext cx="807249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Концерт</a:t>
            </a:r>
            <a:r>
              <a:rPr lang="ru-RU" sz="6000" b="1" dirty="0" smtClean="0">
                <a:solidFill>
                  <a:srgbClr val="0070C0"/>
                </a:solidFill>
              </a:rPr>
              <a:t>  </a:t>
            </a:r>
          </a:p>
          <a:p>
            <a:r>
              <a:rPr lang="ru-RU" sz="4000" b="1" dirty="0" smtClean="0">
                <a:solidFill>
                  <a:srgbClr val="0070C0"/>
                </a:solidFill>
              </a:rPr>
              <a:t>в </a:t>
            </a:r>
            <a:r>
              <a:rPr lang="ru-RU" sz="4000" b="1" dirty="0">
                <a:solidFill>
                  <a:srgbClr val="0070C0"/>
                </a:solidFill>
              </a:rPr>
              <a:t>переводе </a:t>
            </a:r>
            <a:r>
              <a:rPr lang="ru-RU" sz="4000" b="1" dirty="0" smtClean="0">
                <a:solidFill>
                  <a:srgbClr val="0070C0"/>
                </a:solidFill>
              </a:rPr>
              <a:t>с </a:t>
            </a:r>
            <a:r>
              <a:rPr lang="ru-RU" sz="4000" b="1" dirty="0">
                <a:solidFill>
                  <a:srgbClr val="0070C0"/>
                </a:solidFill>
              </a:rPr>
              <a:t>латинского языка означает </a:t>
            </a:r>
            <a:r>
              <a:rPr lang="ru-RU" sz="4000" b="1" i="1" dirty="0">
                <a:solidFill>
                  <a:srgbClr val="0070C0"/>
                </a:solidFill>
              </a:rPr>
              <a:t>состязаться</a:t>
            </a:r>
            <a:r>
              <a:rPr lang="ru-RU" sz="4000" b="1" dirty="0">
                <a:solidFill>
                  <a:srgbClr val="0070C0"/>
                </a:solidFill>
              </a:rPr>
              <a:t>, 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endParaRPr lang="ru-RU" sz="4000" b="1" dirty="0" smtClean="0">
              <a:solidFill>
                <a:srgbClr val="0070C0"/>
              </a:solidFill>
            </a:endParaRPr>
          </a:p>
          <a:p>
            <a:r>
              <a:rPr lang="ru-RU" sz="4000" b="1" dirty="0" smtClean="0">
                <a:solidFill>
                  <a:srgbClr val="0070C0"/>
                </a:solidFill>
              </a:rPr>
              <a:t>а </a:t>
            </a:r>
            <a:r>
              <a:rPr lang="ru-RU" sz="4000" b="1" dirty="0">
                <a:solidFill>
                  <a:srgbClr val="0070C0"/>
                </a:solidFill>
              </a:rPr>
              <a:t>с итальянского – </a:t>
            </a:r>
            <a:r>
              <a:rPr lang="ru-RU" sz="4000" b="1" i="1" dirty="0">
                <a:solidFill>
                  <a:srgbClr val="0070C0"/>
                </a:solidFill>
              </a:rPr>
              <a:t>согласие</a:t>
            </a:r>
            <a:r>
              <a:rPr lang="ru-RU" sz="4000" b="1" dirty="0">
                <a:solidFill>
                  <a:srgbClr val="0070C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upload.wikimedia.org/wikipedia/commons/b/b5/Bach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428604"/>
            <a:ext cx="2246075" cy="2714644"/>
          </a:xfrm>
          <a:prstGeom prst="rect">
            <a:avLst/>
          </a:prstGeom>
          <a:noFill/>
        </p:spPr>
      </p:pic>
      <p:pic>
        <p:nvPicPr>
          <p:cNvPr id="7172" name="Picture 4" descr="http://im8-tub-ru.yandex.net/i?id=43443137-62-72&amp;n=1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488" y="3429000"/>
            <a:ext cx="2171715" cy="2714644"/>
          </a:xfrm>
          <a:prstGeom prst="rect">
            <a:avLst/>
          </a:prstGeom>
          <a:noFill/>
        </p:spPr>
      </p:pic>
      <p:pic>
        <p:nvPicPr>
          <p:cNvPr id="7174" name="Picture 6" descr="http://im6-tub-ru.yandex.net/i?id=50416916-63-72&amp;n=1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429256" y="428612"/>
            <a:ext cx="2286016" cy="2743220"/>
          </a:xfrm>
          <a:prstGeom prst="rect">
            <a:avLst/>
          </a:prstGeom>
          <a:noFill/>
        </p:spPr>
      </p:pic>
      <p:pic>
        <p:nvPicPr>
          <p:cNvPr id="7176" name="Picture 8" descr="http://im5-tub-ru.yandex.net/i?id=443512028-11-72&amp;n=17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357950" y="3857628"/>
            <a:ext cx="2661304" cy="212338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215206" y="6143644"/>
            <a:ext cx="84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Э.Григ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357562"/>
            <a:ext cx="936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И.С.Бах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8992" y="6286520"/>
            <a:ext cx="1133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В.Моцарт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57884" y="3214686"/>
            <a:ext cx="1400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 </a:t>
            </a:r>
            <a:r>
              <a:rPr lang="ru-RU" b="1" dirty="0" smtClean="0">
                <a:solidFill>
                  <a:srgbClr val="0070C0"/>
                </a:solidFill>
              </a:rPr>
              <a:t>Л. Бетховен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142984"/>
            <a:ext cx="64294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0070C0"/>
                </a:solidFill>
              </a:rPr>
              <a:t>Жанр – </a:t>
            </a:r>
          </a:p>
          <a:p>
            <a:pPr algn="ctr"/>
            <a:r>
              <a:rPr lang="ru-RU" sz="8000" b="1" dirty="0" smtClean="0">
                <a:solidFill>
                  <a:srgbClr val="0070C0"/>
                </a:solidFill>
              </a:rPr>
              <a:t>вид музыки</a:t>
            </a:r>
            <a:endParaRPr lang="ru-RU" sz="8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{5BB751DC-FECB-4B9A-BE1E-87D954B64274}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0"/>
            <a:ext cx="538714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14678" y="428604"/>
            <a:ext cx="52503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 dirty="0" smtClean="0">
                <a:solidFill>
                  <a:srgbClr val="FF0000"/>
                </a:solidFill>
              </a:rPr>
              <a:t>Пётр Ильич Чайковский</a:t>
            </a:r>
            <a:r>
              <a:rPr lang="vi-VN" sz="4800" dirty="0" smtClean="0"/>
              <a:t> 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4000504"/>
            <a:ext cx="72152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Считается одним из величайших композиторов в истории музыки</a:t>
            </a:r>
            <a:endParaRPr lang="ru-RU" sz="3600" b="1" dirty="0">
              <a:solidFill>
                <a:srgbClr val="0070C0"/>
              </a:solidFill>
            </a:endParaRPr>
          </a:p>
        </p:txBody>
      </p:sp>
      <p:pic>
        <p:nvPicPr>
          <p:cNvPr id="7" name="Picture 4" descr="{5BB751DC-FECB-4B9A-BE1E-87D954B64274}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2693571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oranienbaum.i-free.com/list/ar/032/slide06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00" y="142852"/>
            <a:ext cx="7143800" cy="585791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142976" y="6000768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Концерт</a:t>
            </a:r>
            <a:r>
              <a:rPr lang="ru-RU" dirty="0" smtClean="0">
                <a:solidFill>
                  <a:srgbClr val="0070C0"/>
                </a:solidFill>
              </a:rPr>
              <a:t>. 1900 - </a:t>
            </a:r>
            <a:r>
              <a:rPr lang="ru-RU" b="1" dirty="0" smtClean="0">
                <a:solidFill>
                  <a:srgbClr val="0070C0"/>
                </a:solidFill>
              </a:rPr>
              <a:t>Сомов </a:t>
            </a:r>
            <a:r>
              <a:rPr lang="ru-RU" dirty="0" smtClean="0">
                <a:solidFill>
                  <a:srgbClr val="0070C0"/>
                </a:solidFill>
              </a:rPr>
              <a:t>Константин Андреевич.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мордочка кота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298" y="1928802"/>
            <a:ext cx="3857652" cy="2056706"/>
          </a:xfrm>
          <a:prstGeom prst="rect">
            <a:avLst/>
          </a:prstGeom>
          <a:noFill/>
        </p:spPr>
      </p:pic>
      <p:pic>
        <p:nvPicPr>
          <p:cNvPr id="4" name="Picture 7" descr="Eyes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0298" y="1857364"/>
            <a:ext cx="4071963" cy="2035982"/>
          </a:xfrm>
          <a:prstGeom prst="rect">
            <a:avLst/>
          </a:prstGeom>
          <a:noFill/>
        </p:spPr>
      </p:pic>
      <p:pic>
        <p:nvPicPr>
          <p:cNvPr id="5" name="Picture 6" descr="Anirats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28860" y="1500174"/>
            <a:ext cx="4067545" cy="2379347"/>
          </a:xfrm>
          <a:prstGeom prst="rect">
            <a:avLst/>
          </a:prstGeom>
          <a:noFill/>
        </p:spPr>
      </p:pic>
      <p:pic>
        <p:nvPicPr>
          <p:cNvPr id="6" name="Picture 5" descr="глаза5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85984" y="1500174"/>
            <a:ext cx="4303863" cy="314327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785786" y="0"/>
            <a:ext cx="75009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Разминка для глаз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221</Words>
  <Application>Microsoft Office PowerPoint</Application>
  <PresentationFormat>Экран (4:3)</PresentationFormat>
  <Paragraphs>99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revaz</cp:lastModifiedBy>
  <cp:revision>54</cp:revision>
  <dcterms:created xsi:type="dcterms:W3CDTF">2012-10-25T20:08:12Z</dcterms:created>
  <dcterms:modified xsi:type="dcterms:W3CDTF">2013-03-14T17:45:18Z</dcterms:modified>
</cp:coreProperties>
</file>