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rawings/legacyDiagramText4.bin" ContentType="application/vnd.ms-office.legacyDiagramTex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rawings/legacyDiagramText1.bin" ContentType="application/vnd.ms-office.legacyDiagramText"/>
  <Override PartName="/ppt/drawings/legacyDiagramText2.bin" ContentType="application/vnd.ms-office.legacyDiagramText"/>
  <Override PartName="/ppt/drawings/legacyDiagramText3.bin" ContentType="application/vnd.ms-office.legacyDiagramText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FFF8CFB-370E-473F-AD66-06DBCAE037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436EF-D786-425C-BAA4-7940A03CD83A}" type="datetimeFigureOut">
              <a:rPr lang="ru-RU" smtClean="0"/>
              <a:pPr/>
              <a:t>13.03.2013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0F97-4C04-4217-B010-2CB1647140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208963" cy="2016125"/>
          </a:xfrm>
          <a:noFill/>
        </p:spPr>
        <p:txBody>
          <a:bodyPr/>
          <a:lstStyle/>
          <a:p>
            <a:r>
              <a:rPr lang="ru-RU" sz="4000" b="1" i="1">
                <a:solidFill>
                  <a:schemeClr val="folHlink"/>
                </a:solidFill>
                <a:latin typeface="Arial" charset="0"/>
              </a:rPr>
              <a:t>Влияние отрицательной информации на здоровье человека.</a:t>
            </a:r>
          </a:p>
        </p:txBody>
      </p:sp>
      <p:pic>
        <p:nvPicPr>
          <p:cNvPr id="2151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00338" y="3357563"/>
            <a:ext cx="4476750" cy="2989262"/>
          </a:xfrm>
          <a:solidFill>
            <a:srgbClr val="CC99FF"/>
          </a:solidFill>
          <a:ln/>
        </p:spPr>
      </p:pic>
      <p:pic>
        <p:nvPicPr>
          <p:cNvPr id="21512" name="Picture 8" descr="BD18220_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00113" y="2349500"/>
            <a:ext cx="29337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6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7272337" cy="2319338"/>
          </a:xfrm>
        </p:spPr>
        <p:txBody>
          <a:bodyPr/>
          <a:lstStyle/>
          <a:p>
            <a:r>
              <a:rPr lang="ru-RU" sz="4000" b="1">
                <a:solidFill>
                  <a:schemeClr val="tx2"/>
                </a:solidFill>
              </a:rPr>
              <a:t>Информация </a:t>
            </a:r>
            <a:r>
              <a:rPr lang="ru-RU" sz="3200"/>
              <a:t/>
            </a:r>
            <a:br>
              <a:rPr lang="ru-RU" sz="3200"/>
            </a:br>
            <a:r>
              <a:rPr lang="ru-RU" sz="3200">
                <a:solidFill>
                  <a:schemeClr val="folHlink"/>
                </a:solidFill>
              </a:rPr>
              <a:t>[лат. informare — изображать, составлять понятие о чем-либо]</a:t>
            </a:r>
            <a:r>
              <a:rPr lang="en-US" sz="3200">
                <a:solidFill>
                  <a:schemeClr val="folHlink"/>
                </a:solidFill>
              </a:rPr>
              <a:t/>
            </a:r>
            <a:br>
              <a:rPr lang="en-US" sz="3200">
                <a:solidFill>
                  <a:schemeClr val="folHlink"/>
                </a:solidFill>
              </a:rPr>
            </a:br>
            <a:endParaRPr lang="ru-RU" sz="3200">
              <a:solidFill>
                <a:schemeClr val="folHlink"/>
              </a:solidFill>
            </a:endParaRPr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>
            <p:ph idx="1"/>
          </p:nvPr>
        </p:nvGraphicFramePr>
        <p:xfrm>
          <a:off x="2627313" y="2781300"/>
          <a:ext cx="4249737" cy="3667125"/>
        </p:xfrm>
        <a:graphic>
          <a:graphicData uri="http://schemas.openxmlformats.org/presentationml/2006/ole">
            <p:oleObj spid="_x0000_s1026" name="Bitmap Image" r:id="rId3" imgW="2847619" imgH="2457143" progId="PBrush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188913"/>
            <a:ext cx="6046787" cy="755650"/>
          </a:xfrm>
        </p:spPr>
        <p:txBody>
          <a:bodyPr/>
          <a:lstStyle/>
          <a:p>
            <a:r>
              <a:rPr lang="ru-RU" sz="2000">
                <a:solidFill>
                  <a:schemeClr val="folHlink"/>
                </a:solidFill>
              </a:rPr>
              <a:t>Структура заболеваемости взрослого населения в России (на 1000 чел.)</a:t>
            </a:r>
          </a:p>
        </p:txBody>
      </p:sp>
      <p:pic>
        <p:nvPicPr>
          <p:cNvPr id="1229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00338" y="1125538"/>
            <a:ext cx="4875212" cy="5732462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1763713" y="3357563"/>
            <a:ext cx="1439862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1908175" y="3644900"/>
            <a:ext cx="12954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779838" y="4941888"/>
            <a:ext cx="1584325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3708400" y="1773238"/>
            <a:ext cx="1727200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779838" y="1844675"/>
            <a:ext cx="172878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5867400" y="3429000"/>
            <a:ext cx="180022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2843213" y="3284538"/>
            <a:ext cx="1441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5003800" y="3141663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4140200" y="400526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4932363" y="1844675"/>
            <a:ext cx="172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539750" y="260350"/>
            <a:ext cx="7993063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>
                <a:solidFill>
                  <a:schemeClr val="folHlink"/>
                </a:solidFill>
                <a:latin typeface="Arial" charset="0"/>
              </a:rPr>
              <a:t>Телепередачи «Новости», «Вести», «Сегодня» вызывают у телезрителей </a:t>
            </a:r>
            <a:endParaRPr lang="en-US" sz="2800" b="1" i="1">
              <a:solidFill>
                <a:schemeClr val="folHlink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ru-RU" sz="2400" b="1" i="1">
                <a:solidFill>
                  <a:schemeClr val="tx2"/>
                </a:solidFill>
                <a:latin typeface="Arial" charset="0"/>
              </a:rPr>
              <a:t>чувство тревоги</a:t>
            </a:r>
            <a:r>
              <a:rPr lang="ru-RU" sz="2400" b="1" i="1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ru-RU" sz="2400" b="1" i="1">
                <a:solidFill>
                  <a:schemeClr val="tx2"/>
                </a:solidFill>
                <a:latin typeface="Arial" charset="0"/>
              </a:rPr>
              <a:t>-  60 %;</a:t>
            </a:r>
            <a:endParaRPr lang="en-US" sz="2400" b="1" i="1">
              <a:solidFill>
                <a:schemeClr val="tx2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ru-RU" sz="2400" b="1" i="1">
                <a:solidFill>
                  <a:schemeClr val="tx2"/>
                </a:solidFill>
                <a:latin typeface="Arial" charset="0"/>
              </a:rPr>
              <a:t>чувство страха -  49 %; </a:t>
            </a:r>
            <a:endParaRPr lang="en-US" sz="2400" b="1" i="1">
              <a:solidFill>
                <a:schemeClr val="tx2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ru-RU" sz="2400" b="1" i="1">
                <a:solidFill>
                  <a:schemeClr val="tx2"/>
                </a:solidFill>
                <a:latin typeface="Arial" charset="0"/>
              </a:rPr>
              <a:t>разочарования  -   45 %; </a:t>
            </a:r>
            <a:endParaRPr lang="en-US" sz="2400" b="1" i="1">
              <a:solidFill>
                <a:schemeClr val="tx2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folHlink"/>
                </a:solidFill>
                <a:latin typeface="Arial" charset="0"/>
              </a:rPr>
              <a:t>     </a:t>
            </a:r>
            <a:endParaRPr lang="ru-RU" sz="2400" b="1" i="1">
              <a:solidFill>
                <a:schemeClr val="folHlink"/>
              </a:solidFill>
              <a:latin typeface="Arial" charset="0"/>
            </a:endParaRPr>
          </a:p>
        </p:txBody>
      </p:sp>
      <p:graphicFrame>
        <p:nvGraphicFramePr>
          <p:cNvPr id="25635" name="Object 35"/>
          <p:cNvGraphicFramePr>
            <a:graphicFrameLocks noChangeAspect="1"/>
          </p:cNvGraphicFramePr>
          <p:nvPr>
            <p:ph/>
          </p:nvPr>
        </p:nvGraphicFramePr>
        <p:xfrm>
          <a:off x="2411413" y="3141663"/>
          <a:ext cx="5364162" cy="3332162"/>
        </p:xfrm>
        <a:graphic>
          <a:graphicData uri="http://schemas.openxmlformats.org/presentationml/2006/ole">
            <p:oleObj spid="_x0000_s2050" name="Bitmap Image" r:id="rId3" imgW="4525007" imgH="2809524" progId="PBrush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8" name="Picture 10" descr="school11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5832475" cy="4476750"/>
          </a:xfrm>
          <a:prstGeom prst="rect">
            <a:avLst/>
          </a:prstGeom>
          <a:noFill/>
        </p:spPr>
      </p:pic>
      <p:pic>
        <p:nvPicPr>
          <p:cNvPr id="43019" name="Picture 11" descr="mI6QoNE3RU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99000" y="3454400"/>
            <a:ext cx="4445000" cy="340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76375" y="0"/>
            <a:ext cx="6119813" cy="1077913"/>
          </a:xfrm>
          <a:noFill/>
          <a:ln/>
        </p:spPr>
      </p:pic>
      <p:graphicFrame>
        <p:nvGraphicFramePr>
          <p:cNvPr id="27657" name="Diagram 9"/>
          <p:cNvGraphicFramePr>
            <a:graphicFrameLocks/>
          </p:cNvGraphicFramePr>
          <p:nvPr>
            <p:ph sz="half" idx="1"/>
          </p:nvPr>
        </p:nvGraphicFramePr>
        <p:xfrm>
          <a:off x="1187450" y="725488"/>
          <a:ext cx="6913563" cy="5838825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1908175" y="2852738"/>
            <a:ext cx="158432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 b="1">
                <a:solidFill>
                  <a:srgbClr val="FF0000"/>
                </a:solidFill>
                <a:cs typeface="Mangal" pitchFamily="2" charset="0"/>
              </a:rPr>
              <a:t>Готовность к совершенствованю жизнеспособности</a:t>
            </a:r>
            <a:endParaRPr lang="ru-RU"/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3635375" y="1268413"/>
            <a:ext cx="201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3779838" y="1412875"/>
            <a:ext cx="194468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1258888" y="3213100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1476375" y="3429000"/>
            <a:ext cx="12954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Picture 4" descr="Fall_in_the_Tatoosh_Wilderness_Mount_Rainier_National_Park_Washington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8208963" cy="691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5" descr="j030091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5600" y="3135313"/>
            <a:ext cx="3708400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5" name="Picture 35" descr="lov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63713" y="260350"/>
            <a:ext cx="5910262" cy="6354763"/>
          </a:xfrm>
          <a:prstGeom prst="rect">
            <a:avLst/>
          </a:prstGeom>
          <a:noFill/>
        </p:spPr>
      </p:pic>
      <p:pic>
        <p:nvPicPr>
          <p:cNvPr id="30756" name="Picture 36" descr="j023524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1275" y="2492375"/>
            <a:ext cx="2087563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64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Bitmap Image</vt:lpstr>
      <vt:lpstr>Влияние отрицательной информации на здоровье человека.</vt:lpstr>
      <vt:lpstr>Информация  [лат. informare — изображать, составлять понятие о чем-либо] </vt:lpstr>
      <vt:lpstr>Структура заболеваемости взрослого населения в России (на 1000 чел.)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отрицательной информации на здоровье человека.</dc:title>
  <dc:creator>user</dc:creator>
  <cp:lastModifiedBy>revaz</cp:lastModifiedBy>
  <cp:revision>2</cp:revision>
  <dcterms:created xsi:type="dcterms:W3CDTF">2012-12-23T22:15:07Z</dcterms:created>
  <dcterms:modified xsi:type="dcterms:W3CDTF">2013-03-13T12:15:42Z</dcterms:modified>
</cp:coreProperties>
</file>