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6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63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D60093"/>
    <a:srgbClr val="66FFFF"/>
    <a:srgbClr val="66FF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79" autoAdjust="0"/>
  </p:normalViewPr>
  <p:slideViewPr>
    <p:cSldViewPr>
      <p:cViewPr varScale="1">
        <p:scale>
          <a:sx n="65" d="100"/>
          <a:sy n="65" d="100"/>
        </p:scale>
        <p:origin x="-822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AF813-0C12-4462-B8B3-0B0F525F74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A68B4-5D1C-4B8E-AF43-2C0D374B81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4519A-C60B-419E-873C-7AE132C6BD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E3F05-AF70-41A1-9EC5-05581760F1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4C270-54E7-49B4-8F13-3A0AE2FC04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B92ED-0D27-4DEE-9CDF-4C5699AC08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AAED8-CAE5-4CD7-AF9E-BE937DCAF7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500C5-4053-4E3E-BF92-43C640D522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C7A4D-8464-4E9D-AA19-A043609245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AA2BE-9442-48B5-9EB7-70A59B1B09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16D19-3167-4BF9-B89C-A1B2E5E24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4000"/>
                <a:satMod val="160000"/>
                <a:lumMod val="160000"/>
              </a:schemeClr>
            </a:gs>
            <a:gs pos="42000">
              <a:schemeClr val="bg2">
                <a:tint val="94000"/>
                <a:shade val="94000"/>
                <a:satMod val="160000"/>
                <a:lumMod val="13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path path="circle">
            <a:fillToRect l="24000" t="44000" r="24000" b="12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8F790262-C039-49D7-A092-1BA2E37127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03" r:id="rId2"/>
    <p:sldLayoutId id="2147483712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13" r:id="rId9"/>
    <p:sldLayoutId id="2147483709" r:id="rId10"/>
    <p:sldLayoutId id="2147483710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Calibri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Calibri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Calibri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Calibri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4"/>
          <p:cNvSpPr>
            <a:spLocks noChangeArrowheads="1" noChangeShapeType="1" noTextEdit="1"/>
          </p:cNvSpPr>
          <p:nvPr/>
        </p:nvSpPr>
        <p:spPr bwMode="auto">
          <a:xfrm>
            <a:off x="971550" y="836613"/>
            <a:ext cx="7200900" cy="40322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endParaRPr lang="ru-RU" sz="3600" b="1" i="1" kern="1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7848" y="1075804"/>
            <a:ext cx="8788304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i="1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Арифметические операции </a:t>
            </a:r>
          </a:p>
          <a:p>
            <a:pPr algn="ctr">
              <a:defRPr/>
            </a:pPr>
            <a:r>
              <a:rPr lang="ru-RU" sz="5400" b="1" i="1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 двоичными числами</a:t>
            </a:r>
          </a:p>
        </p:txBody>
      </p:sp>
      <p:sp>
        <p:nvSpPr>
          <p:cNvPr id="5124" name="TextBox 2"/>
          <p:cNvSpPr txBox="1">
            <a:spLocks noChangeArrowheads="1"/>
          </p:cNvSpPr>
          <p:nvPr/>
        </p:nvSpPr>
        <p:spPr bwMode="auto">
          <a:xfrm>
            <a:off x="4906963" y="5622925"/>
            <a:ext cx="40322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© Коротаева Н.Е.</a:t>
            </a: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учитель информатики и ИКТ</a:t>
            </a: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МБОУ «Новоаганская ОСШ №1»</a:t>
            </a:r>
          </a:p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640"/>
            <a:ext cx="8085137" cy="882650"/>
          </a:xfrm>
        </p:spPr>
        <p:txBody>
          <a:bodyPr/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000" i="1" dirty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Алгоритм</a:t>
            </a:r>
            <a:r>
              <a:rPr lang="ru-RU" sz="4000" i="1" dirty="0">
                <a:solidFill>
                  <a:srgbClr val="D60093"/>
                </a:solidFill>
                <a:latin typeface="Monotype Corsiva" pitchFamily="66" charset="0"/>
              </a:rPr>
              <a:t> </a:t>
            </a:r>
            <a:r>
              <a:rPr lang="ru-RU" sz="4000" i="1" dirty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преобразования</a:t>
            </a:r>
            <a:r>
              <a:rPr lang="ru-RU" sz="4000" i="1" dirty="0">
                <a:solidFill>
                  <a:srgbClr val="D60093"/>
                </a:solidFill>
                <a:latin typeface="Monotype Corsiva" pitchFamily="66" charset="0"/>
              </a:rPr>
              <a:t> </a:t>
            </a:r>
            <a:r>
              <a:rPr lang="ru-RU" sz="4000" i="1" dirty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положительного</a:t>
            </a:r>
            <a:r>
              <a:rPr lang="ru-RU" sz="4000" i="1" dirty="0">
                <a:solidFill>
                  <a:srgbClr val="D60093"/>
                </a:solidFill>
                <a:latin typeface="Monotype Corsiva" pitchFamily="66" charset="0"/>
              </a:rPr>
              <a:t> </a:t>
            </a:r>
            <a:r>
              <a:rPr lang="ru-RU" sz="4000" i="1" dirty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кода</a:t>
            </a:r>
            <a:r>
              <a:rPr lang="ru-RU" sz="4000" i="1" dirty="0">
                <a:solidFill>
                  <a:srgbClr val="D60093"/>
                </a:solidFill>
                <a:latin typeface="Monotype Corsiva" pitchFamily="66" charset="0"/>
              </a:rPr>
              <a:t> </a:t>
            </a:r>
            <a:r>
              <a:rPr lang="ru-RU" sz="4000" i="1" dirty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числа в отрицательный</a:t>
            </a:r>
            <a:r>
              <a:rPr lang="ru-RU" sz="4000" i="1" dirty="0">
                <a:solidFill>
                  <a:srgbClr val="D60093"/>
                </a:solidFill>
                <a:latin typeface="Monotype Corsiva" pitchFamily="66" charset="0"/>
              </a:rPr>
              <a:t> </a:t>
            </a:r>
            <a:r>
              <a:rPr lang="ru-RU" sz="4000" i="1" dirty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код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250825" y="1989138"/>
            <a:ext cx="8715375" cy="1223962"/>
          </a:xfrm>
        </p:spPr>
        <p:txBody>
          <a:bodyPr rtlCol="0">
            <a:normAutofit lnSpcReduction="10000"/>
          </a:bodyPr>
          <a:lstStyle/>
          <a:p>
            <a:pPr indent="-182880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Tx/>
              <a:buNone/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ru-RU" sz="3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Код числа дописать до 8 бит</a:t>
            </a:r>
          </a:p>
          <a:p>
            <a:pPr indent="-182880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Tx/>
              <a:buNone/>
              <a:defRPr/>
            </a:pPr>
            <a:r>
              <a:rPr lang="ru-RU" sz="3600" b="1" dirty="0">
                <a:solidFill>
                  <a:srgbClr val="0000FF"/>
                </a:solidFill>
              </a:rPr>
              <a:t> (3)</a:t>
            </a:r>
            <a:r>
              <a:rPr lang="ru-RU" sz="3600" b="1" baseline="-25000" dirty="0">
                <a:solidFill>
                  <a:srgbClr val="0000FF"/>
                </a:solidFill>
              </a:rPr>
              <a:t>10</a:t>
            </a:r>
            <a:r>
              <a:rPr lang="ru-RU" sz="3600" b="1" dirty="0">
                <a:solidFill>
                  <a:srgbClr val="0000FF"/>
                </a:solidFill>
              </a:rPr>
              <a:t> = (00000011)</a:t>
            </a:r>
            <a:r>
              <a:rPr lang="ru-RU" sz="3600" b="1" baseline="-25000" dirty="0">
                <a:solidFill>
                  <a:srgbClr val="0000FF"/>
                </a:solidFill>
              </a:rPr>
              <a:t>2</a:t>
            </a:r>
            <a:r>
              <a:rPr lang="ru-RU" sz="3600" b="1" baseline="-25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3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</a:t>
            </a:r>
            <a:r>
              <a:rPr lang="ru-RU" sz="3600" b="1" dirty="0">
                <a:solidFill>
                  <a:srgbClr val="FF0000"/>
                </a:solidFill>
              </a:rPr>
              <a:t>прямой</a:t>
            </a:r>
            <a:r>
              <a:rPr lang="ru-RU" sz="3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код.</a:t>
            </a:r>
          </a:p>
        </p:txBody>
      </p:sp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468313" y="3284538"/>
            <a:ext cx="8424862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2. Используя логическое отрицание получаем </a:t>
            </a:r>
            <a:r>
              <a:rPr lang="ru-RU" sz="3600" b="1">
                <a:solidFill>
                  <a:srgbClr val="FF0000"/>
                </a:solidFill>
              </a:rPr>
              <a:t>обратный</a:t>
            </a:r>
            <a:r>
              <a:rPr lang="ru-RU" sz="3600" b="1"/>
              <a:t> код числа </a:t>
            </a:r>
            <a:r>
              <a:rPr lang="ru-RU" sz="3600" b="1">
                <a:solidFill>
                  <a:srgbClr val="0000FF"/>
                </a:solidFill>
              </a:rPr>
              <a:t>(11111100)</a:t>
            </a:r>
            <a:r>
              <a:rPr lang="ru-RU" sz="3600" b="1" baseline="-25000">
                <a:solidFill>
                  <a:srgbClr val="0000FF"/>
                </a:solidFill>
              </a:rPr>
              <a:t>2</a:t>
            </a:r>
            <a:r>
              <a:rPr lang="ru-RU" sz="3600" b="1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14341" name="Text Box 7"/>
          <p:cNvSpPr txBox="1">
            <a:spLocks noChangeArrowheads="1"/>
          </p:cNvSpPr>
          <p:nvPr/>
        </p:nvSpPr>
        <p:spPr bwMode="auto">
          <a:xfrm>
            <a:off x="395288" y="5053013"/>
            <a:ext cx="8424862" cy="180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3. К младшему разряду прибавляем – 1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 sz="2800" b="1"/>
              <a:t>  11111100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 sz="2800" b="1"/>
              <a:t>+              1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 sz="2800" b="1">
                <a:solidFill>
                  <a:srgbClr val="0000FF"/>
                </a:solidFill>
              </a:rPr>
              <a:t>  11111101</a:t>
            </a:r>
            <a:r>
              <a:rPr lang="ru-RU" sz="2800" b="1"/>
              <a:t> -  </a:t>
            </a:r>
            <a:r>
              <a:rPr lang="ru-RU" sz="2800" b="1">
                <a:solidFill>
                  <a:srgbClr val="FF0000"/>
                </a:solidFill>
              </a:rPr>
              <a:t>дополнительный</a:t>
            </a:r>
            <a:r>
              <a:rPr lang="ru-RU" sz="2800" b="1"/>
              <a:t> код числа(-3).</a:t>
            </a:r>
          </a:p>
        </p:txBody>
      </p:sp>
      <p:sp>
        <p:nvSpPr>
          <p:cNvPr id="14342" name="Line 8"/>
          <p:cNvSpPr>
            <a:spLocks noChangeShapeType="1"/>
          </p:cNvSpPr>
          <p:nvPr/>
        </p:nvSpPr>
        <p:spPr bwMode="auto">
          <a:xfrm>
            <a:off x="539750" y="6453188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164388" y="2060575"/>
          <a:ext cx="1728787" cy="12811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0495"/>
                <a:gridCol w="858292"/>
              </a:tblGrid>
              <a:tr h="4270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А</a:t>
                      </a:r>
                      <a:endParaRPr lang="ru-RU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F</a:t>
                      </a:r>
                      <a:endParaRPr lang="ru-RU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/>
                </a:tc>
              </a:tr>
              <a:tr h="4270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0</a:t>
                      </a:r>
                      <a:endParaRPr lang="ru-RU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1</a:t>
                      </a:r>
                      <a:endParaRPr lang="ru-RU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/>
                </a:tc>
              </a:tr>
              <a:tr h="4270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1</a:t>
                      </a:r>
                      <a:endParaRPr lang="ru-RU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0</a:t>
                      </a:r>
                      <a:endParaRPr lang="ru-RU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6" marR="68576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  <p:bldP spid="14340" grpId="0"/>
      <p:bldP spid="1434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971550" y="1557338"/>
            <a:ext cx="6769100" cy="210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 sz="8800" b="1"/>
              <a:t>     00000111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 sz="8800" b="1"/>
              <a:t>   +11111101</a:t>
            </a:r>
            <a:endParaRPr lang="ru-RU"/>
          </a:p>
        </p:txBody>
      </p:sp>
      <p:sp>
        <p:nvSpPr>
          <p:cNvPr id="13315" name="Line 3"/>
          <p:cNvSpPr>
            <a:spLocks noChangeShapeType="1"/>
          </p:cNvSpPr>
          <p:nvPr/>
        </p:nvSpPr>
        <p:spPr bwMode="auto">
          <a:xfrm>
            <a:off x="1476375" y="3644900"/>
            <a:ext cx="6191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5219700" y="3716338"/>
            <a:ext cx="720725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/>
              <a:t>0</a:t>
            </a:r>
            <a:endParaRPr lang="ru-RU" sz="8800" b="1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908175" y="3752850"/>
            <a:ext cx="720725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>
                <a:solidFill>
                  <a:srgbClr val="66FF33"/>
                </a:solidFill>
              </a:rPr>
              <a:t>1</a:t>
            </a:r>
            <a:endParaRPr lang="ru-RU" sz="8800" b="1">
              <a:solidFill>
                <a:srgbClr val="66FF33"/>
              </a:solidFill>
            </a:endParaRP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5724525" y="3716338"/>
            <a:ext cx="792163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/>
              <a:t>1</a:t>
            </a:r>
            <a:endParaRPr lang="ru-RU" sz="8800" b="1"/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6300788" y="260350"/>
            <a:ext cx="720725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/>
              <a:t>1</a:t>
            </a:r>
            <a:endParaRPr lang="ru-RU" sz="7200" b="1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6300788" y="3716338"/>
            <a:ext cx="863600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/>
              <a:t>0</a:t>
            </a:r>
            <a:endParaRPr lang="ru-RU" sz="8800" b="1"/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4572000" y="3716338"/>
            <a:ext cx="792163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/>
              <a:t>0</a:t>
            </a:r>
            <a:endParaRPr lang="ru-RU" sz="8800" b="1"/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6948488" y="3716338"/>
            <a:ext cx="792162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/>
              <a:t>0</a:t>
            </a:r>
            <a:endParaRPr lang="ru-RU" sz="8800" b="1"/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5580063" y="260350"/>
            <a:ext cx="720725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/>
              <a:t>1</a:t>
            </a:r>
            <a:endParaRPr lang="ru-RU" sz="7200" b="1"/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5003800" y="260350"/>
            <a:ext cx="649288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/>
              <a:t>1</a:t>
            </a:r>
            <a:endParaRPr lang="ru-RU" sz="7200" b="1"/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4427538" y="260350"/>
            <a:ext cx="720725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/>
              <a:t>1</a:t>
            </a:r>
            <a:endParaRPr lang="ru-RU" sz="7200" b="1"/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3779838" y="260350"/>
            <a:ext cx="720725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/>
              <a:t>1</a:t>
            </a:r>
            <a:endParaRPr lang="ru-RU" sz="7200" b="1"/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3924300" y="3716338"/>
            <a:ext cx="792163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/>
              <a:t>0</a:t>
            </a:r>
            <a:endParaRPr lang="ru-RU" sz="8800" b="1"/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2700338" y="3716338"/>
            <a:ext cx="792162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/>
              <a:t>0</a:t>
            </a:r>
            <a:endParaRPr lang="ru-RU" sz="8800" b="1"/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3276600" y="3716338"/>
            <a:ext cx="792163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/>
              <a:t>0</a:t>
            </a:r>
            <a:endParaRPr lang="ru-RU" sz="8800" b="1"/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3203575" y="260350"/>
            <a:ext cx="649288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/>
              <a:t>1</a:t>
            </a:r>
            <a:endParaRPr lang="ru-RU" sz="7200" b="1"/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2555875" y="260350"/>
            <a:ext cx="720725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/>
              <a:t>1</a:t>
            </a:r>
            <a:endParaRPr lang="ru-RU" sz="7200" b="1"/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1835150" y="260350"/>
            <a:ext cx="57785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/>
              <a:t>1</a:t>
            </a:r>
            <a:endParaRPr lang="ru-RU" sz="72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3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3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3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3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animBg="1"/>
      <p:bldP spid="13316" grpId="0"/>
      <p:bldP spid="13317" grpId="0"/>
      <p:bldP spid="13318" grpId="0"/>
      <p:bldP spid="13319" grpId="0"/>
      <p:bldP spid="13321" grpId="0"/>
      <p:bldP spid="13322" grpId="0"/>
      <p:bldP spid="13323" grpId="0"/>
      <p:bldP spid="13324" grpId="0"/>
      <p:bldP spid="13325" grpId="0"/>
      <p:bldP spid="13326" grpId="0"/>
      <p:bldP spid="13327" grpId="0"/>
      <p:bldP spid="13329" grpId="0"/>
      <p:bldP spid="13331" grpId="0"/>
      <p:bldP spid="1333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549275"/>
            <a:ext cx="8085137" cy="882650"/>
          </a:xfrm>
        </p:spPr>
        <p:txBody>
          <a:bodyPr/>
          <a:lstStyle/>
          <a:p>
            <a:pPr marL="0" indent="0" algn="l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000" i="1" dirty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Пример:     15 – 6 = 15 + ( - 6) = 9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250825" y="1628775"/>
            <a:ext cx="8715375" cy="1223963"/>
          </a:xfrm>
        </p:spPr>
        <p:txBody>
          <a:bodyPr rtlCol="0">
            <a:normAutofit lnSpcReduction="10000"/>
          </a:bodyPr>
          <a:lstStyle/>
          <a:p>
            <a:pPr indent="-182880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Tx/>
              <a:buNone/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ru-RU" sz="3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Код числа дописать до 8 бит</a:t>
            </a:r>
          </a:p>
          <a:p>
            <a:pPr indent="-182880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Tx/>
              <a:buNone/>
              <a:defRPr/>
            </a:pPr>
            <a:r>
              <a:rPr lang="ru-RU" sz="3600" b="1" dirty="0">
                <a:solidFill>
                  <a:srgbClr val="0000FF"/>
                </a:solidFill>
              </a:rPr>
              <a:t> (6)</a:t>
            </a:r>
            <a:r>
              <a:rPr lang="ru-RU" sz="3600" b="1" baseline="-25000" dirty="0">
                <a:solidFill>
                  <a:srgbClr val="0000FF"/>
                </a:solidFill>
              </a:rPr>
              <a:t>10</a:t>
            </a:r>
            <a:r>
              <a:rPr lang="ru-RU" sz="3600" b="1" dirty="0">
                <a:solidFill>
                  <a:srgbClr val="0000FF"/>
                </a:solidFill>
              </a:rPr>
              <a:t> = (00000110)</a:t>
            </a:r>
            <a:r>
              <a:rPr lang="ru-RU" sz="3600" b="1" baseline="-25000" dirty="0">
                <a:solidFill>
                  <a:srgbClr val="0000FF"/>
                </a:solidFill>
              </a:rPr>
              <a:t>2</a:t>
            </a:r>
            <a:r>
              <a:rPr lang="ru-RU" sz="3600" b="1" baseline="-25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3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</a:t>
            </a:r>
            <a:r>
              <a:rPr lang="ru-RU" sz="3600" b="1" dirty="0">
                <a:solidFill>
                  <a:srgbClr val="FF0000"/>
                </a:solidFill>
              </a:rPr>
              <a:t>прямой</a:t>
            </a:r>
            <a:r>
              <a:rPr lang="ru-RU" sz="3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код.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468313" y="3284538"/>
            <a:ext cx="8424862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2. Используя логическое отрицание получаем </a:t>
            </a:r>
            <a:r>
              <a:rPr lang="ru-RU" sz="3600" b="1">
                <a:solidFill>
                  <a:srgbClr val="FF0000"/>
                </a:solidFill>
              </a:rPr>
              <a:t>обратный</a:t>
            </a:r>
            <a:r>
              <a:rPr lang="ru-RU" sz="3600" b="1"/>
              <a:t> код числа </a:t>
            </a:r>
            <a:r>
              <a:rPr lang="ru-RU" sz="3600" b="1">
                <a:solidFill>
                  <a:srgbClr val="0000FF"/>
                </a:solidFill>
              </a:rPr>
              <a:t>(11111001)</a:t>
            </a:r>
            <a:r>
              <a:rPr lang="ru-RU" sz="3600" b="1" baseline="-25000">
                <a:solidFill>
                  <a:srgbClr val="0000FF"/>
                </a:solidFill>
              </a:rPr>
              <a:t>2</a:t>
            </a:r>
            <a:r>
              <a:rPr lang="ru-RU" sz="3600" b="1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395288" y="5053013"/>
            <a:ext cx="8424862" cy="180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3. К младшему разряду прибавляем – 1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 sz="2800" b="1"/>
              <a:t>  11111001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 sz="2800" b="1"/>
              <a:t>+              1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 sz="2800" b="1">
                <a:solidFill>
                  <a:srgbClr val="0000FF"/>
                </a:solidFill>
              </a:rPr>
              <a:t>  11111010</a:t>
            </a:r>
            <a:r>
              <a:rPr lang="ru-RU" sz="2800" b="1"/>
              <a:t>  - </a:t>
            </a:r>
            <a:r>
              <a:rPr lang="ru-RU" sz="2800" b="1">
                <a:solidFill>
                  <a:srgbClr val="FF0000"/>
                </a:solidFill>
              </a:rPr>
              <a:t>дополнительный</a:t>
            </a:r>
            <a:r>
              <a:rPr lang="ru-RU" sz="2800" b="1"/>
              <a:t> код числа (-6).</a:t>
            </a:r>
          </a:p>
        </p:txBody>
      </p:sp>
      <p:sp>
        <p:nvSpPr>
          <p:cNvPr id="16390" name="Line 7"/>
          <p:cNvSpPr>
            <a:spLocks noChangeShapeType="1"/>
          </p:cNvSpPr>
          <p:nvPr/>
        </p:nvSpPr>
        <p:spPr bwMode="auto">
          <a:xfrm>
            <a:off x="539750" y="6453188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14341" grpId="0"/>
      <p:bldP spid="1434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971550" y="1557338"/>
            <a:ext cx="6769100" cy="210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 sz="8800" b="1"/>
              <a:t>     00001111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 sz="8800" b="1"/>
              <a:t>   +11111010</a:t>
            </a:r>
            <a:endParaRPr lang="ru-RU"/>
          </a:p>
        </p:txBody>
      </p:sp>
      <p:sp>
        <p:nvSpPr>
          <p:cNvPr id="15363" name="Line 3"/>
          <p:cNvSpPr>
            <a:spLocks noChangeShapeType="1"/>
          </p:cNvSpPr>
          <p:nvPr/>
        </p:nvSpPr>
        <p:spPr bwMode="auto">
          <a:xfrm>
            <a:off x="1476375" y="3644900"/>
            <a:ext cx="6191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5219700" y="3716338"/>
            <a:ext cx="720725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8800" b="1"/>
              <a:t>1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1908175" y="3752850"/>
            <a:ext cx="720725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>
                <a:solidFill>
                  <a:srgbClr val="66FF33"/>
                </a:solidFill>
              </a:rPr>
              <a:t>1</a:t>
            </a:r>
            <a:endParaRPr lang="ru-RU" sz="8800" b="1">
              <a:solidFill>
                <a:srgbClr val="66FF33"/>
              </a:solidFill>
            </a:endParaRP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5724525" y="3716338"/>
            <a:ext cx="792163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8800" b="1"/>
              <a:t>0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6300788" y="3716338"/>
            <a:ext cx="863600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/>
              <a:t>0</a:t>
            </a:r>
            <a:endParaRPr lang="ru-RU" sz="8800" b="1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4572000" y="3716338"/>
            <a:ext cx="792163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/>
              <a:t>0</a:t>
            </a:r>
            <a:endParaRPr lang="ru-RU" sz="8800" b="1"/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6948488" y="3716338"/>
            <a:ext cx="792162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8800" b="1"/>
              <a:t>1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5580063" y="260350"/>
            <a:ext cx="720725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/>
              <a:t>1</a:t>
            </a:r>
            <a:endParaRPr lang="ru-RU" sz="7200" b="1"/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5003800" y="260350"/>
            <a:ext cx="649288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/>
              <a:t>1</a:t>
            </a:r>
            <a:endParaRPr lang="ru-RU" sz="7200" b="1"/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4427538" y="260350"/>
            <a:ext cx="720725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/>
              <a:t>1</a:t>
            </a:r>
            <a:endParaRPr lang="ru-RU" sz="7200" b="1"/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3779838" y="260350"/>
            <a:ext cx="720725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/>
              <a:t>1</a:t>
            </a:r>
            <a:endParaRPr lang="ru-RU" sz="7200" b="1"/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3924300" y="3716338"/>
            <a:ext cx="792163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/>
              <a:t>0</a:t>
            </a:r>
            <a:endParaRPr lang="ru-RU" sz="8800" b="1"/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2700338" y="3716338"/>
            <a:ext cx="792162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/>
              <a:t>0</a:t>
            </a:r>
            <a:endParaRPr lang="ru-RU" sz="8800" b="1"/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3276600" y="3716338"/>
            <a:ext cx="792163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/>
              <a:t>0</a:t>
            </a:r>
            <a:endParaRPr lang="ru-RU" sz="8800" b="1"/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3203575" y="260350"/>
            <a:ext cx="649288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/>
              <a:t>1</a:t>
            </a:r>
            <a:endParaRPr lang="ru-RU" sz="7200" b="1"/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2555875" y="260350"/>
            <a:ext cx="720725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/>
              <a:t>1</a:t>
            </a:r>
            <a:endParaRPr lang="ru-RU" sz="7200" b="1"/>
          </a:p>
        </p:txBody>
      </p:sp>
      <p:sp>
        <p:nvSpPr>
          <p:cNvPr id="15381" name="Text Box 21"/>
          <p:cNvSpPr txBox="1">
            <a:spLocks noChangeArrowheads="1"/>
          </p:cNvSpPr>
          <p:nvPr/>
        </p:nvSpPr>
        <p:spPr bwMode="auto">
          <a:xfrm>
            <a:off x="1835150" y="260350"/>
            <a:ext cx="57785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/>
              <a:t>1</a:t>
            </a:r>
            <a:endParaRPr lang="ru-RU" sz="72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53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53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5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5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animBg="1"/>
      <p:bldP spid="15364" grpId="0"/>
      <p:bldP spid="15365" grpId="0"/>
      <p:bldP spid="15366" grpId="0"/>
      <p:bldP spid="15369" grpId="0"/>
      <p:bldP spid="15370" grpId="0"/>
      <p:bldP spid="15371" grpId="0"/>
      <p:bldP spid="15372" grpId="0"/>
      <p:bldP spid="15373" grpId="0"/>
      <p:bldP spid="15374" grpId="0"/>
      <p:bldP spid="15375" grpId="0"/>
      <p:bldP spid="15377" grpId="0"/>
      <p:bldP spid="15379" grpId="0"/>
      <p:bldP spid="1538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755650" y="620713"/>
            <a:ext cx="691197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</a:rPr>
              <a:t>Домашнее</a:t>
            </a:r>
            <a:r>
              <a:rPr lang="ru-RU" sz="3200" b="1" i="1" dirty="0" smtClean="0">
                <a:solidFill>
                  <a:srgbClr val="FF0000"/>
                </a:solidFill>
              </a:rPr>
              <a:t> 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</a:rPr>
              <a:t>задание: § 16 </a:t>
            </a:r>
            <a:r>
              <a:rPr lang="en-US" sz="3200" b="1" i="1" dirty="0" smtClean="0">
                <a:solidFill>
                  <a:schemeClr val="accent1">
                    <a:lumMod val="50000"/>
                  </a:schemeClr>
                </a:solidFill>
              </a:rPr>
              <a:t>[1]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684213" y="1773238"/>
            <a:ext cx="6119812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50000"/>
              </a:lnSpc>
              <a:spcBef>
                <a:spcPct val="50000"/>
              </a:spcBef>
              <a:buFontTx/>
              <a:buAutoNum type="arabicPeriod"/>
            </a:pPr>
            <a:r>
              <a:rPr lang="ru-RU" sz="3600" b="1"/>
              <a:t>  10010011</a:t>
            </a:r>
          </a:p>
          <a:p>
            <a:pPr marL="342900" indent="-342900">
              <a:lnSpc>
                <a:spcPct val="50000"/>
              </a:lnSpc>
              <a:spcBef>
                <a:spcPct val="50000"/>
              </a:spcBef>
            </a:pPr>
            <a:r>
              <a:rPr lang="ru-RU" sz="3600" b="1"/>
              <a:t>   +    101101</a:t>
            </a:r>
          </a:p>
        </p:txBody>
      </p:sp>
      <p:sp>
        <p:nvSpPr>
          <p:cNvPr id="18436" name="Line 6"/>
          <p:cNvSpPr>
            <a:spLocks noChangeShapeType="1"/>
          </p:cNvSpPr>
          <p:nvPr/>
        </p:nvSpPr>
        <p:spPr bwMode="auto">
          <a:xfrm>
            <a:off x="971550" y="2708275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37" name="Text Box 7"/>
          <p:cNvSpPr txBox="1">
            <a:spLocks noChangeArrowheads="1"/>
          </p:cNvSpPr>
          <p:nvPr/>
        </p:nvSpPr>
        <p:spPr bwMode="auto">
          <a:xfrm>
            <a:off x="684213" y="3500438"/>
            <a:ext cx="42497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2.  100001 * 1111 = </a:t>
            </a:r>
          </a:p>
        </p:txBody>
      </p:sp>
      <p:sp>
        <p:nvSpPr>
          <p:cNvPr id="18438" name="Text Box 8"/>
          <p:cNvSpPr txBox="1">
            <a:spLocks noChangeArrowheads="1"/>
          </p:cNvSpPr>
          <p:nvPr/>
        </p:nvSpPr>
        <p:spPr bwMode="auto">
          <a:xfrm>
            <a:off x="539750" y="4652963"/>
            <a:ext cx="7920038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 3.  Перевести в двоичную систему счисления числа и выполнить действие: 21 – 7 =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085137" cy="882650"/>
          </a:xfrm>
        </p:spPr>
        <p:txBody>
          <a:bodyPr/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800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Логическое сложение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3059113" y="908050"/>
            <a:ext cx="5834062" cy="34575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dirty="0" smtClean="0"/>
              <a:t>	</a:t>
            </a:r>
            <a:r>
              <a:rPr lang="ru-RU" sz="4000" dirty="0" smtClean="0"/>
              <a:t>При сложении цифр двоичного кода перенос в старший разряд происходит каждый раз, когда имеет сумму		</a:t>
            </a:r>
            <a:r>
              <a:rPr lang="ru-RU" sz="4000" dirty="0" smtClean="0">
                <a:solidFill>
                  <a:schemeClr val="accent1">
                    <a:lumMod val="50000"/>
                  </a:schemeClr>
                </a:solidFill>
              </a:rPr>
              <a:t>1 + 1 = 1 0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6732588" y="4745038"/>
            <a:ext cx="17272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/>
              <a:t>      </a:t>
            </a:r>
            <a:r>
              <a:rPr lang="ru-RU" sz="3200" b="1"/>
              <a:t>47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 sz="3200" b="1"/>
              <a:t>+ 13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7308850" y="5653088"/>
            <a:ext cx="5048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0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7056438" y="5653088"/>
            <a:ext cx="5032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6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7092950" y="414020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1</a:t>
            </a:r>
          </a:p>
        </p:txBody>
      </p:sp>
      <p:sp>
        <p:nvSpPr>
          <p:cNvPr id="6152" name="Line 11"/>
          <p:cNvSpPr>
            <a:spLocks noChangeShapeType="1"/>
          </p:cNvSpPr>
          <p:nvPr/>
        </p:nvSpPr>
        <p:spPr bwMode="auto">
          <a:xfrm>
            <a:off x="6659563" y="5568950"/>
            <a:ext cx="1296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23850" y="1052513"/>
          <a:ext cx="2808288" cy="2133600"/>
        </p:xfrm>
        <a:graphic>
          <a:graphicData uri="http://schemas.openxmlformats.org/drawingml/2006/table">
            <a:tbl>
              <a:tblPr/>
              <a:tblGrid>
                <a:gridCol w="904875"/>
                <a:gridCol w="952500"/>
                <a:gridCol w="950913"/>
              </a:tblGrid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79388" y="4154488"/>
            <a:ext cx="5832475" cy="28305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dirty="0">
                <a:solidFill>
                  <a:srgbClr val="404040"/>
                </a:solidFill>
                <a:latin typeface="+mn-lt"/>
              </a:rPr>
              <a:t>0 – остается в данном разряде, а </a:t>
            </a:r>
          </a:p>
          <a:p>
            <a:pPr>
              <a:defRPr/>
            </a:pPr>
            <a:r>
              <a:rPr lang="ru-RU" sz="4000" dirty="0">
                <a:solidFill>
                  <a:srgbClr val="404040"/>
                </a:solidFill>
                <a:latin typeface="+mn-lt"/>
              </a:rPr>
              <a:t>1 – переносится в следующий разряд.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/>
      <p:bldP spid="4105" grpId="0"/>
      <p:bldP spid="410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971550" y="908050"/>
            <a:ext cx="5113338" cy="3446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 dirty="0"/>
              <a:t>0101010</a:t>
            </a:r>
          </a:p>
          <a:p>
            <a:pPr>
              <a:spcBef>
                <a:spcPct val="50000"/>
              </a:spcBef>
            </a:pPr>
            <a:r>
              <a:rPr lang="en-US" sz="8800" b="1" dirty="0"/>
              <a:t>  101010</a:t>
            </a:r>
            <a:endParaRPr lang="ru-RU" sz="8800" b="1" dirty="0"/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 flipV="1">
            <a:off x="1258888" y="4365625"/>
            <a:ext cx="4752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2916238" y="4510088"/>
            <a:ext cx="792162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/>
              <a:t>0</a:t>
            </a:r>
            <a:endParaRPr lang="ru-RU" sz="8800" b="1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2124075" y="0"/>
            <a:ext cx="6477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0" b="1"/>
              <a:t>1</a:t>
            </a:r>
            <a:endParaRPr lang="ru-RU" sz="8000" b="1"/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3492500" y="4508500"/>
            <a:ext cx="720725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/>
              <a:t>1</a:t>
            </a:r>
            <a:endParaRPr lang="ru-RU" sz="8800" b="1"/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3492500" y="0"/>
            <a:ext cx="7207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0" b="1"/>
              <a:t>1</a:t>
            </a:r>
            <a:endParaRPr lang="ru-RU" sz="8000" b="1"/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2195513" y="4508500"/>
            <a:ext cx="720725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/>
              <a:t>1</a:t>
            </a:r>
            <a:endParaRPr lang="ru-RU" sz="8800" b="1"/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4140200" y="4508500"/>
            <a:ext cx="792163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/>
              <a:t>0</a:t>
            </a:r>
            <a:endParaRPr lang="ru-RU" sz="8800" b="1"/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4859338" y="4510088"/>
            <a:ext cx="792162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/>
              <a:t>0</a:t>
            </a:r>
            <a:endParaRPr lang="ru-RU" sz="8800" b="1"/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1547813" y="4508500"/>
            <a:ext cx="865187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/>
              <a:t>0</a:t>
            </a:r>
            <a:endParaRPr lang="ru-RU" sz="8800" b="1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971550" y="0"/>
            <a:ext cx="7207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0" b="1"/>
              <a:t>1</a:t>
            </a:r>
            <a:endParaRPr lang="ru-RU" sz="8000" b="1"/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900113" y="4508500"/>
            <a:ext cx="720725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/>
              <a:t>1</a:t>
            </a:r>
            <a:endParaRPr lang="ru-RU" sz="8800" b="1"/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611188" y="2420938"/>
            <a:ext cx="504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+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2053" grpId="0" animBg="1"/>
      <p:bldP spid="2054" grpId="0"/>
      <p:bldP spid="2055" grpId="0"/>
      <p:bldP spid="2057" grpId="0"/>
      <p:bldP spid="2058" grpId="0"/>
      <p:bldP spid="2059" grpId="0"/>
      <p:bldP spid="2060" grpId="0"/>
      <p:bldP spid="2061" grpId="0"/>
      <p:bldP spid="2062" grpId="0"/>
      <p:bldP spid="2063" grpId="0"/>
      <p:bldP spid="2064" grpId="0"/>
      <p:bldP spid="206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971550" y="908050"/>
            <a:ext cx="5113338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/>
              <a:t>0101010</a:t>
            </a:r>
          </a:p>
          <a:p>
            <a:pPr>
              <a:spcBef>
                <a:spcPct val="50000"/>
              </a:spcBef>
            </a:pPr>
            <a:r>
              <a:rPr lang="en-US" sz="7200" b="1"/>
              <a:t>  101010</a:t>
            </a:r>
            <a:endParaRPr lang="ru-RU" sz="7200" b="1"/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468313" y="503238"/>
            <a:ext cx="4391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Проверка:</a:t>
            </a:r>
          </a:p>
        </p:txBody>
      </p:sp>
      <p:sp>
        <p:nvSpPr>
          <p:cNvPr id="8196" name="Line 6"/>
          <p:cNvSpPr>
            <a:spLocks noChangeShapeType="1"/>
          </p:cNvSpPr>
          <p:nvPr/>
        </p:nvSpPr>
        <p:spPr bwMode="auto">
          <a:xfrm flipV="1">
            <a:off x="1258888" y="3646488"/>
            <a:ext cx="4752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8197" name="Group 14"/>
          <p:cNvGrpSpPr>
            <a:grpSpLocks/>
          </p:cNvGrpSpPr>
          <p:nvPr/>
        </p:nvGrpSpPr>
        <p:grpSpPr bwMode="auto">
          <a:xfrm>
            <a:off x="900113" y="3824288"/>
            <a:ext cx="4103687" cy="1190625"/>
            <a:chOff x="567" y="2409"/>
            <a:chExt cx="2585" cy="750"/>
          </a:xfrm>
        </p:grpSpPr>
        <p:sp>
          <p:nvSpPr>
            <p:cNvPr id="8203" name="Text Box 7"/>
            <p:cNvSpPr txBox="1">
              <a:spLocks noChangeArrowheads="1"/>
            </p:cNvSpPr>
            <p:nvPr/>
          </p:nvSpPr>
          <p:spPr bwMode="auto">
            <a:xfrm>
              <a:off x="1610" y="2410"/>
              <a:ext cx="499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7200" b="1"/>
                <a:t>0</a:t>
              </a:r>
              <a:endParaRPr lang="ru-RU" sz="7200" b="1"/>
            </a:p>
          </p:txBody>
        </p:sp>
        <p:sp>
          <p:nvSpPr>
            <p:cNvPr id="8204" name="Text Box 8"/>
            <p:cNvSpPr txBox="1">
              <a:spLocks noChangeArrowheads="1"/>
            </p:cNvSpPr>
            <p:nvPr/>
          </p:nvSpPr>
          <p:spPr bwMode="auto">
            <a:xfrm>
              <a:off x="1927" y="2409"/>
              <a:ext cx="454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7200" b="1"/>
                <a:t>1</a:t>
              </a:r>
              <a:endParaRPr lang="ru-RU" sz="7200" b="1"/>
            </a:p>
          </p:txBody>
        </p:sp>
        <p:sp>
          <p:nvSpPr>
            <p:cNvPr id="8205" name="Text Box 9"/>
            <p:cNvSpPr txBox="1">
              <a:spLocks noChangeArrowheads="1"/>
            </p:cNvSpPr>
            <p:nvPr/>
          </p:nvSpPr>
          <p:spPr bwMode="auto">
            <a:xfrm>
              <a:off x="1202" y="2409"/>
              <a:ext cx="635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7200" b="1"/>
                <a:t>1</a:t>
              </a:r>
              <a:endParaRPr lang="ru-RU" sz="7200" b="1"/>
            </a:p>
          </p:txBody>
        </p:sp>
        <p:sp>
          <p:nvSpPr>
            <p:cNvPr id="8206" name="Text Box 10"/>
            <p:cNvSpPr txBox="1">
              <a:spLocks noChangeArrowheads="1"/>
            </p:cNvSpPr>
            <p:nvPr/>
          </p:nvSpPr>
          <p:spPr bwMode="auto">
            <a:xfrm>
              <a:off x="2290" y="2409"/>
              <a:ext cx="499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7200" b="1"/>
                <a:t>0</a:t>
              </a:r>
              <a:endParaRPr lang="ru-RU" sz="7200" b="1"/>
            </a:p>
          </p:txBody>
        </p:sp>
        <p:sp>
          <p:nvSpPr>
            <p:cNvPr id="8207" name="Text Box 11"/>
            <p:cNvSpPr txBox="1">
              <a:spLocks noChangeArrowheads="1"/>
            </p:cNvSpPr>
            <p:nvPr/>
          </p:nvSpPr>
          <p:spPr bwMode="auto">
            <a:xfrm>
              <a:off x="2653" y="2409"/>
              <a:ext cx="499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7200" b="1"/>
                <a:t>0</a:t>
              </a:r>
              <a:endParaRPr lang="ru-RU" sz="7200" b="1"/>
            </a:p>
          </p:txBody>
        </p:sp>
        <p:sp>
          <p:nvSpPr>
            <p:cNvPr id="8208" name="Text Box 12"/>
            <p:cNvSpPr txBox="1">
              <a:spLocks noChangeArrowheads="1"/>
            </p:cNvSpPr>
            <p:nvPr/>
          </p:nvSpPr>
          <p:spPr bwMode="auto">
            <a:xfrm>
              <a:off x="884" y="2409"/>
              <a:ext cx="545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7200" b="1"/>
                <a:t>0</a:t>
              </a:r>
              <a:endParaRPr lang="ru-RU" sz="7200" b="1"/>
            </a:p>
          </p:txBody>
        </p:sp>
        <p:sp>
          <p:nvSpPr>
            <p:cNvPr id="8209" name="Text Box 13"/>
            <p:cNvSpPr txBox="1">
              <a:spLocks noChangeArrowheads="1"/>
            </p:cNvSpPr>
            <p:nvPr/>
          </p:nvSpPr>
          <p:spPr bwMode="auto">
            <a:xfrm>
              <a:off x="567" y="2409"/>
              <a:ext cx="454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7200" b="1"/>
                <a:t>1</a:t>
              </a:r>
              <a:endParaRPr lang="ru-RU" sz="7200" b="1"/>
            </a:p>
          </p:txBody>
        </p:sp>
      </p:grpSp>
      <p:sp>
        <p:nvSpPr>
          <p:cNvPr id="8198" name="Text Box 15"/>
          <p:cNvSpPr txBox="1">
            <a:spLocks noChangeArrowheads="1"/>
          </p:cNvSpPr>
          <p:nvPr/>
        </p:nvSpPr>
        <p:spPr bwMode="auto">
          <a:xfrm>
            <a:off x="611188" y="4868863"/>
            <a:ext cx="49688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   </a:t>
            </a:r>
            <a:r>
              <a:rPr lang="ru-RU" sz="3600" b="1"/>
              <a:t>2</a:t>
            </a:r>
            <a:r>
              <a:rPr lang="ru-RU" sz="3600" b="1" baseline="30000"/>
              <a:t>6</a:t>
            </a:r>
            <a:r>
              <a:rPr lang="ru-RU" sz="3600" b="1"/>
              <a:t> 2</a:t>
            </a:r>
            <a:r>
              <a:rPr lang="ru-RU" sz="3600" b="1" baseline="30000"/>
              <a:t>5 </a:t>
            </a:r>
            <a:r>
              <a:rPr lang="ru-RU" sz="3600" b="1"/>
              <a:t>2</a:t>
            </a:r>
            <a:r>
              <a:rPr lang="ru-RU" sz="3600" b="1" baseline="30000"/>
              <a:t>4</a:t>
            </a:r>
            <a:r>
              <a:rPr lang="ru-RU" sz="3600" b="1"/>
              <a:t> 2</a:t>
            </a:r>
            <a:r>
              <a:rPr lang="ru-RU" sz="3600" b="1" baseline="30000"/>
              <a:t>3</a:t>
            </a:r>
            <a:r>
              <a:rPr lang="ru-RU" sz="3600" b="1"/>
              <a:t> 2</a:t>
            </a:r>
            <a:r>
              <a:rPr lang="ru-RU" sz="3600" b="1" baseline="30000"/>
              <a:t>2</a:t>
            </a:r>
            <a:r>
              <a:rPr lang="ru-RU" sz="3600" b="1"/>
              <a:t> 2</a:t>
            </a:r>
            <a:r>
              <a:rPr lang="ru-RU" sz="3600" b="1" baseline="30000"/>
              <a:t>1</a:t>
            </a:r>
            <a:r>
              <a:rPr lang="ru-RU" sz="3600" b="1"/>
              <a:t> 2</a:t>
            </a:r>
            <a:r>
              <a:rPr lang="ru-RU" sz="3600" b="1" baseline="30000"/>
              <a:t>0</a:t>
            </a:r>
            <a:endParaRPr lang="ru-RU" sz="3600" b="1"/>
          </a:p>
        </p:txBody>
      </p:sp>
      <p:sp>
        <p:nvSpPr>
          <p:cNvPr id="8199" name="Line 16"/>
          <p:cNvSpPr>
            <a:spLocks noChangeShapeType="1"/>
          </p:cNvSpPr>
          <p:nvPr/>
        </p:nvSpPr>
        <p:spPr bwMode="auto">
          <a:xfrm>
            <a:off x="684213" y="4941888"/>
            <a:ext cx="5183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00" name="Text Box 18"/>
          <p:cNvSpPr txBox="1">
            <a:spLocks noChangeArrowheads="1"/>
          </p:cNvSpPr>
          <p:nvPr/>
        </p:nvSpPr>
        <p:spPr bwMode="auto">
          <a:xfrm>
            <a:off x="5832475" y="1484313"/>
            <a:ext cx="33115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2</a:t>
            </a:r>
            <a:r>
              <a:rPr lang="ru-RU" sz="3200" b="1" baseline="30000"/>
              <a:t>5 + </a:t>
            </a:r>
            <a:r>
              <a:rPr lang="ru-RU" sz="3200" b="1"/>
              <a:t>2</a:t>
            </a:r>
            <a:r>
              <a:rPr lang="ru-RU" sz="3200" b="1" baseline="30000"/>
              <a:t>3</a:t>
            </a:r>
            <a:r>
              <a:rPr lang="ru-RU" sz="3200" baseline="30000"/>
              <a:t> + </a:t>
            </a:r>
            <a:r>
              <a:rPr lang="ru-RU" sz="3200" b="1"/>
              <a:t>2</a:t>
            </a:r>
            <a:r>
              <a:rPr lang="ru-RU" sz="3200" b="1" baseline="30000"/>
              <a:t>1 </a:t>
            </a:r>
            <a:r>
              <a:rPr lang="ru-RU" sz="3200" b="1"/>
              <a:t>= </a:t>
            </a:r>
          </a:p>
          <a:p>
            <a:pPr>
              <a:spcBef>
                <a:spcPct val="50000"/>
              </a:spcBef>
            </a:pPr>
            <a:r>
              <a:rPr lang="ru-RU" sz="3200" b="1"/>
              <a:t>=32 + 8 + 2 = 42</a:t>
            </a:r>
            <a:endParaRPr lang="ru-RU" sz="3200" b="1" baseline="30000"/>
          </a:p>
        </p:txBody>
      </p:sp>
      <p:sp>
        <p:nvSpPr>
          <p:cNvPr id="8201" name="Text Box 19"/>
          <p:cNvSpPr txBox="1">
            <a:spLocks noChangeArrowheads="1"/>
          </p:cNvSpPr>
          <p:nvPr/>
        </p:nvSpPr>
        <p:spPr bwMode="auto">
          <a:xfrm>
            <a:off x="6011863" y="4149725"/>
            <a:ext cx="2952750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2</a:t>
            </a:r>
            <a:r>
              <a:rPr lang="ru-RU" sz="3200" b="1" baseline="30000"/>
              <a:t>6 + </a:t>
            </a:r>
            <a:r>
              <a:rPr lang="ru-RU" sz="3200" b="1"/>
              <a:t>2</a:t>
            </a:r>
            <a:r>
              <a:rPr lang="ru-RU" sz="3200" b="1" baseline="30000"/>
              <a:t>4 + </a:t>
            </a:r>
            <a:r>
              <a:rPr lang="ru-RU" sz="3200" b="1"/>
              <a:t>2</a:t>
            </a:r>
            <a:r>
              <a:rPr lang="ru-RU" sz="3200" b="1" baseline="30000"/>
              <a:t>2 </a:t>
            </a:r>
            <a:r>
              <a:rPr lang="ru-RU" sz="3200" b="1"/>
              <a:t>= </a:t>
            </a:r>
          </a:p>
          <a:p>
            <a:pPr>
              <a:spcBef>
                <a:spcPct val="50000"/>
              </a:spcBef>
            </a:pPr>
            <a:r>
              <a:rPr lang="ru-RU" sz="3200" b="1"/>
              <a:t>= 64 + 16 + 4 =  = 84</a:t>
            </a:r>
            <a:endParaRPr lang="ru-RU" sz="3200" b="1" baseline="30000"/>
          </a:p>
        </p:txBody>
      </p:sp>
      <p:sp>
        <p:nvSpPr>
          <p:cNvPr id="8202" name="Text Box 21"/>
          <p:cNvSpPr txBox="1">
            <a:spLocks noChangeArrowheads="1"/>
          </p:cNvSpPr>
          <p:nvPr/>
        </p:nvSpPr>
        <p:spPr bwMode="auto">
          <a:xfrm>
            <a:off x="539750" y="2276475"/>
            <a:ext cx="504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+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971550" y="1557338"/>
            <a:ext cx="6769100" cy="210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 sz="8800" b="1"/>
              <a:t>     111011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 sz="8800" b="1"/>
              <a:t>   +      111</a:t>
            </a:r>
            <a:endParaRPr lang="ru-RU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1476375" y="3644900"/>
            <a:ext cx="55451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3779838" y="3752850"/>
            <a:ext cx="720725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/>
              <a:t>0</a:t>
            </a:r>
            <a:endParaRPr lang="ru-RU" sz="8800" b="1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1908175" y="3752850"/>
            <a:ext cx="720725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/>
              <a:t>1</a:t>
            </a:r>
            <a:endParaRPr lang="ru-RU" sz="8800" b="1"/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5148263" y="3752850"/>
            <a:ext cx="720725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/>
              <a:t>1</a:t>
            </a:r>
            <a:endParaRPr lang="ru-RU" sz="8800" b="1"/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5003800" y="0"/>
            <a:ext cx="720725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/>
              <a:t>1</a:t>
            </a:r>
            <a:endParaRPr lang="ru-RU" sz="7200" b="1"/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4427538" y="3752850"/>
            <a:ext cx="792162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/>
              <a:t>0</a:t>
            </a:r>
            <a:endParaRPr lang="ru-RU" sz="8800" b="1"/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3132138" y="3752850"/>
            <a:ext cx="792162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/>
              <a:t>0</a:t>
            </a:r>
            <a:endParaRPr lang="ru-RU" sz="8800" b="1"/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5795963" y="3752850"/>
            <a:ext cx="792162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/>
              <a:t>0</a:t>
            </a:r>
            <a:endParaRPr lang="ru-RU" sz="8800" b="1"/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4427538" y="0"/>
            <a:ext cx="720725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/>
              <a:t>1</a:t>
            </a:r>
            <a:endParaRPr lang="ru-RU" sz="7200" b="1"/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3779838" y="0"/>
            <a:ext cx="720725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/>
              <a:t>1</a:t>
            </a:r>
            <a:endParaRPr lang="ru-RU" sz="7200" b="1"/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3132138" y="0"/>
            <a:ext cx="720725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/>
              <a:t>1</a:t>
            </a:r>
            <a:endParaRPr lang="ru-RU" sz="7200" b="1"/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2484438" y="0"/>
            <a:ext cx="720725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/>
              <a:t>1</a:t>
            </a:r>
            <a:endParaRPr lang="ru-RU" sz="7200" b="1"/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2555875" y="3752850"/>
            <a:ext cx="792163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/>
              <a:t>0</a:t>
            </a:r>
            <a:endParaRPr lang="ru-RU" sz="88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6149" grpId="0" animBg="1"/>
      <p:bldP spid="6151" grpId="0"/>
      <p:bldP spid="6153" grpId="0"/>
      <p:bldP spid="6154" grpId="0"/>
      <p:bldP spid="6155" grpId="0"/>
      <p:bldP spid="6157" grpId="0"/>
      <p:bldP spid="6158" grpId="0"/>
      <p:bldP spid="6159" grpId="0"/>
      <p:bldP spid="6160" grpId="0"/>
      <p:bldP spid="6161" grpId="0"/>
      <p:bldP spid="616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085137" cy="882650"/>
          </a:xfrm>
        </p:spPr>
        <p:txBody>
          <a:bodyPr/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800" i="1" dirty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Логическое</a:t>
            </a:r>
            <a:r>
              <a:rPr lang="ru-RU" sz="4800" i="1" dirty="0">
                <a:solidFill>
                  <a:srgbClr val="D60093"/>
                </a:solidFill>
                <a:latin typeface="Monotype Corsiva" pitchFamily="66" charset="0"/>
              </a:rPr>
              <a:t> </a:t>
            </a:r>
            <a:r>
              <a:rPr lang="ru-RU" sz="4800" i="1" dirty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умножение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3095625" y="765175"/>
            <a:ext cx="5832475" cy="27368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	</a:t>
            </a:r>
            <a:r>
              <a:rPr lang="ru-RU" sz="4000" smtClean="0"/>
              <a:t>Операция умножения выполняется по обычной схеме, применяемой в десятичной с/с, 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6589713" y="4292600"/>
            <a:ext cx="17272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/>
              <a:t>      </a:t>
            </a:r>
            <a:r>
              <a:rPr lang="ru-RU" sz="3200" b="1"/>
              <a:t>215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 sz="3200" b="1"/>
              <a:t>*    12</a:t>
            </a:r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6516688" y="5157788"/>
            <a:ext cx="1296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6948488" y="5084763"/>
            <a:ext cx="8651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430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6732588" y="5445125"/>
            <a:ext cx="9350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215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6697663" y="5930900"/>
            <a:ext cx="15113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2580</a:t>
            </a:r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>
            <a:off x="6516688" y="5949950"/>
            <a:ext cx="1296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6516688" y="5300663"/>
            <a:ext cx="287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+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23850" y="1052513"/>
          <a:ext cx="2376488" cy="2133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6426"/>
                <a:gridCol w="805031"/>
                <a:gridCol w="805031"/>
              </a:tblGrid>
              <a:tr h="3312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А</a:t>
                      </a:r>
                      <a:endParaRPr lang="ru-RU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6" marR="685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В</a:t>
                      </a:r>
                      <a:endParaRPr lang="ru-RU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6" marR="685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F</a:t>
                      </a:r>
                      <a:endParaRPr lang="ru-RU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6" marR="68586" marT="0" marB="0"/>
                </a:tc>
              </a:tr>
              <a:tr h="3312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0</a:t>
                      </a:r>
                      <a:endParaRPr lang="ru-RU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6" marR="685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0</a:t>
                      </a:r>
                      <a:endParaRPr lang="ru-RU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6" marR="685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0</a:t>
                      </a:r>
                      <a:endParaRPr lang="ru-RU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6" marR="68586" marT="0" marB="0"/>
                </a:tc>
              </a:tr>
              <a:tr h="3312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1</a:t>
                      </a:r>
                      <a:endParaRPr lang="ru-RU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6" marR="685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0</a:t>
                      </a:r>
                      <a:endParaRPr lang="ru-RU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6" marR="685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0</a:t>
                      </a:r>
                      <a:endParaRPr lang="ru-RU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6" marR="68586" marT="0" marB="0"/>
                </a:tc>
              </a:tr>
              <a:tr h="3312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0</a:t>
                      </a:r>
                      <a:endParaRPr lang="ru-RU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6" marR="685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1</a:t>
                      </a:r>
                      <a:endParaRPr lang="ru-RU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6" marR="685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0</a:t>
                      </a:r>
                      <a:endParaRPr lang="ru-RU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6" marR="68586" marT="0" marB="0"/>
                </a:tc>
              </a:tr>
              <a:tr h="3312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 1</a:t>
                      </a:r>
                      <a:endParaRPr lang="ru-RU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6" marR="685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1</a:t>
                      </a:r>
                      <a:endParaRPr lang="ru-RU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6" marR="685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1</a:t>
                      </a:r>
                      <a:endParaRPr lang="ru-RU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6" marR="68586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23850" y="3760788"/>
            <a:ext cx="5543550" cy="34464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dirty="0">
                <a:solidFill>
                  <a:srgbClr val="404040"/>
                </a:solidFill>
                <a:latin typeface="+mn-lt"/>
              </a:rPr>
              <a:t>с последовательным умножением множимого на очередную цифру множителя.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 animBg="1"/>
      <p:bldP spid="7178" grpId="0" autoUpdateAnimBg="0"/>
      <p:bldP spid="7179" grpId="0" autoUpdateAnimBg="0"/>
      <p:bldP spid="7180" grpId="0" autoUpdateAnimBg="0"/>
      <p:bldP spid="7181" grpId="0" animBg="1"/>
      <p:bldP spid="7182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619250" y="908050"/>
            <a:ext cx="4176713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/>
              <a:t>       </a:t>
            </a:r>
            <a:r>
              <a:rPr lang="ru-RU" sz="6000" b="1"/>
              <a:t>1001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 sz="6000" b="1"/>
              <a:t>* 1010</a:t>
            </a:r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1692275" y="2420938"/>
            <a:ext cx="2592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2124075" y="2420938"/>
            <a:ext cx="216058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000" b="1"/>
              <a:t>0000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1692275" y="3213100"/>
            <a:ext cx="20161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000" b="1"/>
              <a:t>1001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1331913" y="3933825"/>
            <a:ext cx="216058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000" b="1"/>
              <a:t>0000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971550" y="4724400"/>
            <a:ext cx="20161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000" b="1"/>
              <a:t>1001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827088" y="3357563"/>
            <a:ext cx="8651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+</a:t>
            </a:r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>
            <a:off x="539750" y="5734050"/>
            <a:ext cx="39608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2627313" y="5553075"/>
            <a:ext cx="7937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000" b="1"/>
              <a:t>0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3492500" y="5553075"/>
            <a:ext cx="64928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000" b="1"/>
              <a:t>0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2195513" y="5553075"/>
            <a:ext cx="7937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000" b="1"/>
              <a:t>1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1403350" y="5553075"/>
            <a:ext cx="64928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000" b="1"/>
              <a:t>0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3059113" y="5553075"/>
            <a:ext cx="64928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000" b="1"/>
              <a:t>1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900113" y="5553075"/>
            <a:ext cx="64928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000" b="1"/>
              <a:t>1</a:t>
            </a:r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1835150" y="5553075"/>
            <a:ext cx="64928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000" b="1"/>
              <a:t>1</a:t>
            </a:r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6156325" y="1125538"/>
            <a:ext cx="1944688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/>
              <a:t>            </a:t>
            </a:r>
            <a:r>
              <a:rPr lang="ru-RU" sz="6000" b="1"/>
              <a:t>9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 sz="6000" b="1"/>
              <a:t>* 10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 sz="6000" b="1"/>
              <a:t>   90</a:t>
            </a:r>
          </a:p>
        </p:txBody>
      </p:sp>
      <p:sp>
        <p:nvSpPr>
          <p:cNvPr id="8214" name="Line 22"/>
          <p:cNvSpPr>
            <a:spLocks noChangeShapeType="1"/>
          </p:cNvSpPr>
          <p:nvPr/>
        </p:nvSpPr>
        <p:spPr bwMode="auto">
          <a:xfrm>
            <a:off x="6372225" y="2565400"/>
            <a:ext cx="158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5292725" y="260350"/>
            <a:ext cx="2663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Проверка:</a:t>
            </a:r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4787900" y="4437063"/>
            <a:ext cx="417512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/>
              <a:t>2</a:t>
            </a:r>
            <a:r>
              <a:rPr lang="ru-RU" sz="4000" baseline="30000"/>
              <a:t>6</a:t>
            </a:r>
            <a:r>
              <a:rPr lang="ru-RU" sz="4000"/>
              <a:t> + 2</a:t>
            </a:r>
            <a:r>
              <a:rPr lang="ru-RU" sz="4000" baseline="30000"/>
              <a:t>4</a:t>
            </a:r>
            <a:r>
              <a:rPr lang="ru-RU" sz="4000"/>
              <a:t> + 2</a:t>
            </a:r>
            <a:r>
              <a:rPr lang="ru-RU" sz="4000" baseline="30000"/>
              <a:t>3</a:t>
            </a:r>
            <a:r>
              <a:rPr lang="ru-RU" sz="4000"/>
              <a:t> + 2</a:t>
            </a:r>
            <a:r>
              <a:rPr lang="ru-RU" sz="4000" baseline="30000"/>
              <a:t>1</a:t>
            </a:r>
            <a:r>
              <a:rPr lang="ru-RU" sz="4000"/>
              <a:t> = 64 + 16 + 8 + 2 = 90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8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8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197" grpId="0" animBg="1"/>
      <p:bldP spid="8198" grpId="0"/>
      <p:bldP spid="8199" grpId="0"/>
      <p:bldP spid="8204" grpId="0" animBg="1"/>
      <p:bldP spid="8205" grpId="0"/>
      <p:bldP spid="8206" grpId="0"/>
      <p:bldP spid="8207" grpId="0"/>
      <p:bldP spid="8208" grpId="0"/>
      <p:bldP spid="8210" grpId="0"/>
      <p:bldP spid="8211" grpId="0"/>
      <p:bldP spid="8213" grpId="0"/>
      <p:bldP spid="8214" grpId="0" animBg="1"/>
      <p:bldP spid="82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1619250" y="908050"/>
            <a:ext cx="4176713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/>
              <a:t>       </a:t>
            </a:r>
            <a:r>
              <a:rPr lang="ru-RU" sz="6000" b="1"/>
              <a:t>1111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 sz="6000" b="1"/>
              <a:t>* 1110</a:t>
            </a:r>
          </a:p>
        </p:txBody>
      </p:sp>
      <p:sp>
        <p:nvSpPr>
          <p:cNvPr id="10243" name="Line 3"/>
          <p:cNvSpPr>
            <a:spLocks noChangeShapeType="1"/>
          </p:cNvSpPr>
          <p:nvPr/>
        </p:nvSpPr>
        <p:spPr bwMode="auto">
          <a:xfrm>
            <a:off x="1692275" y="2420938"/>
            <a:ext cx="2592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124075" y="2420938"/>
            <a:ext cx="216058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000" b="1"/>
              <a:t>0000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692275" y="3213100"/>
            <a:ext cx="20161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000" b="1"/>
              <a:t>1111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1331913" y="3933825"/>
            <a:ext cx="216058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000" b="1"/>
              <a:t>1111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971550" y="4724400"/>
            <a:ext cx="20161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000" b="1"/>
              <a:t>1111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827088" y="3357563"/>
            <a:ext cx="8651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+</a:t>
            </a:r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539750" y="5734050"/>
            <a:ext cx="39608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2627313" y="5553075"/>
            <a:ext cx="7937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000" b="1"/>
              <a:t>0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3492500" y="5553075"/>
            <a:ext cx="64928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000" b="1"/>
              <a:t>0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2195513" y="5553075"/>
            <a:ext cx="7937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000" b="1"/>
              <a:t>0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1403350" y="5553075"/>
            <a:ext cx="64928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000" b="1"/>
              <a:t>0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3059113" y="5553075"/>
            <a:ext cx="64928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000" b="1"/>
              <a:t>1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1835150" y="5553075"/>
            <a:ext cx="64928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000" b="1"/>
              <a:t>1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6156325" y="1125538"/>
            <a:ext cx="1944688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/>
              <a:t>        </a:t>
            </a:r>
            <a:r>
              <a:rPr lang="ru-RU" sz="6000" b="1"/>
              <a:t>15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 sz="6000" b="1"/>
              <a:t>* 14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ru-RU" sz="6000" b="1"/>
              <a:t> 210</a:t>
            </a:r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>
            <a:off x="6372225" y="2565400"/>
            <a:ext cx="158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5292725" y="260350"/>
            <a:ext cx="2663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Проверка: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4787900" y="4437063"/>
            <a:ext cx="417512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/>
              <a:t>2</a:t>
            </a:r>
            <a:r>
              <a:rPr lang="ru-RU" sz="4000" baseline="30000"/>
              <a:t>7</a:t>
            </a:r>
            <a:r>
              <a:rPr lang="ru-RU" sz="4000"/>
              <a:t> + 2</a:t>
            </a:r>
            <a:r>
              <a:rPr lang="ru-RU" sz="4000" baseline="30000"/>
              <a:t>6</a:t>
            </a:r>
            <a:r>
              <a:rPr lang="ru-RU" sz="4000"/>
              <a:t> + 2</a:t>
            </a:r>
            <a:r>
              <a:rPr lang="ru-RU" sz="4000" baseline="30000"/>
              <a:t>4 </a:t>
            </a:r>
            <a:r>
              <a:rPr lang="ru-RU" sz="4000"/>
              <a:t>+ 2</a:t>
            </a:r>
            <a:r>
              <a:rPr lang="ru-RU" sz="4000" baseline="30000"/>
              <a:t>1</a:t>
            </a:r>
            <a:r>
              <a:rPr lang="ru-RU" sz="4000"/>
              <a:t> = 128 + 64 + 16 + 2 = 210</a:t>
            </a: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900113" y="5516563"/>
            <a:ext cx="64928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000" b="1"/>
              <a:t>1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395288" y="5516563"/>
            <a:ext cx="64928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000" b="1"/>
              <a:t>1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835150" y="2852738"/>
            <a:ext cx="2873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D60093"/>
                </a:solidFill>
              </a:rPr>
              <a:t>1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1476375" y="3644900"/>
            <a:ext cx="2873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D60093"/>
                </a:solidFill>
              </a:rPr>
              <a:t>1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1692275" y="2852738"/>
            <a:ext cx="2873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D60093"/>
                </a:solidFill>
              </a:rPr>
              <a:t>1</a:t>
            </a: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2051050" y="2420938"/>
            <a:ext cx="2873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D60093"/>
                </a:solidFill>
              </a:rPr>
              <a:t>1</a:t>
            </a:r>
          </a:p>
        </p:txBody>
      </p: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1258888" y="3644900"/>
            <a:ext cx="2873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D60093"/>
                </a:solidFill>
              </a:rPr>
              <a:t>1</a:t>
            </a:r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1116013" y="4365625"/>
            <a:ext cx="2873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D60093"/>
                </a:solidFill>
              </a:rPr>
              <a:t>1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900113" y="4365625"/>
            <a:ext cx="2873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D60093"/>
                </a:solidFill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0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0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0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0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0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0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0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0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0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0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0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10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10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animBg="1"/>
      <p:bldP spid="10244" grpId="0"/>
      <p:bldP spid="10245" grpId="0"/>
      <p:bldP spid="10249" grpId="0" animBg="1"/>
      <p:bldP spid="10251" grpId="0"/>
      <p:bldP spid="10253" grpId="0"/>
      <p:bldP spid="10256" grpId="0"/>
      <p:bldP spid="10257" grpId="0"/>
      <p:bldP spid="10258" grpId="0" animBg="1"/>
      <p:bldP spid="10259" grpId="0"/>
      <p:bldP spid="10262" grpId="0"/>
      <p:bldP spid="1026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085137" cy="882650"/>
          </a:xfrm>
        </p:spPr>
        <p:txBody>
          <a:bodyPr/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4800" i="1" dirty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Логическое</a:t>
            </a:r>
            <a:r>
              <a:rPr lang="ru-RU" sz="4800" i="1" dirty="0">
                <a:solidFill>
                  <a:srgbClr val="D60093"/>
                </a:solidFill>
                <a:latin typeface="Monotype Corsiva" pitchFamily="66" charset="0"/>
              </a:rPr>
              <a:t> </a:t>
            </a:r>
            <a:r>
              <a:rPr lang="ru-RU" sz="4800" i="1" dirty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вычитание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395288" y="908050"/>
            <a:ext cx="8497887" cy="28813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smtClean="0"/>
              <a:t>	</a:t>
            </a:r>
            <a:r>
              <a:rPr lang="ru-RU" sz="3600" smtClean="0"/>
              <a:t>Вычитание чисел удобно осуществлять путем специального преобразования кода, в результате которого операция вычитание заменяется на сложение кода</a:t>
            </a:r>
            <a:r>
              <a:rPr lang="ru-RU" smtClean="0"/>
              <a:t>.</a:t>
            </a:r>
          </a:p>
        </p:txBody>
      </p:sp>
      <p:sp>
        <p:nvSpPr>
          <p:cNvPr id="13316" name="Text Box 12"/>
          <p:cNvSpPr txBox="1">
            <a:spLocks noChangeArrowheads="1"/>
          </p:cNvSpPr>
          <p:nvPr/>
        </p:nvSpPr>
        <p:spPr bwMode="auto">
          <a:xfrm>
            <a:off x="2268538" y="4187825"/>
            <a:ext cx="48990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7 – 3 = 7 + ( - 3) = 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434</TotalTime>
  <Words>453</Words>
  <Application>Microsoft Office PowerPoint</Application>
  <PresentationFormat>Экран (4:3)</PresentationFormat>
  <Paragraphs>209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Georgia</vt:lpstr>
      <vt:lpstr>Times New Roman</vt:lpstr>
      <vt:lpstr>Воздушный поток</vt:lpstr>
      <vt:lpstr>Слайд 1</vt:lpstr>
      <vt:lpstr>Логическое сложение</vt:lpstr>
      <vt:lpstr>Слайд 3</vt:lpstr>
      <vt:lpstr>Слайд 4</vt:lpstr>
      <vt:lpstr>Слайд 5</vt:lpstr>
      <vt:lpstr>Логическое умножение</vt:lpstr>
      <vt:lpstr>Слайд 7</vt:lpstr>
      <vt:lpstr>Слайд 8</vt:lpstr>
      <vt:lpstr>Логическое вычитание</vt:lpstr>
      <vt:lpstr>Алгоритм преобразования положительного кода числа в отрицательный код</vt:lpstr>
      <vt:lpstr>Слайд 11</vt:lpstr>
      <vt:lpstr>Пример:     15 – 6 = 15 + ( - 6) = 9</vt:lpstr>
      <vt:lpstr>Слайд 13</vt:lpstr>
      <vt:lpstr>Слайд 14</vt:lpstr>
    </vt:vector>
  </TitlesOfParts>
  <Company>shcool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teacher</dc:creator>
  <cp:lastModifiedBy>revaz</cp:lastModifiedBy>
  <cp:revision>30</cp:revision>
  <dcterms:created xsi:type="dcterms:W3CDTF">2007-01-28T06:04:48Z</dcterms:created>
  <dcterms:modified xsi:type="dcterms:W3CDTF">2013-03-13T15:28:29Z</dcterms:modified>
</cp:coreProperties>
</file>