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70" r:id="rId4"/>
    <p:sldId id="258" r:id="rId5"/>
    <p:sldId id="271" r:id="rId6"/>
    <p:sldId id="272" r:id="rId7"/>
    <p:sldId id="273" r:id="rId8"/>
    <p:sldId id="274" r:id="rId9"/>
    <p:sldId id="259" r:id="rId10"/>
    <p:sldId id="260" r:id="rId11"/>
    <p:sldId id="275" r:id="rId12"/>
    <p:sldId id="261" r:id="rId13"/>
    <p:sldId id="276" r:id="rId14"/>
    <p:sldId id="262" r:id="rId15"/>
    <p:sldId id="277" r:id="rId16"/>
    <p:sldId id="263" r:id="rId17"/>
    <p:sldId id="278" r:id="rId18"/>
    <p:sldId id="264" r:id="rId19"/>
    <p:sldId id="279" r:id="rId20"/>
    <p:sldId id="265" r:id="rId21"/>
    <p:sldId id="266" r:id="rId22"/>
    <p:sldId id="267" r:id="rId23"/>
    <p:sldId id="268" r:id="rId24"/>
    <p:sldId id="269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159" autoAdjust="0"/>
    <p:restoredTop sz="94660"/>
  </p:normalViewPr>
  <p:slideViewPr>
    <p:cSldViewPr>
      <p:cViewPr varScale="1">
        <p:scale>
          <a:sx n="64" d="100"/>
          <a:sy n="64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4339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0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1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2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4345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4FFE7C8-9D84-491B-B780-498D023DA31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5A122-EAE1-4688-930F-88E63F5652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0E0C1-6F42-4AB1-A611-549689E2DF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C6E3579-5ADF-44F5-B6AA-F9CBBA9391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5733E-42D0-428B-AA34-0285903BAF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A2862-931F-486A-ADAA-03EBA8EBFF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22804-B8D7-4171-90D2-E911ADC2BE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CAD49-FB3A-42D1-93A5-33CEC8A790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2CC0A-0483-4404-8AB8-63232FDB95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30A11-3BB2-4ADC-AFC7-9C9AF495DF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E619F-BCA9-48B6-A9EE-DBDBF65BB9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46BFF-AFBB-42AF-B030-AFE76579D8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3315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3316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3317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3318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3319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6761D10-5702-401B-9BDD-4FE6F07DC0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Агрегатное состояние вещества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>
                <a:solidFill>
                  <a:srgbClr val="333399"/>
                </a:solidFill>
              </a:rPr>
              <a:t>Презентация к уроку по физике 8 класс</a:t>
            </a:r>
          </a:p>
        </p:txBody>
      </p:sp>
      <p:pic>
        <p:nvPicPr>
          <p:cNvPr id="5127" name="Picture 7" descr="UIJTYfVNCQU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4800600"/>
            <a:ext cx="19812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333399"/>
                </a:solidFill>
              </a:rPr>
              <a:t>Твердое тело            жидкость  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73525"/>
          </a:xfrm>
        </p:spPr>
        <p:txBody>
          <a:bodyPr/>
          <a:lstStyle/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твердого состояния в жидкое называется </a:t>
            </a:r>
            <a:r>
              <a:rPr lang="ru-RU" b="1">
                <a:solidFill>
                  <a:srgbClr val="333399"/>
                </a:solidFill>
              </a:rPr>
              <a:t>плавлением</a:t>
            </a:r>
          </a:p>
        </p:txBody>
      </p:sp>
      <p:cxnSp>
        <p:nvCxnSpPr>
          <p:cNvPr id="18439" name="AutoShape 7"/>
          <p:cNvCxnSpPr>
            <a:cxnSpLocks noChangeShapeType="1"/>
            <a:stCxn id="18434" idx="2"/>
            <a:endCxn id="18434" idx="2"/>
          </p:cNvCxnSpPr>
          <p:nvPr/>
        </p:nvCxnSpPr>
        <p:spPr bwMode="auto">
          <a:xfrm>
            <a:off x="4495800" y="14478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440" name="AutoShape 8"/>
          <p:cNvCxnSpPr>
            <a:cxnSpLocks noChangeShapeType="1"/>
            <a:stCxn id="18434" idx="2"/>
            <a:endCxn id="18434" idx="2"/>
          </p:cNvCxnSpPr>
          <p:nvPr/>
        </p:nvCxnSpPr>
        <p:spPr bwMode="auto">
          <a:xfrm>
            <a:off x="4495800" y="14478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3886200" y="7620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3" name="Picture 5" descr="55655035_134035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333399"/>
                </a:solidFill>
              </a:rPr>
              <a:t>Жидкость              твердое тело  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жидкого состояния в твердое называется </a:t>
            </a:r>
            <a:r>
              <a:rPr lang="ru-RU" b="1">
                <a:solidFill>
                  <a:srgbClr val="333399"/>
                </a:solidFill>
              </a:rPr>
              <a:t>кристаллизацией</a:t>
            </a:r>
          </a:p>
          <a:p>
            <a:pPr algn="ctr"/>
            <a:r>
              <a:rPr lang="ru-RU" b="1">
                <a:solidFill>
                  <a:srgbClr val="333399"/>
                </a:solidFill>
              </a:rPr>
              <a:t>(отвердеванием)</a:t>
            </a:r>
          </a:p>
          <a:p>
            <a:endParaRPr lang="ru-RU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124200" y="7620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7" name="Picture 5" descr="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Жидкость                       газ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жидкого состояния в газообразное называется </a:t>
            </a:r>
            <a:r>
              <a:rPr lang="ru-RU" b="1">
                <a:solidFill>
                  <a:srgbClr val="333399"/>
                </a:solidFill>
              </a:rPr>
              <a:t>парообразованием</a:t>
            </a:r>
          </a:p>
          <a:p>
            <a:endParaRPr lang="ru-RU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3962400" y="762000"/>
            <a:ext cx="2362200" cy="304800"/>
          </a:xfrm>
          <a:prstGeom prst="rightArrow">
            <a:avLst>
              <a:gd name="adj1" fmla="val 50000"/>
              <a:gd name="adj2" fmla="val 19375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x_61acc4a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Газ                   жидкость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газообразного состояния в жидкое называется </a:t>
            </a:r>
          </a:p>
          <a:p>
            <a:pPr algn="ctr"/>
            <a:r>
              <a:rPr lang="ru-RU" b="1">
                <a:solidFill>
                  <a:srgbClr val="333399"/>
                </a:solidFill>
              </a:rPr>
              <a:t>конденсацией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048000" y="762000"/>
            <a:ext cx="1981200" cy="3048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5" name="Picture 5" descr="rosa-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Твердое тело                газ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>
              <a:solidFill>
                <a:srgbClr val="3333CC"/>
              </a:solidFill>
            </a:endParaRPr>
          </a:p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твердого состояния в газообразное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называется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 </a:t>
            </a:r>
            <a:r>
              <a:rPr lang="ru-RU" b="1">
                <a:solidFill>
                  <a:srgbClr val="333399"/>
                </a:solidFill>
              </a:rPr>
              <a:t>сублимацией</a:t>
            </a:r>
            <a:endParaRPr lang="ru-RU"/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4876800" y="762000"/>
            <a:ext cx="1752600" cy="228600"/>
          </a:xfrm>
          <a:prstGeom prst="rightArrow">
            <a:avLst>
              <a:gd name="adj1" fmla="val 50000"/>
              <a:gd name="adj2" fmla="val 191667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>
                <a:solidFill>
                  <a:srgbClr val="333399"/>
                </a:solidFill>
              </a:rPr>
              <a:t>Бабушкин сундук с запахом нафталина</a:t>
            </a:r>
          </a:p>
        </p:txBody>
      </p:sp>
      <p:pic>
        <p:nvPicPr>
          <p:cNvPr id="47110" name="Picture 6" descr="2d11777573e91feaac623766ba48b7f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75" y="1762125"/>
            <a:ext cx="428625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3 агрегатных состояния вещества</a:t>
            </a:r>
          </a:p>
        </p:txBody>
      </p:sp>
      <p:pic>
        <p:nvPicPr>
          <p:cNvPr id="15365" name="Picture 5" descr="07e-i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14400" y="1981200"/>
            <a:ext cx="72390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Газ              твердое тело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CC"/>
                </a:solidFill>
              </a:rPr>
              <a:t>Процесс перехода вещества из газообразного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состояния в твердое называется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 де</a:t>
            </a:r>
            <a:r>
              <a:rPr lang="ru-RU" b="1">
                <a:solidFill>
                  <a:srgbClr val="333399"/>
                </a:solidFill>
              </a:rPr>
              <a:t>сублимацией</a:t>
            </a:r>
            <a:endParaRPr lang="ru-RU"/>
          </a:p>
          <a:p>
            <a:pPr algn="ctr"/>
            <a:endParaRPr lang="ru-RU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590800" y="838200"/>
            <a:ext cx="1828800" cy="228600"/>
          </a:xfrm>
          <a:prstGeom prst="rightArrow">
            <a:avLst>
              <a:gd name="adj1" fmla="val 50000"/>
              <a:gd name="adj2" fmla="val 20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Закрепление</a:t>
            </a: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>
                <a:solidFill>
                  <a:srgbClr val="3333CC"/>
                </a:solidFill>
              </a:rPr>
              <a:t>Лед, который плавает в воде, имеет температуру 0. Будет ли таять лед?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24583" name="Picture 7" descr="greenland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1600200"/>
            <a:ext cx="40386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CC"/>
                </a:solidFill>
              </a:rPr>
              <a:t>2 вопрос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>
                <a:solidFill>
                  <a:srgbClr val="3333CC"/>
                </a:solidFill>
              </a:rPr>
              <a:t>Объясните это часто  наблюдаемое вами явление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25607" name="Picture 7" descr="is-the-condensation-of-water-vapor-a-physical-change-i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1600200"/>
            <a:ext cx="40386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CC"/>
                </a:solidFill>
              </a:rPr>
              <a:t>3 вопрос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>
                <a:solidFill>
                  <a:srgbClr val="333399"/>
                </a:solidFill>
              </a:rPr>
              <a:t>Объясните данное явление,применяя полученные на уроке термины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26631" name="Picture 7" descr="terminologiya-i-xarakternye-priznaki-processa_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1600200"/>
            <a:ext cx="40005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Всем спасибо за урок!!!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400">
                <a:solidFill>
                  <a:srgbClr val="333399"/>
                </a:solidFill>
              </a:rPr>
              <a:t>Чем отличается одно состояние от другого?</a:t>
            </a:r>
          </a:p>
        </p:txBody>
      </p:sp>
      <p:pic>
        <p:nvPicPr>
          <p:cNvPr id="32773" name="Picture 5" descr="img9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3000" y="1981200"/>
            <a:ext cx="6934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400">
                <a:solidFill>
                  <a:srgbClr val="333399"/>
                </a:solidFill>
              </a:rPr>
              <a:t>ВЫВОД</a:t>
            </a:r>
            <a:br>
              <a:rPr lang="ru-RU" sz="3400">
                <a:solidFill>
                  <a:srgbClr val="333399"/>
                </a:solidFill>
              </a:rPr>
            </a:br>
            <a:endParaRPr lang="ru-RU" sz="3400">
              <a:solidFill>
                <a:srgbClr val="333399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CC"/>
                </a:solidFill>
              </a:rPr>
              <a:t>Любое вещество может находиться в </a:t>
            </a:r>
          </a:p>
          <a:p>
            <a:pPr algn="ctr"/>
            <a:r>
              <a:rPr lang="ru-RU" b="1">
                <a:solidFill>
                  <a:srgbClr val="3333CC"/>
                </a:solidFill>
              </a:rPr>
              <a:t>3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 агрегатных состояниях: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-твердом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-жидком</a:t>
            </a:r>
          </a:p>
          <a:p>
            <a:pPr algn="ctr"/>
            <a:r>
              <a:rPr lang="ru-RU">
                <a:solidFill>
                  <a:srgbClr val="3333CC"/>
                </a:solidFill>
              </a:rPr>
              <a:t>-газообразном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Твердое состояние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chemeClr val="hlink"/>
                </a:solidFill>
              </a:rPr>
              <a:t>Положение молекул упорядоченно (модель кристаллической решетки)</a:t>
            </a:r>
          </a:p>
          <a:p>
            <a:r>
              <a:rPr lang="ru-RU">
                <a:solidFill>
                  <a:schemeClr val="hlink"/>
                </a:solidFill>
              </a:rPr>
              <a:t>Молекулы не перемещаются по телу</a:t>
            </a:r>
          </a:p>
          <a:p>
            <a:r>
              <a:rPr lang="ru-RU">
                <a:solidFill>
                  <a:schemeClr val="hlink"/>
                </a:solidFill>
              </a:rPr>
              <a:t>Взаимодействие между молекулами сильное</a:t>
            </a:r>
          </a:p>
          <a:p>
            <a:r>
              <a:rPr lang="ru-RU">
                <a:solidFill>
                  <a:schemeClr val="hlink"/>
                </a:solidFill>
              </a:rPr>
              <a:t>Расстояние между молекулами маленькие</a:t>
            </a:r>
          </a:p>
          <a:p>
            <a:endParaRPr lang="ru-RU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Жидкое состояние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rgbClr val="3333CC"/>
                </a:solidFill>
              </a:rPr>
              <a:t>Молекулы не имеют такой строгой структуры расположения молекул, как в твердых телах</a:t>
            </a:r>
          </a:p>
          <a:p>
            <a:r>
              <a:rPr lang="ru-RU">
                <a:solidFill>
                  <a:srgbClr val="3333CC"/>
                </a:solidFill>
              </a:rPr>
              <a:t>Взаимодействия между молекулами меньше</a:t>
            </a:r>
          </a:p>
          <a:p>
            <a:r>
              <a:rPr lang="ru-RU">
                <a:solidFill>
                  <a:srgbClr val="3333CC"/>
                </a:solidFill>
              </a:rPr>
              <a:t>Молекулы могут изменять свое положение</a:t>
            </a:r>
          </a:p>
          <a:p>
            <a:r>
              <a:rPr lang="ru-RU">
                <a:solidFill>
                  <a:srgbClr val="3333CC"/>
                </a:solidFill>
              </a:rPr>
              <a:t>Обладают текучестью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CC"/>
                </a:solidFill>
              </a:rPr>
              <a:t>Газообразное состояние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chemeClr val="hlink"/>
                </a:solidFill>
              </a:rPr>
              <a:t>Молекулы перемещаются по всему объему с большими скоростями</a:t>
            </a:r>
          </a:p>
          <a:p>
            <a:r>
              <a:rPr lang="ru-RU">
                <a:solidFill>
                  <a:schemeClr val="hlink"/>
                </a:solidFill>
              </a:rPr>
              <a:t>Молекулы сталкиваются друг с другом</a:t>
            </a:r>
          </a:p>
          <a:p>
            <a:r>
              <a:rPr lang="ru-RU">
                <a:solidFill>
                  <a:schemeClr val="hlink"/>
                </a:solidFill>
              </a:rPr>
              <a:t>Взаимодействие между молекулами слабое</a:t>
            </a:r>
          </a:p>
          <a:p>
            <a:endParaRPr lang="ru-RU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rgbClr val="333399"/>
                </a:solidFill>
              </a:rPr>
              <a:t>ВЫВОД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rgbClr val="3333CC"/>
                </a:solidFill>
              </a:rPr>
              <a:t>В разных агрегатных состояниях расположение атомов и молекул различно</a:t>
            </a:r>
          </a:p>
          <a:p>
            <a:endParaRPr lang="ru-RU">
              <a:solidFill>
                <a:srgbClr val="3333CC"/>
              </a:solidFill>
            </a:endParaRPr>
          </a:p>
          <a:p>
            <a:r>
              <a:rPr lang="ru-RU">
                <a:solidFill>
                  <a:srgbClr val="3333CC"/>
                </a:solidFill>
              </a:rPr>
              <a:t>Внутренняя энергия одинаковых масс твердого тела, жидкости, газа при одинаковых температурах различна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400">
                <a:solidFill>
                  <a:srgbClr val="333399"/>
                </a:solidFill>
              </a:rPr>
              <a:t>Как из одного состояния получить другое?</a:t>
            </a:r>
          </a:p>
        </p:txBody>
      </p:sp>
      <p:pic>
        <p:nvPicPr>
          <p:cNvPr id="17413" name="Picture 5" descr="2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76400" y="2514600"/>
            <a:ext cx="59436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102</TotalTime>
  <Words>262</Words>
  <Application>Microsoft Office PowerPoint</Application>
  <PresentationFormat>Экран (4:3)</PresentationFormat>
  <Paragraphs>64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Wingdings</vt:lpstr>
      <vt:lpstr>Водяные знаки</vt:lpstr>
      <vt:lpstr>Агрегатное состояние вещества</vt:lpstr>
      <vt:lpstr>3 агрегатных состояния вещества</vt:lpstr>
      <vt:lpstr>Чем отличается одно состояние от другого?</vt:lpstr>
      <vt:lpstr>ВЫВОД </vt:lpstr>
      <vt:lpstr>Твердое состояние</vt:lpstr>
      <vt:lpstr>Жидкое состояние</vt:lpstr>
      <vt:lpstr>Газообразное состояние</vt:lpstr>
      <vt:lpstr>ВЫВОД</vt:lpstr>
      <vt:lpstr>Как из одного состояния получить другое?</vt:lpstr>
      <vt:lpstr>Твердое тело            жидкость   </vt:lpstr>
      <vt:lpstr>Слайд 11</vt:lpstr>
      <vt:lpstr>Жидкость              твердое тело   </vt:lpstr>
      <vt:lpstr>Слайд 13</vt:lpstr>
      <vt:lpstr>Жидкость                       газ</vt:lpstr>
      <vt:lpstr>Слайд 15</vt:lpstr>
      <vt:lpstr>Газ                   жидкость</vt:lpstr>
      <vt:lpstr>Слайд 17</vt:lpstr>
      <vt:lpstr>Твердое тело                газ</vt:lpstr>
      <vt:lpstr>Бабушкин сундук с запахом нафталина</vt:lpstr>
      <vt:lpstr>Газ              твердое тело </vt:lpstr>
      <vt:lpstr>Закрепление</vt:lpstr>
      <vt:lpstr>2 вопрос</vt:lpstr>
      <vt:lpstr>3 вопрос</vt:lpstr>
      <vt:lpstr>Всем спасибо за урок!!!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Kirill</dc:creator>
  <cp:lastModifiedBy>revaz</cp:lastModifiedBy>
  <cp:revision>2</cp:revision>
  <cp:lastPrinted>1601-01-01T00:00:00Z</cp:lastPrinted>
  <dcterms:created xsi:type="dcterms:W3CDTF">2012-12-11T18:35:42Z</dcterms:created>
  <dcterms:modified xsi:type="dcterms:W3CDTF">2013-03-13T18:59:26Z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