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6" r:id="rId14"/>
    <p:sldId id="257" r:id="rId15"/>
    <p:sldId id="259" r:id="rId16"/>
    <p:sldId id="260" r:id="rId17"/>
    <p:sldId id="261" r:id="rId18"/>
    <p:sldId id="262" r:id="rId19"/>
    <p:sldId id="264" r:id="rId20"/>
    <p:sldId id="263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начальное</c:v>
                </c:pt>
                <c:pt idx="1">
                  <c:v>среднее </c:v>
                </c:pt>
                <c:pt idx="2">
                  <c:v>старшее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50</c:v>
                </c:pt>
                <c:pt idx="2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начальное</c:v>
                </c:pt>
                <c:pt idx="1">
                  <c:v>среднее </c:v>
                </c:pt>
                <c:pt idx="2">
                  <c:v>старшее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</c:v>
                </c:pt>
                <c:pt idx="1">
                  <c:v>56</c:v>
                </c:pt>
                <c:pt idx="2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начальное</c:v>
                </c:pt>
                <c:pt idx="1">
                  <c:v>среднее </c:v>
                </c:pt>
                <c:pt idx="2">
                  <c:v>старшее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</c:v>
                </c:pt>
                <c:pt idx="1">
                  <c:v>57</c:v>
                </c:pt>
                <c:pt idx="2">
                  <c:v>62</c:v>
                </c:pt>
              </c:numCache>
            </c:numRef>
          </c:val>
        </c:ser>
        <c:axId val="53576064"/>
        <c:axId val="53577600"/>
      </c:barChart>
      <c:catAx>
        <c:axId val="53576064"/>
        <c:scaling>
          <c:orientation val="minMax"/>
        </c:scaling>
        <c:axPos val="b"/>
        <c:tickLblPos val="nextTo"/>
        <c:crossAx val="53577600"/>
        <c:crosses val="autoZero"/>
        <c:auto val="1"/>
        <c:lblAlgn val="ctr"/>
        <c:lblOffset val="100"/>
      </c:catAx>
      <c:valAx>
        <c:axId val="53577600"/>
        <c:scaling>
          <c:orientation val="minMax"/>
        </c:scaling>
        <c:axPos val="l"/>
        <c:numFmt formatCode="General" sourceLinked="1"/>
        <c:tickLblPos val="nextTo"/>
        <c:crossAx val="535760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Здоровье</c:v>
                </c:pt>
                <c:pt idx="1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артист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спортсмен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манекенщица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</c:v>
                </c:pt>
              </c:numCache>
            </c:numRef>
          </c:val>
        </c:ser>
        <c:axId val="64882944"/>
        <c:axId val="64897024"/>
      </c:barChart>
      <c:catAx>
        <c:axId val="64882944"/>
        <c:scaling>
          <c:orientation val="minMax"/>
        </c:scaling>
        <c:axPos val="b"/>
        <c:numFmt formatCode="General" sourceLinked="1"/>
        <c:tickLblPos val="nextTo"/>
        <c:crossAx val="64897024"/>
        <c:crosses val="autoZero"/>
        <c:auto val="1"/>
        <c:lblAlgn val="ctr"/>
        <c:lblOffset val="100"/>
      </c:catAx>
      <c:valAx>
        <c:axId val="64897024"/>
        <c:scaling>
          <c:orientation val="minMax"/>
        </c:scaling>
        <c:axPos val="l"/>
        <c:majorGridlines/>
        <c:numFmt formatCode="General" sourceLinked="1"/>
        <c:tickLblPos val="nextTo"/>
        <c:crossAx val="64882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неправильно сидим</c:v>
                </c:pt>
                <c:pt idx="1">
                  <c:v>неудобная мебель</c:v>
                </c:pt>
                <c:pt idx="2">
                  <c:v>тяжелые сумки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12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вообще не напоминает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20</c:v>
                </c:pt>
                <c:pt idx="2">
                  <c:v>71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019481319347904"/>
          <c:y val="0.11815409149805642"/>
          <c:w val="0.35980518680652285"/>
          <c:h val="0.76369181700388944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важно для здоровья</c:v>
                </c:pt>
                <c:pt idx="1">
                  <c:v>важно для красоты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55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D8A8D6-B648-4275-AE95-6CC63FFCC75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4569C0-873E-4EE0-BB5B-DAE7AAB673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620688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24375" algn="l"/>
              </a:tabLst>
            </a:pPr>
            <a:r>
              <a:rPr lang="ru-RU" sz="2800" b="1" i="1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тип фигуры делает человека красивым и здоровым,</a:t>
            </a:r>
            <a:endParaRPr lang="ru-RU" sz="28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24375" algn="l"/>
              </a:tabLst>
            </a:pPr>
            <a:r>
              <a:rPr lang="ru-RU" sz="2800" b="1" i="1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ПРАВИЛЬНАЯ ОСАНКА.</a:t>
            </a:r>
            <a:endParaRPr lang="ru-RU" sz="28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3240360" cy="352839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Правила для детей и родителей.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Дорогие ребята, уважаемые родители! Помните!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12776"/>
            <a:ext cx="5626968" cy="51125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300" dirty="0" smtClean="0">
                <a:latin typeface="Monotype Corsiva" pitchFamily="66" charset="0"/>
              </a:rPr>
              <a:t>Неправильная осанка может не только нанести непоправимый вред здоровью, но и испортить человеку жизнь.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Особенно портит осанку неправильная поза за столом или во время игры.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Сидеть нужно так, чтобы иметь опору для ног, спины и рук при симметричном положении головы, плечевого пояса, туловища, рук и ног.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Сидеть нужно так, чтобы спина касалась спинки стула вплотную, расстояние между грудью и столом должно быть 1,5 – 2 см.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Расстояние от глаз до стола должно быть 30 см.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Книгу надо держать в наклонном положении, а тетрадь надо класть под углом в 30 градусов.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Нельзя читать лежа на боку, носить в одной и той же руке тяжести.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Осанку нарушает езда на велосипеде.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Осанку может исправить сон на жестком матраце. </a:t>
            </a:r>
          </a:p>
          <a:p>
            <a:pPr lvl="0"/>
            <a:r>
              <a:rPr lang="ru-RU" sz="2300" dirty="0" smtClean="0">
                <a:latin typeface="Monotype Corsiva" pitchFamily="66" charset="0"/>
              </a:rPr>
              <a:t>Для исправления осанки детям нужно ежедневно заниматься, наблюдая за собой в зеркало. </a:t>
            </a:r>
          </a:p>
          <a:p>
            <a:endParaRPr lang="ru-RU" dirty="0"/>
          </a:p>
        </p:txBody>
      </p:sp>
      <p:pic>
        <p:nvPicPr>
          <p:cNvPr id="4" name="Picture 4" descr="50000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395535" y="1700809"/>
            <a:ext cx="2952329" cy="338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Комплекс упражнений для формирования правильной осанки.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762872" cy="5199856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i="1" dirty="0" smtClean="0">
                <a:latin typeface="Monotype Corsiva" pitchFamily="66" charset="0"/>
              </a:rPr>
              <a:t>Упражнение 1.  </a:t>
            </a:r>
            <a:r>
              <a:rPr lang="ru-RU" sz="2500" b="1" i="1" u="sng" dirty="0" smtClean="0">
                <a:latin typeface="Monotype Corsiva" pitchFamily="66" charset="0"/>
              </a:rPr>
              <a:t> </a:t>
            </a:r>
            <a:r>
              <a:rPr lang="ru-RU" sz="2500" i="1" u="sng" dirty="0" smtClean="0">
                <a:latin typeface="Monotype Corsiva" pitchFamily="66" charset="0"/>
              </a:rPr>
              <a:t>Кто я? Какой я?</a:t>
            </a:r>
            <a:r>
              <a:rPr lang="ru-RU" sz="2500" dirty="0" smtClean="0">
                <a:latin typeface="Monotype Corsiva" pitchFamily="66" charset="0"/>
              </a:rPr>
              <a:t>     Нужно лечь на спину, руки прижать к туловищу, все тело должно представлять собой одну сплошную линию. Вытянувшись, нужно приподнять голову и плечи, осмотреть себя и положение своего тела и вернуться в исходное положение.</a:t>
            </a:r>
          </a:p>
          <a:p>
            <a:pPr>
              <a:buNone/>
            </a:pPr>
            <a:endParaRPr lang="ru-RU" sz="2500" dirty="0" smtClean="0">
              <a:latin typeface="Monotype Corsiva" pitchFamily="66" charset="0"/>
            </a:endParaRPr>
          </a:p>
          <a:p>
            <a:r>
              <a:rPr lang="ru-RU" sz="2500" b="1" i="1" dirty="0" smtClean="0">
                <a:latin typeface="Monotype Corsiva" pitchFamily="66" charset="0"/>
              </a:rPr>
              <a:t>Упражнение 2.</a:t>
            </a:r>
            <a:r>
              <a:rPr lang="ru-RU" sz="2500" i="1" dirty="0" smtClean="0">
                <a:latin typeface="Monotype Corsiva" pitchFamily="66" charset="0"/>
              </a:rPr>
              <a:t>  </a:t>
            </a:r>
            <a:r>
              <a:rPr lang="ru-RU" sz="2500" i="1" u="sng" dirty="0" smtClean="0">
                <a:latin typeface="Monotype Corsiva" pitchFamily="66" charset="0"/>
              </a:rPr>
              <a:t>Велосипед.</a:t>
            </a:r>
            <a:r>
              <a:rPr lang="ru-RU" sz="2500" dirty="0" smtClean="0">
                <a:latin typeface="Monotype Corsiva" pitchFamily="66" charset="0"/>
              </a:rPr>
              <a:t>     Лежа на спине и прижав руки к туловищу, поочередно поднимать левую и правую ногу, сгибая их в коленях.</a:t>
            </a:r>
          </a:p>
          <a:p>
            <a:pPr>
              <a:buNone/>
            </a:pPr>
            <a:endParaRPr lang="ru-RU" sz="2500" dirty="0" smtClean="0">
              <a:latin typeface="Monotype Corsiva" pitchFamily="66" charset="0"/>
            </a:endParaRPr>
          </a:p>
          <a:p>
            <a:r>
              <a:rPr lang="ru-RU" sz="2500" b="1" i="1" dirty="0" smtClean="0">
                <a:latin typeface="Monotype Corsiva" pitchFamily="66" charset="0"/>
              </a:rPr>
              <a:t>Упражнение 3</a:t>
            </a:r>
            <a:r>
              <a:rPr lang="ru-RU" sz="2500" i="1" dirty="0" smtClean="0">
                <a:latin typeface="Monotype Corsiva" pitchFamily="66" charset="0"/>
              </a:rPr>
              <a:t>. </a:t>
            </a:r>
            <a:r>
              <a:rPr lang="ru-RU" sz="2500" i="1" u="sng" dirty="0" smtClean="0">
                <a:latin typeface="Monotype Corsiva" pitchFamily="66" charset="0"/>
              </a:rPr>
              <a:t>Плавание.</a:t>
            </a:r>
            <a:r>
              <a:rPr lang="ru-RU" sz="2500" dirty="0" smtClean="0">
                <a:latin typeface="Monotype Corsiva" pitchFamily="66" charset="0"/>
              </a:rPr>
              <a:t>     Лечь на живот, руки положить перед собой, на них положить голову. Приподнимать голову и плечи насколько это возможно.</a:t>
            </a:r>
          </a:p>
          <a:p>
            <a:pPr>
              <a:buNone/>
            </a:pPr>
            <a:endParaRPr lang="ru-RU" sz="2500" dirty="0" smtClean="0">
              <a:latin typeface="Monotype Corsiva" pitchFamily="66" charset="0"/>
            </a:endParaRPr>
          </a:p>
          <a:p>
            <a:r>
              <a:rPr lang="ru-RU" sz="2500" b="1" i="1" dirty="0" smtClean="0">
                <a:latin typeface="Monotype Corsiva" pitchFamily="66" charset="0"/>
              </a:rPr>
              <a:t>Упражнение 4.</a:t>
            </a:r>
            <a:r>
              <a:rPr lang="ru-RU" sz="2500" i="1" dirty="0" smtClean="0">
                <a:latin typeface="Monotype Corsiva" pitchFamily="66" charset="0"/>
              </a:rPr>
              <a:t>  </a:t>
            </a:r>
            <a:r>
              <a:rPr lang="ru-RU" sz="2500" i="1" u="sng" dirty="0" smtClean="0">
                <a:latin typeface="Monotype Corsiva" pitchFamily="66" charset="0"/>
              </a:rPr>
              <a:t>Прямой угол.</a:t>
            </a:r>
            <a:r>
              <a:rPr lang="ru-RU" sz="2500" dirty="0" smtClean="0">
                <a:latin typeface="Monotype Corsiva" pitchFamily="66" charset="0"/>
              </a:rPr>
              <a:t>     Лежа на спине, отвести руки за голову.    - поднимать ноги поочередно вверх по возможности под прямым углом;     - горизонтальные и вертикальные движения прямыми ногами.</a:t>
            </a:r>
          </a:p>
          <a:p>
            <a:r>
              <a:rPr lang="ru-RU" sz="2500" i="1" dirty="0" smtClean="0">
                <a:latin typeface="Monotype Corsiva" pitchFamily="66" charset="0"/>
              </a:rPr>
              <a:t>Упражнение 6. </a:t>
            </a:r>
            <a:r>
              <a:rPr lang="ru-RU" sz="2500" i="1" u="sng" dirty="0" smtClean="0">
                <a:latin typeface="Monotype Corsiva" pitchFamily="66" charset="0"/>
              </a:rPr>
              <a:t>Рыбка.</a:t>
            </a:r>
            <a:r>
              <a:rPr lang="ru-RU" sz="2500" dirty="0" smtClean="0">
                <a:latin typeface="Monotype Corsiva" pitchFamily="66" charset="0"/>
              </a:rPr>
              <a:t>     Лечь на живот, положить подбородок на руки. Отвести руки назад и максимально приподнять. То же самое необходимо сделать с ногами.</a:t>
            </a:r>
          </a:p>
          <a:p>
            <a:pPr>
              <a:buNone/>
            </a:pPr>
            <a:endParaRPr lang="ru-RU" sz="2500" dirty="0" smtClean="0">
              <a:latin typeface="Monotype Corsiva" pitchFamily="66" charset="0"/>
            </a:endParaRPr>
          </a:p>
          <a:p>
            <a:r>
              <a:rPr lang="ru-RU" sz="2500" b="1" i="1" dirty="0" smtClean="0">
                <a:latin typeface="Monotype Corsiva" pitchFamily="66" charset="0"/>
              </a:rPr>
              <a:t>Упражнение 5.</a:t>
            </a:r>
            <a:r>
              <a:rPr lang="ru-RU" sz="2500" i="1" dirty="0" smtClean="0">
                <a:latin typeface="Monotype Corsiva" pitchFamily="66" charset="0"/>
              </a:rPr>
              <a:t> </a:t>
            </a:r>
            <a:r>
              <a:rPr lang="ru-RU" sz="2500" i="1" u="sng" dirty="0" smtClean="0">
                <a:latin typeface="Monotype Corsiva" pitchFamily="66" charset="0"/>
              </a:rPr>
              <a:t>Окошко.</a:t>
            </a:r>
            <a:r>
              <a:rPr lang="ru-RU" sz="2500" dirty="0" smtClean="0">
                <a:latin typeface="Monotype Corsiva" pitchFamily="66" charset="0"/>
              </a:rPr>
              <a:t>     Лечь на живот, поднять руки вверх и сцепить пальцы. Прогнуться, повернуть туловище влево, вправо (под левой и правой рукой заглянуть в “окошко”).</a:t>
            </a:r>
          </a:p>
          <a:p>
            <a:pPr>
              <a:buNone/>
            </a:pPr>
            <a:endParaRPr lang="ru-RU" sz="25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5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6" descr="girls83L_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447875" cy="403210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Комплекс упражнений для формирования правильной осанки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4680520" cy="5040560"/>
          </a:xfrm>
        </p:spPr>
        <p:txBody>
          <a:bodyPr>
            <a:normAutofit fontScale="55000" lnSpcReduction="20000"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Упражнение 6. </a:t>
            </a:r>
            <a:r>
              <a:rPr lang="ru-RU" sz="2800" i="1" u="sng" dirty="0" smtClean="0">
                <a:latin typeface="Monotype Corsiva" pitchFamily="66" charset="0"/>
              </a:rPr>
              <a:t>Игра с морской галькой.</a:t>
            </a:r>
            <a:r>
              <a:rPr lang="ru-RU" sz="2800" dirty="0" smtClean="0">
                <a:latin typeface="Monotype Corsiva" pitchFamily="66" charset="0"/>
              </a:rPr>
              <a:t>      Сесть на коврик на полу, ноги согнуть, стопы поставить параллельно. Захватывать пальцами ног камешки (их можно купить в магазине) или такие предметы как ластик, </a:t>
            </a:r>
            <a:r>
              <a:rPr lang="ru-RU" sz="2800" dirty="0" err="1" smtClean="0">
                <a:latin typeface="Monotype Corsiva" pitchFamily="66" charset="0"/>
              </a:rPr>
              <a:t>валанчик</a:t>
            </a:r>
            <a:r>
              <a:rPr lang="ru-RU" sz="2800" dirty="0" smtClean="0">
                <a:latin typeface="Monotype Corsiva" pitchFamily="66" charset="0"/>
              </a:rPr>
              <a:t>, ракушки.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i="1" dirty="0" smtClean="0">
                <a:latin typeface="Monotype Corsiva" pitchFamily="66" charset="0"/>
              </a:rPr>
              <a:t>Упражнение 7.  </a:t>
            </a:r>
            <a:r>
              <a:rPr lang="ru-RU" sz="2800" i="1" u="sng" dirty="0" smtClean="0">
                <a:latin typeface="Monotype Corsiva" pitchFamily="66" charset="0"/>
              </a:rPr>
              <a:t>Учимся ходить.</a:t>
            </a:r>
            <a:r>
              <a:rPr lang="ru-RU" sz="2800" dirty="0" smtClean="0">
                <a:latin typeface="Monotype Corsiva" pitchFamily="66" charset="0"/>
              </a:rPr>
              <a:t>     Походить по комнате:  - на носках;  - на наружных и внутренних краях стоп ног;  - на наружных краях стоп;  - перекрестными шагами, занося вперед поочередно левую и правую ноги;  - как ходят модели на подиуме;  - как ходят балетные танцовщики.</a:t>
            </a:r>
          </a:p>
          <a:p>
            <a:pPr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i="1" dirty="0" smtClean="0">
                <a:latin typeface="Monotype Corsiva" pitchFamily="66" charset="0"/>
              </a:rPr>
              <a:t>Упражнение 8.  </a:t>
            </a:r>
            <a:r>
              <a:rPr lang="ru-RU" sz="2800" i="1" u="sng" dirty="0" smtClean="0">
                <a:latin typeface="Monotype Corsiva" pitchFamily="66" charset="0"/>
              </a:rPr>
              <a:t>Футболисты.</a:t>
            </a:r>
            <a:r>
              <a:rPr lang="ru-RU" sz="2800" dirty="0" smtClean="0">
                <a:latin typeface="Monotype Corsiva" pitchFamily="66" charset="0"/>
              </a:rPr>
              <a:t>     Для выполнения упражнения можно использовать несколько мячей, от маленького до средних размеров. Сидя на стуле, нужно:  - захватить стопами мяч и поднять его как можно выше;  - покатать мяч попеременно левой и правой ногой;  - взять мяч, положить его на ногу и постараться продержать его как можно дольше, не роняя;  - подложить под стопы левой и правой ноги маленькие одинаковые мячи и постоять на них;  - разложить вокруг себя несколько мячей на равном расстоянии и, захватывая их обеими ступнями, менять мячи местами.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1817687" cy="338455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220072" y="1052736"/>
            <a:ext cx="3528392" cy="266429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наша непростая,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Посудите сами: </a:t>
            </a:r>
            <a:r>
              <a:rPr lang="ru-RU" b="1" cap="all" dirty="0" smtClean="0">
                <a:ln w="0">
                  <a:solidFill>
                    <a:srgbClr val="C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здоровье и осанке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рассуждаем с вами!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755576" y="260648"/>
            <a:ext cx="37973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_4,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819275" cy="3888432"/>
          </a:xfrm>
          <a:prstGeom prst="rect">
            <a:avLst/>
          </a:prstGeom>
          <a:noFill/>
        </p:spPr>
      </p:pic>
      <p:sp>
        <p:nvSpPr>
          <p:cNvPr id="4" name="Солнце 3"/>
          <p:cNvSpPr/>
          <p:nvPr/>
        </p:nvSpPr>
        <p:spPr>
          <a:xfrm>
            <a:off x="-180528" y="0"/>
            <a:ext cx="1512168" cy="129614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9144000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44008" y="4725144"/>
            <a:ext cx="4176464" cy="172819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Если будешь ты сутулиться весь день…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0.87604 -1.48148E-6 " pathEditMode="relative" ptsTypes="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3851920" y="116632"/>
            <a:ext cx="4320480" cy="25922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8" descr="Как правильно стоят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23529" y="1052736"/>
            <a:ext cx="1584176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620688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Если прямо держать спину для вас лень,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7" name="Picture 4" descr="50000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467544" y="4365104"/>
            <a:ext cx="2088232" cy="2276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09444 L 0.40156 0.18889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oster1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 l="3333" t="2703" r="6667" b="2438"/>
          <a:stretch>
            <a:fillRect/>
          </a:stretch>
        </p:blipFill>
        <p:spPr bwMode="auto">
          <a:xfrm>
            <a:off x="6804248" y="3789040"/>
            <a:ext cx="20162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95536" y="3212976"/>
            <a:ext cx="2808312" cy="223224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Посмотрите, вот к чему  это ведет,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Ваша лень вас до добра не доведет!</a:t>
            </a:r>
          </a:p>
          <a:p>
            <a:pPr algn="ctr"/>
            <a:endParaRPr lang="ru-RU" dirty="0"/>
          </a:p>
        </p:txBody>
      </p:sp>
      <p:pic>
        <p:nvPicPr>
          <p:cNvPr id="4" name="Picture 7" descr="skolioz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 l="32688" r="30778"/>
          <a:stretch>
            <a:fillRect/>
          </a:stretch>
        </p:blipFill>
        <p:spPr bwMode="auto">
          <a:xfrm>
            <a:off x="3635896" y="3501008"/>
            <a:ext cx="1368152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-0.21899 C -0.0533 -0.24607 -0.04983 -0.27292 -0.04722 -0.29213 C -0.04462 -0.31135 -0.03889 -0.31366 -0.04132 -0.33496 C -0.04375 -0.35625 -0.05121 -0.39746 -0.06146 -0.42061 C -0.0717 -0.44375 -0.08073 -0.46459 -0.10312 -0.47454 C -0.12552 -0.48449 -0.16667 -0.48612 -0.19601 -0.48102 C -0.22535 -0.47593 -0.24635 -0.43889 -0.27934 -0.44445 C -0.31233 -0.45 -0.36545 -0.50186 -0.39358 -0.51436 C -0.4217 -0.52686 -0.4224 -0.51135 -0.44844 -0.51899 C -0.47448 -0.52662 -0.53281 -0.55348 -0.54965 -0.56042 " pathEditMode="relative" ptsTypes="aaaaaaaa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8111331" y="2276872"/>
            <a:ext cx="206533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251520" y="0"/>
            <a:ext cx="2016224" cy="299695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Чтобы сколиоза и болячек всяких избежать,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несколько уроков мы готовы преподать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48 0.02732 C -0.15348 0.02801 -0.1783 0.02871 -0.19514 0.02732 C -0.21198 0.02593 -0.2099 0.02662 -0.22952 0.01945 C -0.24914 0.01227 -0.27726 -0.00139 -0.31285 -0.01551 C -0.34844 -0.02963 -0.41476 -0.02963 -0.44271 -0.06481 C -0.47066 -0.1 -0.45868 -0.20139 -0.48073 -0.22662 C -0.50278 -0.25185 -0.55122 -0.21134 -0.57483 -0.21551 C -0.59844 -0.21967 -0.61042 -0.23588 -0.6224 -0.25208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0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1547664" y="3501008"/>
            <a:ext cx="2619375" cy="3213100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259632" y="1268760"/>
            <a:ext cx="3456384" cy="230425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Когда сидишь ты за столом, за партой, то спинку пряменько держи, дружочек мой. Вот так, как девочка на этой вот картинке, а не как мальчик на зачеркнутой вон той.</a:t>
            </a:r>
          </a:p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0" y="0"/>
            <a:ext cx="3456384" cy="100811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1.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5" descr="80000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5436096" y="260648"/>
            <a:ext cx="3707904" cy="3360737"/>
          </a:xfrm>
          <a:prstGeom prst="rect">
            <a:avLst/>
          </a:prstGeom>
          <a:noFill/>
        </p:spPr>
      </p:pic>
      <p:pic>
        <p:nvPicPr>
          <p:cNvPr id="8" name="Picture 14" descr="Безымянн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149080"/>
            <a:ext cx="1831975" cy="2289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0" y="0"/>
            <a:ext cx="3456384" cy="100811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2.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image0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0"/>
            <a:ext cx="1781175" cy="3313113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64088" y="404664"/>
            <a:ext cx="3456384" cy="230425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Когда ты тяжести несешь из магазина, то постарайся в обе руки сумки взять, не то нагрузка на ваш позвоночник, тяжелым бременем окажется для вас.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Lighthouse.jpg"/>
          <p:cNvPicPr>
            <a:picLocks noChangeAspect="1"/>
          </p:cNvPicPr>
          <p:nvPr/>
        </p:nvPicPr>
        <p:blipFill>
          <a:blip r:embed="rId3" cstate="print"/>
          <a:srcRect l="31100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-0.01598 C -0.16163 -0.01042 -0.20504 -0.00463 -0.22656 -0.00487 C -0.24809 -0.0051 -0.22552 -0.01227 -0.24792 -0.0176 C -0.27031 -0.02292 -0.33125 -0.04653 -0.36111 -0.03658 C -0.39097 -0.02663 -0.39479 0.03009 -0.42656 0.04259 C -0.45833 0.05509 -0.52587 0.02615 -0.55156 0.03796 C -0.57726 0.04976 -0.57344 0.09027 -0.58021 0.11412 C -0.58698 0.13796 -0.58733 0.15856 -0.59201 0.18078 C -0.5967 0.203 -0.61389 0.2324 -0.60868 0.24745 C -0.60347 0.2625 -0.57622 0.27199 -0.56111 0.27129 C -0.54601 0.2706 -0.5316 0.23912 -0.51823 0.24259 C -0.50486 0.24606 -0.48646 0.26967 -0.48125 0.29189 C -0.47604 0.31412 -0.49323 0.35462 -0.48733 0.37592 C -0.48142 0.39722 -0.45851 0.41504 -0.44566 0.41898 C -0.43281 0.42291 -0.43212 0.40162 -0.4099 0.39976 C -0.38767 0.39791 -0.33611 0.39444 -0.31233 0.40787 C -0.28854 0.42129 -0.28941 0.47384 -0.26701 0.48078 C -0.24462 0.48773 -0.20521 0.44837 -0.17778 0.44907 C -0.15035 0.44976 -0.12535 0.4706 -0.10278 0.48564 C -0.08021 0.50069 -0.06059 0.5368 -0.04201 0.53958 C -0.02344 0.54236 -0.01545 0.50833 0.0092 0.503 C 0.03385 0.49768 0.06962 0.50277 0.10555 0.50787 " pathEditMode="relative" ptsTypes="aaaaaaaaaaaaaaaaaaaa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_04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420888"/>
            <a:ext cx="4824537" cy="3812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71600" y="652122"/>
            <a:ext cx="705678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Осанка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- это естественная и привычная поза человека, свободно и непринужденно стоящего с сомкнутыми пятками и разведенными носками стоп на угол 45-50 градусов.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0" y="0"/>
            <a:ext cx="3456384" cy="100811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3.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Lighthouse.jpg"/>
          <p:cNvPicPr>
            <a:picLocks noChangeAspect="1"/>
          </p:cNvPicPr>
          <p:nvPr/>
        </p:nvPicPr>
        <p:blipFill>
          <a:blip r:embed="rId2" cstate="print"/>
          <a:srcRect l="31100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image0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68760"/>
            <a:ext cx="3863975" cy="1720850"/>
          </a:xfrm>
          <a:prstGeom prst="rect">
            <a:avLst/>
          </a:prstGeom>
          <a:noFill/>
        </p:spPr>
      </p:pic>
      <p:pic>
        <p:nvPicPr>
          <p:cNvPr id="7" name="Picture 2" descr="image0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287" y="4509120"/>
            <a:ext cx="3709169" cy="15144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1259632" y="3573016"/>
            <a:ext cx="2409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Выноска-облако 8"/>
          <p:cNvSpPr/>
          <p:nvPr/>
        </p:nvSpPr>
        <p:spPr>
          <a:xfrm>
            <a:off x="5004048" y="836712"/>
            <a:ext cx="3888432" cy="309634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Даже когда ночью спишь, за здоровьем ты следишь. Посмотри-ка на картинки: где удобнее перинка? Ну, конечно, только та, где спина у нас пряма!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0" y="0"/>
            <a:ext cx="3456384" cy="100811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4.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39552" y="1412776"/>
            <a:ext cx="3456384" cy="230425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Обувь ты по возрасту носи, туфельки на шпильках не бери, помни, что  от положения ноги  зависит положение осанки!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Lighthouse.jpg"/>
          <p:cNvPicPr>
            <a:picLocks noChangeAspect="1"/>
          </p:cNvPicPr>
          <p:nvPr/>
        </p:nvPicPr>
        <p:blipFill>
          <a:blip r:embed="rId2" cstate="print"/>
          <a:srcRect l="31100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clip_image002 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660232" y="260648"/>
            <a:ext cx="1927225" cy="3586163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4427984" y="62068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след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5"/>
            <a:ext cx="3384376" cy="648544"/>
          </a:xfrm>
          <a:prstGeom prst="rect">
            <a:avLst/>
          </a:prstGeom>
          <a:noFill/>
        </p:spPr>
      </p:pic>
      <p:pic>
        <p:nvPicPr>
          <p:cNvPr id="9" name="Picture 5" descr="след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5445224"/>
            <a:ext cx="4608512" cy="7911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65764 -0.015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63785 -0.010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0" y="0"/>
            <a:ext cx="3456384" cy="100811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5.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148064" y="2996952"/>
            <a:ext cx="2880320" cy="187220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Ранец за спиной носи да за весом проследи, если перегруз возник – разгружай свой ранец вмиг.</a:t>
            </a:r>
            <a:endParaRPr lang="ru-RU" dirty="0"/>
          </a:p>
        </p:txBody>
      </p:sp>
      <p:pic>
        <p:nvPicPr>
          <p:cNvPr id="5" name="Рисунок 4" descr="Lighthouse.jpg"/>
          <p:cNvPicPr>
            <a:picLocks noChangeAspect="1"/>
          </p:cNvPicPr>
          <p:nvPr/>
        </p:nvPicPr>
        <p:blipFill>
          <a:blip r:embed="rId2" cstate="print"/>
          <a:srcRect l="31100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24_01_00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5796136" y="116631"/>
            <a:ext cx="2736304" cy="275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24_01_0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611560" y="3140968"/>
            <a:ext cx="3671887" cy="27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51520" y="188640"/>
            <a:ext cx="3456384" cy="100811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6.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724128" y="404664"/>
            <a:ext cx="3240360" cy="280831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Ну а главное, запомните, друзья, жизнь в движении – залог здоровья: спортом увлекайтесь, чаще закаляйтесь, воздухом дышите, не пейте, не курите, будьте вы всегда бодры и будете здоровы!!!</a:t>
            </a:r>
            <a:endParaRPr lang="ru-RU" dirty="0"/>
          </a:p>
        </p:txBody>
      </p:sp>
      <p:pic>
        <p:nvPicPr>
          <p:cNvPr id="4" name="Picture 5" descr="�����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6262687" y="4149080"/>
            <a:ext cx="2881313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58 -0.03773 C -0.23594 -0.02315 -0.25729 -0.00833 -0.27048 0.00509 C -0.28368 0.01852 -0.28316 0.03357 -0.29427 0.04306 C -0.30538 0.05255 -0.31146 0.05833 -0.33715 0.06227 C -0.36285 0.06621 -0.40173 0.06945 -0.44896 0.0669 C -0.49618 0.06435 -0.58663 0.05232 -0.62048 0.0463 C -0.65434 0.04028 -0.63889 0.04167 -0.6526 0.03056 C -0.66649 0.01945 -0.68108 -0.01412 -0.7026 -0.02037 C -0.72413 -0.02662 -0.76146 0.00324 -0.78229 -0.00764 C -0.80312 -0.01852 -0.81788 -0.0581 -0.8276 -0.08542 C -0.83733 -0.11273 -0.84236 -0.14815 -0.84062 -0.17106 C -0.83889 -0.19398 -0.82205 -0.20162 -0.81684 -0.22361 C -0.81163 -0.2456 -0.82535 -0.28264 -0.80972 -0.30278 C -0.7941 -0.32292 -0.75295 -0.3419 -0.72292 -0.34421 C -0.69288 -0.34653 -0.6566 -0.32454 -0.63003 -0.31713 C -0.60347 -0.30972 -0.58628 -0.31134 -0.56337 -0.29977 C -0.54045 -0.28819 -0.52135 -0.25671 -0.49201 -0.24722 C -0.46233 -0.23773 -0.40608 -0.23125 -0.38594 -0.24259 C -0.3658 -0.25393 -0.37465 -0.2912 -0.37048 -0.31551 C -0.36632 -0.33981 -0.3625 -0.37639 -0.36094 -0.38866 " pathEditMode="relative" rAng="0" ptsTypes="aaaaaaaaaaaaaaaaaa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69269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Позвоночник - основа скелетной, мускульной и нервной систем. Нарушение в позвоночнике может сказаться на состоянии других частей и органов тела.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051720" y="2204865"/>
            <a:ext cx="518457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8" descr="ClipBoard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0688"/>
            <a:ext cx="3960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4048" y="1484784"/>
            <a:ext cx="2880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От разных отделов позвоночника ко всем органам человека идут нервные окончания.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1628800"/>
          <a:ext cx="6696745" cy="12241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86225"/>
                <a:gridCol w="1436840"/>
                <a:gridCol w="1436840"/>
                <a:gridCol w="1436840"/>
              </a:tblGrid>
              <a:tr h="306034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2010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2011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2012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начальная 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среднее звено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старшие классы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79712" y="-19864"/>
            <a:ext cx="55446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Количество детей с неправильной осанкой.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31640" y="3645024"/>
          <a:ext cx="5472608" cy="20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Результаты опроса.</a:t>
            </a:r>
            <a:b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</a:br>
            <a:endParaRPr lang="ru-RU" sz="4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102981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Что дает человеку правильная осанка?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041775" cy="102981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 вы думаете, может ребенок сам сформировать правильную осанку или, наоборот, деформировать ее?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132857"/>
          <a:ext cx="3610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724128" y="2636911"/>
          <a:ext cx="2962672" cy="30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Результаты опроса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102981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Какие профессии человека невозможны без красивой осанки?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28800"/>
            <a:ext cx="4041775" cy="115212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Почему искривляется позвоночник у детей?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924943"/>
          <a:ext cx="3250704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292080" y="2708920"/>
          <a:ext cx="3394720" cy="264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915000" cy="5040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Результаты опроса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86409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  часто  учитель напоминает вам об осанке на уроке?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556792"/>
            <a:ext cx="4041775" cy="72008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Почему лучше всего научиться следить за своей осанкой и предупреждать все отклонения.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924945"/>
          <a:ext cx="32507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364088" y="3068959"/>
          <a:ext cx="3024336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«Правила для поддержания правильной осанки».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52736"/>
            <a:ext cx="5554960" cy="5184576"/>
          </a:xfrm>
        </p:spPr>
        <p:txBody>
          <a:bodyPr>
            <a:normAutofit fontScale="92500"/>
          </a:bodyPr>
          <a:lstStyle/>
          <a:p>
            <a:pPr lvl="0"/>
            <a:r>
              <a:rPr lang="ru-RU" sz="1800" dirty="0" smtClean="0">
                <a:latin typeface="Monotype Corsiva" pitchFamily="66" charset="0"/>
              </a:rPr>
              <a:t>Выполнять упражнения по укреплению мышц туловища.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Правильно сидеть за столом, партой, на стуле, не горбиться.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При переносе тяжестей нужно равномерно нагружать руки.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Если вы будете носить ранец или портфель в одной руке, одно плечо станет ниже другого.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Спать на жесткой постели с невысокой подушкой.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Сидеть с максимально выпрямленной спиной. Важно избегать неудобных поз. Через каждые 15 минут сидения за столом надо менять позу, двигать руками и ногами, потягиваться, а через каждые 30 минут обязательно встать, походить или полежать.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Стоять и выполнять различную работу следует также с максимально выпрямленной спиной. При этом важно найти для головы, туловища, рук и ног достаточную опору. После длительного стояния надо обязательно полежать (разгрузить позвоночник).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 Каждый день смотреть на себя в зеркало, которое подскажет, какая у вас осанка.</a:t>
            </a:r>
          </a:p>
          <a:p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9" name="Picture 12" descr="boo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 bwMode="auto">
          <a:xfrm>
            <a:off x="179512" y="188640"/>
            <a:ext cx="863600" cy="666750"/>
          </a:xfrm>
          <a:prstGeom prst="rect">
            <a:avLst/>
          </a:prstGeom>
          <a:noFill/>
        </p:spPr>
      </p:pic>
      <p:pic>
        <p:nvPicPr>
          <p:cNvPr id="11" name="Picture 3" descr="Новый рисунок (1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300192" y="1268760"/>
            <a:ext cx="2520280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1132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Результаты опроса. </vt:lpstr>
      <vt:lpstr>Результаты опроса</vt:lpstr>
      <vt:lpstr>Результаты опроса</vt:lpstr>
      <vt:lpstr>«Правила для поддержания правильной осанки».</vt:lpstr>
      <vt:lpstr>Правила для детей и родителей.  Дорогие ребята, уважаемые родители! Помните! </vt:lpstr>
      <vt:lpstr>Комплекс упражнений для формирования правильной осанки. </vt:lpstr>
      <vt:lpstr>. Комплекс упражнений для формирования правильной осанки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21</cp:revision>
  <dcterms:created xsi:type="dcterms:W3CDTF">2012-11-07T22:40:44Z</dcterms:created>
  <dcterms:modified xsi:type="dcterms:W3CDTF">2012-01-10T12:58:16Z</dcterms:modified>
</cp:coreProperties>
</file>