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87" r:id="rId11"/>
    <p:sldId id="269" r:id="rId12"/>
    <p:sldId id="264" r:id="rId13"/>
    <p:sldId id="265" r:id="rId14"/>
    <p:sldId id="266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81" r:id="rId23"/>
    <p:sldId id="282" r:id="rId24"/>
    <p:sldId id="283" r:id="rId25"/>
    <p:sldId id="278" r:id="rId26"/>
    <p:sldId id="279" r:id="rId27"/>
    <p:sldId id="288" r:id="rId28"/>
    <p:sldId id="284" r:id="rId29"/>
    <p:sldId id="286" r:id="rId30"/>
    <p:sldId id="285" r:id="rId31"/>
    <p:sldId id="280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10" Type="http://schemas.openxmlformats.org/officeDocument/2006/relationships/image" Target="../media/image31.jpeg"/><Relationship Id="rId4" Type="http://schemas.openxmlformats.org/officeDocument/2006/relationships/image" Target="../media/image25.jpeg"/><Relationship Id="rId9" Type="http://schemas.openxmlformats.org/officeDocument/2006/relationships/image" Target="../media/image30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image" Target="../media/image33.jpeg"/><Relationship Id="rId7" Type="http://schemas.openxmlformats.org/officeDocument/2006/relationships/image" Target="../media/image37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7" Type="http://schemas.openxmlformats.org/officeDocument/2006/relationships/image" Target="../media/image44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jpeg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7" Type="http://schemas.openxmlformats.org/officeDocument/2006/relationships/image" Target="../media/image51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jpeg"/><Relationship Id="rId5" Type="http://schemas.openxmlformats.org/officeDocument/2006/relationships/image" Target="../media/image49.jpeg"/><Relationship Id="rId4" Type="http://schemas.openxmlformats.org/officeDocument/2006/relationships/image" Target="../media/image48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851648" cy="2363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Московская область</a:t>
            </a:r>
            <a:b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Серпуховского района</a:t>
            </a:r>
            <a:b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МОУ</a:t>
            </a:r>
            <a:r>
              <a:rPr lang="ru-RU" sz="3600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« Оболенская средняя общеобразовательная школа» </a:t>
            </a:r>
            <a:b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 </a:t>
            </a:r>
            <a:endParaRPr lang="ru-RU" sz="2400" dirty="0"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sz="7200" b="1" i="1" dirty="0" smtClean="0">
                <a:solidFill>
                  <a:srgbClr val="FF0000"/>
                </a:solidFill>
                <a:latin typeface="Cambria" pitchFamily="18" charset="0"/>
              </a:rPr>
              <a:t>П Р О Е К Т</a:t>
            </a:r>
            <a:endParaRPr lang="ru-RU" sz="7200" dirty="0" smtClean="0">
              <a:solidFill>
                <a:srgbClr val="FF0000"/>
              </a:solidFill>
              <a:latin typeface="Cambria" pitchFamily="18" charset="0"/>
            </a:endParaRPr>
          </a:p>
          <a:p>
            <a:endParaRPr lang="ru-RU" dirty="0"/>
          </a:p>
        </p:txBody>
      </p:sp>
      <p:pic>
        <p:nvPicPr>
          <p:cNvPr id="5" name="Picture 4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75856" y="4437112"/>
            <a:ext cx="2482902" cy="2023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pPr algn="ctr"/>
            <a:r>
              <a:rPr lang="ru-RU" sz="48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Генерирование идей.</a:t>
            </a:r>
            <a:endParaRPr lang="ru-RU" dirty="0"/>
          </a:p>
        </p:txBody>
      </p:sp>
      <p:pic>
        <p:nvPicPr>
          <p:cNvPr id="1026" name="Picture 2" descr="C:\Documents and Settings\АДМИНИСТРАТОР\Рабочий стол\олимпиада по технологии проект\012labgi0l12407927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040" y="1916832"/>
            <a:ext cx="3528392" cy="438943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flipH="1">
            <a:off x="755576" y="1988841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</a:rPr>
              <a:t>Третий вариант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708921"/>
            <a:ext cx="33843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  <a:defRPr/>
            </a:pPr>
            <a:r>
              <a:rPr lang="ru-RU" b="1" i="1" dirty="0" smtClean="0"/>
              <a:t>Собака-изделие само не  сложно в изготовлении</a:t>
            </a:r>
            <a:r>
              <a:rPr lang="en-US" b="1" i="1" dirty="0" smtClean="0"/>
              <a:t>,</a:t>
            </a:r>
            <a:r>
              <a:rPr lang="ru-RU" b="1" i="1" dirty="0" smtClean="0"/>
              <a:t> имеет красивый внешний вид</a:t>
            </a:r>
            <a:r>
              <a:rPr lang="en-US" b="1" i="1" dirty="0" smtClean="0"/>
              <a:t>,</a:t>
            </a:r>
            <a:r>
              <a:rPr lang="ru-RU" b="1" i="1" dirty="0" smtClean="0"/>
              <a:t>но наверное придётся повозиться с ушами  . В следующий раз попробую сделать.</a:t>
            </a:r>
            <a:endParaRPr lang="ru-RU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91264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Генерирование идей.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3610744" cy="4335760"/>
          </a:xfrm>
        </p:spPr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ru-RU" sz="2000" dirty="0" smtClean="0"/>
              <a:t>    </a:t>
            </a:r>
            <a:r>
              <a:rPr lang="ru-RU" sz="2400" b="1" i="1" dirty="0" smtClean="0"/>
              <a:t>Орел-эта идея меня сразу привлекла. Форма изделия довольна несложна в изготовлении и имеет красивый внешний вид . Да и древесину разных пород по такому цвету есть возможность подобрать. Это изделие вполне подойдёт и как новогодний подарок.</a:t>
            </a:r>
            <a:endParaRPr lang="ru-RU" sz="2400" b="1" i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79634" y="3244334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H="1" flipV="1">
            <a:off x="683568" y="155679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</a:rPr>
              <a:t>Четвертый вариант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pic>
        <p:nvPicPr>
          <p:cNvPr id="4098" name="Picture 2" descr="C:\Documents and Settings\АДМИНИСТРАТОР\Рабочий стол\олимпиада по технологии проект\09labgi0l124079272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5976" y="1916832"/>
            <a:ext cx="4384948" cy="43849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575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Генерирование идей.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16832"/>
            <a:ext cx="3672408" cy="4317112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</a:rPr>
              <a:t>Пятый    вариант</a:t>
            </a:r>
          </a:p>
          <a:p>
            <a:pPr>
              <a:buNone/>
            </a:pPr>
            <a:endParaRPr lang="ru-RU" sz="2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200" b="1" i="1" dirty="0" smtClean="0"/>
              <a:t>     Зубр-это довольно интересная работа. К тому же  символ нашего района. Закончу орла  обязательно попробую сделать. Форма изделия довольна несложна в изготовлении при желании некоторые детали можно объединить в одно целое</a:t>
            </a:r>
            <a:r>
              <a:rPr lang="en-US" sz="3200" b="1" i="1" dirty="0" smtClean="0"/>
              <a:t>,</a:t>
            </a:r>
            <a:r>
              <a:rPr lang="ru-RU" sz="3200" b="1" i="1" dirty="0" smtClean="0"/>
              <a:t>цвет древесины можно изменить с помощью морилки или лака.</a:t>
            </a:r>
            <a:endParaRPr lang="ru-RU" sz="3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B050"/>
              </a:solidFill>
            </a:endParaRPr>
          </a:p>
          <a:p>
            <a:pPr>
              <a:buNone/>
            </a:pPr>
            <a:endParaRPr lang="ru-RU" sz="3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   </a:t>
            </a:r>
            <a:endParaRPr lang="ru-RU" sz="32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C:\Documents and Settings\АДМИНИСТРАТОР\Рабочий стол\олимпиада по технологии проект\фотки поделок деревянной мозаики\jpg.jpeg2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826494"/>
            <a:ext cx="4104456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Выбор материала.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800" dirty="0" smtClean="0"/>
              <a:t>     Мы живём в </a:t>
            </a:r>
            <a:r>
              <a:rPr lang="en-US" sz="4800" dirty="0" smtClean="0"/>
              <a:t>XXI </a:t>
            </a:r>
            <a:r>
              <a:rPr lang="ru-RU" sz="4800" dirty="0" smtClean="0"/>
              <a:t>веке и сейчас такое большое обилие различных материалов, что при их выборе можно растеряться. Для изготовления орла я выбрал еловую доску 2.5 мм. по той причине, что она больше всего доступный в нашей мастерской материал. Для изготовления зубра я взял 4 мм осиновую доску и прострогал её до 3 мм. В качестве основы  я использовал 3 мм фанеру. Этот материал очень доступный, и его можно приобрести почти в каждом магазине строй материалов и обрабатывается легко. При сборке я склеивал все детали клеем «Столяр» на основе ПВА, так как он тоже очень доступный, и при склеивании этим клеем на фанере и древесине не остаётся ни каких следов, а на высыхание его требуется всего несколько минут. Для конечной обработки своего изделия  я использовал масляный лак, так как он при высыхании очень блестит, а при вскрытии изделия нитро лаком время сушки уменьшается, но зато нет такого блеска как от масляного лака</a:t>
            </a:r>
            <a:r>
              <a:rPr lang="en-US" sz="4800" dirty="0" smtClean="0"/>
              <a:t>,</a:t>
            </a:r>
            <a:r>
              <a:rPr lang="ru-RU" sz="4800" dirty="0" smtClean="0"/>
              <a:t> а также водную морилку . И ещё что не мало важно</a:t>
            </a:r>
            <a:r>
              <a:rPr lang="en-US" sz="4800" dirty="0" smtClean="0"/>
              <a:t>,</a:t>
            </a:r>
            <a:r>
              <a:rPr lang="ru-RU" sz="4800" dirty="0" smtClean="0"/>
              <a:t> древесину и морилку мне не пришлось покупать</a:t>
            </a:r>
            <a:r>
              <a:rPr lang="en-US" sz="4800" dirty="0" smtClean="0"/>
              <a:t>, </a:t>
            </a:r>
            <a:r>
              <a:rPr lang="ru-RU" sz="4800" dirty="0" smtClean="0"/>
              <a:t>мне их дал учитель . Так что обошлось без больших материальных затрат.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304" y="0"/>
            <a:ext cx="1835696" cy="1495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848872" cy="24928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</a:rPr>
              <a:t/>
            </a:r>
            <a:br>
              <a:rPr lang="ru-RU" sz="5400" b="1" dirty="0" smtClean="0">
                <a:solidFill>
                  <a:srgbClr val="00B050"/>
                </a:solidFill>
              </a:rPr>
            </a:br>
            <a:r>
              <a:rPr lang="ru-RU" sz="5400" b="1" dirty="0" smtClean="0">
                <a:solidFill>
                  <a:srgbClr val="00B050"/>
                </a:solidFill>
              </a:rPr>
              <a:t/>
            </a:r>
            <a:br>
              <a:rPr lang="ru-RU" sz="5400" b="1" dirty="0" smtClean="0">
                <a:solidFill>
                  <a:srgbClr val="00B050"/>
                </a:solidFill>
              </a:rPr>
            </a:br>
            <a:r>
              <a:rPr lang="ru-RU" sz="5400" b="1" dirty="0" smtClean="0">
                <a:solidFill>
                  <a:srgbClr val="00B050"/>
                </a:solidFill>
              </a:rPr>
              <a:t/>
            </a:r>
            <a:br>
              <a:rPr lang="ru-RU" sz="5400" b="1" dirty="0" smtClean="0">
                <a:solidFill>
                  <a:srgbClr val="00B050"/>
                </a:solidFill>
              </a:rPr>
            </a:br>
            <a:r>
              <a:rPr lang="ru-RU" sz="5400" b="1" dirty="0" smtClean="0">
                <a:solidFill>
                  <a:srgbClr val="00B050"/>
                </a:solidFill>
              </a:rPr>
              <a:t/>
            </a:r>
            <a:br>
              <a:rPr lang="ru-RU" sz="5400" b="1" dirty="0" smtClean="0">
                <a:solidFill>
                  <a:srgbClr val="00B050"/>
                </a:solidFill>
              </a:rPr>
            </a:br>
            <a:r>
              <a:rPr lang="ru-RU" sz="4900" b="1" dirty="0" smtClean="0">
                <a:solidFill>
                  <a:srgbClr val="FF0000"/>
                </a:solidFill>
              </a:rPr>
              <a:t>Экологическое обоснование.</a:t>
            </a:r>
            <a:r>
              <a:rPr lang="ru-RU" sz="5400" b="1" dirty="0" smtClean="0">
                <a:solidFill>
                  <a:srgbClr val="00B050"/>
                </a:solidFill>
              </a:rPr>
              <a:t/>
            </a:r>
            <a:br>
              <a:rPr lang="ru-RU" sz="5400" b="1" dirty="0" smtClean="0">
                <a:solidFill>
                  <a:srgbClr val="00B050"/>
                </a:solidFill>
              </a:rPr>
            </a:b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Для изготовления своего изделия я использовал материал –древесину  и фанеру </a:t>
            </a:r>
            <a:r>
              <a:rPr lang="en-US" dirty="0" smtClean="0"/>
              <a:t>,</a:t>
            </a:r>
            <a:r>
              <a:rPr lang="ru-RU" dirty="0" smtClean="0"/>
              <a:t> которые считаются экологически чистым материалом , так как для изготовления фанеры используются технологии, которые не приносят вреда окружающей среде и не загрязняют её атмосферу, в отличии от пластмасс т. д. Для изготовления изделия фанера обрабатывается полностью ручным трудом- выпиливается ручным или электрическим лобзиком, и не требует различных станков, которые могли бы загрязнять окружающую среду. Только при лакировании изделия слегка выделяется специфический запах лака, который тоже не наносит вреда людям и окружающей среде.  Лакирование выполняется с использованием вытяжки и при проветриваемом помещении.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56645" y="0"/>
            <a:ext cx="2087355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848872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Обоснование используемых технологий, инструментов и оборудования.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900" dirty="0" smtClean="0"/>
              <a:t>     </a:t>
            </a:r>
            <a:r>
              <a:rPr lang="ru-RU" sz="3100" dirty="0" smtClean="0"/>
              <a:t>При обработке  древесины и фанеры я использовал полностью ручные технологии, так как они самые доступные и дают качественный результат. Я копировал детали на древесину и  фанеру с помощью копировальной бумаги. При копировании я прикладывал  лист с чертежами деталей на доски </a:t>
            </a:r>
            <a:r>
              <a:rPr lang="en-US" sz="3100" dirty="0" smtClean="0"/>
              <a:t>,</a:t>
            </a:r>
            <a:r>
              <a:rPr lang="ru-RU" sz="3100" dirty="0" smtClean="0"/>
              <a:t>подкладывал копировальную бумагу, и всё это прикалывал кнопками. Кнопками я прикалывал для того, чтобы при копировании не сдвинулись чертежи, и  чтобы качественнее </a:t>
            </a:r>
            <a:r>
              <a:rPr lang="ru-RU" sz="3100" dirty="0" err="1" smtClean="0"/>
              <a:t>перекопировался</a:t>
            </a:r>
            <a:r>
              <a:rPr lang="ru-RU" sz="3100" dirty="0" smtClean="0"/>
              <a:t> чертёж. Затем я отпиливал при помощи </a:t>
            </a:r>
            <a:r>
              <a:rPr lang="ru-RU" sz="3100" dirty="0" err="1" smtClean="0"/>
              <a:t>электролобзика</a:t>
            </a:r>
            <a:r>
              <a:rPr lang="ru-RU" sz="3100" dirty="0" smtClean="0"/>
              <a:t> ту часть доски на которой были перекопированы чертежи. После этого я устанавливал на своё рабочее место столик для выпиливания, и выпиливал по контуру каждую деталь ручным лобзиком. Если некоторые детали выпиливались тяжело то я использовал </a:t>
            </a:r>
            <a:r>
              <a:rPr lang="ru-RU" sz="3100" dirty="0" err="1" smtClean="0"/>
              <a:t>электролобзик</a:t>
            </a:r>
            <a:r>
              <a:rPr lang="en-US" sz="3100" dirty="0" smtClean="0"/>
              <a:t>,</a:t>
            </a:r>
            <a:r>
              <a:rPr lang="ru-RU" sz="3100" dirty="0" smtClean="0"/>
              <a:t>  но  так как пилка </a:t>
            </a:r>
            <a:r>
              <a:rPr lang="ru-RU" sz="3100" dirty="0" err="1" smtClean="0"/>
              <a:t>электролобзика</a:t>
            </a:r>
            <a:r>
              <a:rPr lang="ru-RU" sz="3100" dirty="0" smtClean="0"/>
              <a:t>  толще и шире чем у ручного</a:t>
            </a:r>
            <a:r>
              <a:rPr lang="en-US" sz="3100" dirty="0" smtClean="0"/>
              <a:t>,</a:t>
            </a:r>
            <a:r>
              <a:rPr lang="ru-RU" sz="3100" dirty="0" smtClean="0"/>
              <a:t> то  соединяемые детали имеют большой зазор что сказывается на качестве сборки изделия . После всей этой технологии я производил  подгон деталей и предварительную сборку. Затем как предварительная сборка была завершена, я  начинал  придавать объемную форму деталям  при помощи шлифовальной машинки </a:t>
            </a:r>
            <a:r>
              <a:rPr lang="en-US" sz="3100" dirty="0" smtClean="0"/>
              <a:t>,</a:t>
            </a:r>
            <a:r>
              <a:rPr lang="ru-RU" sz="3100" dirty="0" smtClean="0"/>
              <a:t>а потом все детали приклеивал на фанерную </a:t>
            </a:r>
            <a:r>
              <a:rPr lang="en-US" sz="3100" dirty="0" smtClean="0"/>
              <a:t> </a:t>
            </a:r>
            <a:r>
              <a:rPr lang="ru-RU" sz="3100" dirty="0" smtClean="0"/>
              <a:t>основу. После склеивания производилось лакирование изделия. Я лакировал  только те части изделия  которые должны иметь определённый цвет .А те части которые должны иметь белый цвет я не лакировал </a:t>
            </a:r>
            <a:r>
              <a:rPr lang="en-US" sz="3100" dirty="0" smtClean="0"/>
              <a:t>,</a:t>
            </a:r>
            <a:r>
              <a:rPr lang="ru-RU" sz="3100" dirty="0" smtClean="0"/>
              <a:t>так лак  даже бесцветный меняет цветовой оттенок. За счёт выполнения всех этих технологий получается наиболее лучший результат.  </a:t>
            </a:r>
          </a:p>
          <a:p>
            <a:endParaRPr lang="ru-RU" sz="2900" dirty="0" smtClean="0"/>
          </a:p>
          <a:p>
            <a:endParaRPr lang="ru-RU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75258" y="0"/>
            <a:ext cx="1468741" cy="1196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16824" cy="10687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Техника безопасности при выполнении работ.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900" b="1" i="1" u="sng" dirty="0" smtClean="0"/>
              <a:t>Перед началом работы нужно: </a:t>
            </a:r>
          </a:p>
          <a:p>
            <a:pPr>
              <a:buNone/>
            </a:pPr>
            <a:r>
              <a:rPr lang="ru-RU" sz="2900" dirty="0" smtClean="0"/>
              <a:t>1. Проверить своё рабочее место, чтобы на нём не находилось лишних или не нужных инструментов.</a:t>
            </a:r>
          </a:p>
          <a:p>
            <a:pPr>
              <a:buNone/>
            </a:pPr>
            <a:r>
              <a:rPr lang="ru-RU" sz="2900" dirty="0" smtClean="0"/>
              <a:t>2. Убедиться в закрепления столика.</a:t>
            </a:r>
          </a:p>
          <a:p>
            <a:pPr>
              <a:buNone/>
            </a:pPr>
            <a:r>
              <a:rPr lang="ru-RU" sz="2900" dirty="0" smtClean="0"/>
              <a:t>3. Проверить исправность лобзика, если какая-нибудь неисправность обнаружена, то нужно сообщить учителю.</a:t>
            </a:r>
          </a:p>
          <a:p>
            <a:pPr>
              <a:buNone/>
            </a:pPr>
            <a:r>
              <a:rPr lang="ru-RU" sz="2900" dirty="0" smtClean="0"/>
              <a:t>4. Убедиться в правильности закрепления пилочки в лобзике.</a:t>
            </a:r>
          </a:p>
          <a:p>
            <a:pPr>
              <a:buNone/>
            </a:pPr>
            <a:r>
              <a:rPr lang="ru-RU" sz="2900" b="1" i="1" u="sng" dirty="0" smtClean="0"/>
              <a:t>Во время работы:</a:t>
            </a:r>
          </a:p>
          <a:p>
            <a:pPr>
              <a:buNone/>
            </a:pPr>
            <a:r>
              <a:rPr lang="ru-RU" sz="2900" dirty="0" smtClean="0"/>
              <a:t>5. Запрещается отвлекаться от работы.</a:t>
            </a:r>
          </a:p>
          <a:p>
            <a:pPr>
              <a:buNone/>
            </a:pPr>
            <a:r>
              <a:rPr lang="ru-RU" sz="2900" dirty="0" smtClean="0"/>
              <a:t>6. Запрещается сдувать у опилки.</a:t>
            </a:r>
          </a:p>
          <a:p>
            <a:pPr>
              <a:buNone/>
            </a:pPr>
            <a:r>
              <a:rPr lang="ru-RU" sz="2900" dirty="0" smtClean="0"/>
              <a:t>7. Запрещается оставлять лобзик на краю рабочего места.</a:t>
            </a:r>
          </a:p>
          <a:p>
            <a:pPr>
              <a:buNone/>
            </a:pPr>
            <a:r>
              <a:rPr lang="ru-RU" sz="2900" dirty="0" smtClean="0"/>
              <a:t>8. При выпиливании </a:t>
            </a:r>
            <a:r>
              <a:rPr lang="ru-RU" sz="2900" dirty="0" err="1" smtClean="0"/>
              <a:t>электролобзиком</a:t>
            </a:r>
            <a:r>
              <a:rPr lang="ru-RU" sz="2900" dirty="0" smtClean="0"/>
              <a:t>  вести лобзик плавно  прижимая к древесине.</a:t>
            </a:r>
          </a:p>
          <a:p>
            <a:pPr>
              <a:buNone/>
            </a:pPr>
            <a:r>
              <a:rPr lang="ru-RU" sz="2900" dirty="0" smtClean="0"/>
              <a:t>9. При шлифовании держать пальцы рук подальше от шлифовальной шкурки.</a:t>
            </a:r>
          </a:p>
          <a:p>
            <a:pPr>
              <a:buNone/>
            </a:pPr>
            <a:r>
              <a:rPr lang="ru-RU" sz="2900" dirty="0" smtClean="0"/>
              <a:t>10. Запрещается пользоваться инструментом не по назначению.</a:t>
            </a:r>
          </a:p>
          <a:p>
            <a:pPr>
              <a:buNone/>
            </a:pPr>
            <a:r>
              <a:rPr lang="ru-RU" sz="2900" dirty="0" smtClean="0"/>
              <a:t>11.  Работу с электроинструментом проводить под контролем учителя.</a:t>
            </a:r>
          </a:p>
          <a:p>
            <a:pPr>
              <a:buNone/>
            </a:pPr>
            <a:r>
              <a:rPr lang="ru-RU" sz="2900" b="1" i="1" u="sng" dirty="0" smtClean="0"/>
              <a:t>После окончания работы нужно:</a:t>
            </a:r>
          </a:p>
          <a:p>
            <a:pPr>
              <a:buNone/>
            </a:pPr>
            <a:r>
              <a:rPr lang="ru-RU" sz="2900" dirty="0" smtClean="0"/>
              <a:t>12. Сложить инструмент.</a:t>
            </a:r>
          </a:p>
          <a:p>
            <a:pPr>
              <a:buNone/>
            </a:pPr>
            <a:r>
              <a:rPr lang="ru-RU" sz="2900" dirty="0" smtClean="0"/>
              <a:t>13. Убрать рабочее место, и вынести мусор.</a:t>
            </a:r>
          </a:p>
          <a:p>
            <a:pPr>
              <a:buNone/>
            </a:pPr>
            <a:r>
              <a:rPr lang="ru-RU" sz="2900" dirty="0" smtClean="0"/>
              <a:t>14. Сдать рабочее место учителю. </a:t>
            </a:r>
          </a:p>
          <a:p>
            <a:endParaRPr lang="ru-RU" sz="2400" dirty="0" smtClean="0"/>
          </a:p>
          <a:p>
            <a:endParaRPr lang="ru-RU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52320" y="0"/>
            <a:ext cx="1691680" cy="13784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7452320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Экономическое обоснование</a:t>
            </a:r>
            <a:r>
              <a:rPr lang="ru-RU" sz="4900" b="1" dirty="0" smtClean="0">
                <a:solidFill>
                  <a:srgbClr val="FF0000"/>
                </a:solidFill>
              </a:rPr>
              <a:t>.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Древесина и морилка – бесплатно.</a:t>
            </a:r>
          </a:p>
          <a:p>
            <a:pPr>
              <a:buNone/>
            </a:pPr>
            <a:endParaRPr lang="ru-RU" sz="1600" b="1" dirty="0" smtClean="0"/>
          </a:p>
          <a:p>
            <a:pPr>
              <a:buNone/>
            </a:pPr>
            <a:r>
              <a:rPr lang="ru-RU" sz="1600" b="1" dirty="0" err="1" smtClean="0"/>
              <a:t>С=Мз+Ао+Роп</a:t>
            </a:r>
            <a:endParaRPr lang="ru-RU" sz="1600" dirty="0" smtClean="0"/>
          </a:p>
          <a:p>
            <a:pPr>
              <a:buNone/>
            </a:pPr>
            <a:r>
              <a:rPr lang="ru-RU" sz="1600" dirty="0" err="1" smtClean="0"/>
              <a:t>Мз=стоимость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фанеры+стоимость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лака+стоимость</a:t>
            </a:r>
            <a:r>
              <a:rPr lang="ru-RU" sz="1600" dirty="0" smtClean="0"/>
              <a:t> клея.</a:t>
            </a:r>
          </a:p>
          <a:p>
            <a:pPr>
              <a:buNone/>
            </a:pPr>
            <a:r>
              <a:rPr lang="ru-RU" sz="1600" dirty="0" smtClean="0"/>
              <a:t> </a:t>
            </a:r>
          </a:p>
          <a:p>
            <a:pPr>
              <a:buNone/>
            </a:pPr>
            <a:r>
              <a:rPr lang="ru-RU" sz="1600" dirty="0" smtClean="0"/>
              <a:t>М</a:t>
            </a:r>
            <a:r>
              <a:rPr lang="ru-RU" sz="1600" baseline="30000" dirty="0" smtClean="0"/>
              <a:t>2 </a:t>
            </a:r>
            <a:r>
              <a:rPr lang="ru-RU" sz="1600" dirty="0" smtClean="0"/>
              <a:t> фанеры стоит 90 руб.</a:t>
            </a:r>
          </a:p>
          <a:p>
            <a:pPr>
              <a:buNone/>
            </a:pPr>
            <a:r>
              <a:rPr lang="ru-RU" sz="1600" dirty="0" err="1" smtClean="0"/>
              <a:t>Сф=Площадь</a:t>
            </a:r>
            <a:r>
              <a:rPr lang="ru-RU" sz="1600" dirty="0" smtClean="0"/>
              <a:t> </a:t>
            </a:r>
            <a:r>
              <a:rPr lang="ru-RU" sz="1600" dirty="0" err="1" smtClean="0"/>
              <a:t>х</a:t>
            </a:r>
            <a:r>
              <a:rPr lang="ru-RU" sz="1600" dirty="0" smtClean="0"/>
              <a:t> 90 р.</a:t>
            </a:r>
          </a:p>
          <a:p>
            <a:pPr>
              <a:buNone/>
            </a:pPr>
            <a:r>
              <a:rPr lang="ru-RU" sz="1600" b="1" dirty="0" err="1" smtClean="0"/>
              <a:t>Сф=</a:t>
            </a:r>
            <a:r>
              <a:rPr lang="ru-RU" sz="1600" b="1" dirty="0" smtClean="0"/>
              <a:t>(0,55 </a:t>
            </a:r>
            <a:r>
              <a:rPr lang="ru-RU" sz="1600" b="1" dirty="0" err="1" smtClean="0"/>
              <a:t>х</a:t>
            </a:r>
            <a:r>
              <a:rPr lang="ru-RU" sz="1600" b="1" dirty="0" smtClean="0"/>
              <a:t> 0,37) </a:t>
            </a:r>
            <a:r>
              <a:rPr lang="ru-RU" sz="1600" b="1" dirty="0" err="1" smtClean="0"/>
              <a:t>х</a:t>
            </a:r>
            <a:r>
              <a:rPr lang="ru-RU" sz="1600" b="1" dirty="0" smtClean="0"/>
              <a:t> 90 р. = 18,31 р. 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 </a:t>
            </a:r>
          </a:p>
          <a:p>
            <a:pPr>
              <a:buNone/>
            </a:pPr>
            <a:r>
              <a:rPr lang="ru-RU" sz="1600" dirty="0" smtClean="0"/>
              <a:t>Стоимость 1 л. лака составляет 72 р.</a:t>
            </a:r>
          </a:p>
          <a:p>
            <a:pPr>
              <a:buNone/>
            </a:pPr>
            <a:r>
              <a:rPr lang="ru-RU" sz="1600" dirty="0" err="1" smtClean="0"/>
              <a:t>Сл=Площадь</a:t>
            </a:r>
            <a:r>
              <a:rPr lang="ru-RU" sz="1600" dirty="0" smtClean="0"/>
              <a:t> </a:t>
            </a:r>
            <a:r>
              <a:rPr lang="ru-RU" sz="1600" dirty="0" err="1" smtClean="0"/>
              <a:t>х</a:t>
            </a:r>
            <a:r>
              <a:rPr lang="ru-RU" sz="1600" dirty="0" smtClean="0"/>
              <a:t> 2 </a:t>
            </a:r>
            <a:r>
              <a:rPr lang="ru-RU" sz="1600" dirty="0" err="1" smtClean="0"/>
              <a:t>х</a:t>
            </a:r>
            <a:r>
              <a:rPr lang="ru-RU" sz="1600" dirty="0" smtClean="0"/>
              <a:t> К </a:t>
            </a:r>
            <a:r>
              <a:rPr lang="ru-RU" sz="1600" dirty="0" err="1" smtClean="0"/>
              <a:t>х</a:t>
            </a:r>
            <a:r>
              <a:rPr lang="ru-RU" sz="1600" dirty="0" smtClean="0"/>
              <a:t> Ц</a:t>
            </a:r>
          </a:p>
          <a:p>
            <a:pPr>
              <a:buNone/>
            </a:pPr>
            <a:r>
              <a:rPr lang="ru-RU" sz="1600" b="1" dirty="0" smtClean="0"/>
              <a:t>Сл=0,2035 </a:t>
            </a:r>
            <a:r>
              <a:rPr lang="ru-RU" sz="1600" b="1" dirty="0" err="1" smtClean="0"/>
              <a:t>х</a:t>
            </a:r>
            <a:r>
              <a:rPr lang="ru-RU" sz="1600" b="1" dirty="0" smtClean="0"/>
              <a:t> 2 </a:t>
            </a:r>
            <a:r>
              <a:rPr lang="ru-RU" sz="1600" b="1" dirty="0" err="1" smtClean="0"/>
              <a:t>х</a:t>
            </a:r>
            <a:r>
              <a:rPr lang="ru-RU" sz="1600" b="1" dirty="0" smtClean="0"/>
              <a:t> 0,25 </a:t>
            </a:r>
            <a:r>
              <a:rPr lang="ru-RU" sz="1600" b="1" dirty="0" err="1" smtClean="0"/>
              <a:t>х</a:t>
            </a:r>
            <a:r>
              <a:rPr lang="ru-RU" sz="1600" b="1" dirty="0" smtClean="0"/>
              <a:t> 72=7,32р.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 </a:t>
            </a:r>
          </a:p>
          <a:p>
            <a:pPr>
              <a:buNone/>
            </a:pPr>
            <a:r>
              <a:rPr lang="ru-RU" sz="1600" dirty="0" smtClean="0"/>
              <a:t>Стоимость клея 40 г. составляет 5 р.</a:t>
            </a:r>
          </a:p>
          <a:p>
            <a:pPr>
              <a:buNone/>
            </a:pPr>
            <a:r>
              <a:rPr lang="ru-RU" sz="1600" dirty="0" smtClean="0"/>
              <a:t>Я потратил 20 г., значит </a:t>
            </a:r>
            <a:r>
              <a:rPr lang="ru-RU" sz="1600" b="1" dirty="0" smtClean="0"/>
              <a:t>себестоимость клея составляет 2,5р.</a:t>
            </a:r>
            <a:r>
              <a:rPr lang="ru-RU" sz="1600" dirty="0" smtClean="0"/>
              <a:t> </a:t>
            </a:r>
          </a:p>
          <a:p>
            <a:pPr>
              <a:buNone/>
            </a:pPr>
            <a:r>
              <a:rPr lang="ru-RU" sz="1600" b="1" dirty="0" smtClean="0"/>
              <a:t> 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Мз=18,31р+7,32р+2,5р=28,13р.</a:t>
            </a:r>
            <a:endParaRPr lang="ru-RU" sz="1600" dirty="0" smtClean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10139" y="0"/>
            <a:ext cx="1733861" cy="1412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Экономическое обоснование.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err="1" smtClean="0"/>
              <a:t>Ао=Ао</a:t>
            </a:r>
            <a:r>
              <a:rPr lang="ru-RU" sz="1600" dirty="0" smtClean="0"/>
              <a:t> </a:t>
            </a:r>
            <a:r>
              <a:rPr lang="ru-RU" sz="1600" dirty="0" err="1" smtClean="0"/>
              <a:t>лобзик+Ао</a:t>
            </a:r>
            <a:r>
              <a:rPr lang="ru-RU" sz="1600" dirty="0" smtClean="0"/>
              <a:t> </a:t>
            </a:r>
            <a:r>
              <a:rPr lang="ru-RU" sz="1600" dirty="0" err="1" smtClean="0"/>
              <a:t>электролобзик</a:t>
            </a:r>
            <a:r>
              <a:rPr lang="ru-RU" sz="1600" dirty="0" smtClean="0"/>
              <a:t> +А0 </a:t>
            </a:r>
            <a:r>
              <a:rPr lang="ru-RU" sz="1600" dirty="0" err="1" smtClean="0"/>
              <a:t>шлифмашинка+Ао</a:t>
            </a:r>
            <a:r>
              <a:rPr lang="ru-RU" sz="1600" dirty="0" smtClean="0"/>
              <a:t> </a:t>
            </a:r>
            <a:r>
              <a:rPr lang="ru-RU" sz="1600" dirty="0" err="1" smtClean="0"/>
              <a:t>столик+Ао</a:t>
            </a:r>
            <a:r>
              <a:rPr lang="ru-RU" sz="1600" dirty="0" smtClean="0"/>
              <a:t> кисть.</a:t>
            </a:r>
          </a:p>
          <a:p>
            <a:pPr>
              <a:buNone/>
            </a:pPr>
            <a:r>
              <a:rPr lang="ru-RU" sz="1600" dirty="0" err="1" smtClean="0"/>
              <a:t>Ао=Лобзик</a:t>
            </a:r>
            <a:r>
              <a:rPr lang="ru-RU" sz="1600" dirty="0" smtClean="0"/>
              <a:t> 100р.-Срок экспл.2 года. </a:t>
            </a:r>
            <a:r>
              <a:rPr lang="ru-RU" sz="1600" dirty="0" err="1" smtClean="0"/>
              <a:t>Электролобзик</a:t>
            </a:r>
            <a:r>
              <a:rPr lang="ru-RU" sz="1600" dirty="0" smtClean="0"/>
              <a:t>- 2500р.срок эксплуатации 3года. Шлифмашинка-1500р. срок эксплуатации 3 года. Кисть 12р.-срок эксплуатации 1 месяц. Столик 50р.-срок </a:t>
            </a:r>
            <a:r>
              <a:rPr lang="ru-RU" sz="1600" dirty="0" err="1" smtClean="0"/>
              <a:t>экспл</a:t>
            </a:r>
            <a:r>
              <a:rPr lang="ru-RU" sz="1600" dirty="0" smtClean="0"/>
              <a:t>. 1 год.</a:t>
            </a:r>
          </a:p>
          <a:p>
            <a:pPr>
              <a:buNone/>
            </a:pPr>
            <a:r>
              <a:rPr lang="ru-RU" sz="1600" dirty="0" err="1" smtClean="0"/>
              <a:t>Ао</a:t>
            </a:r>
            <a:r>
              <a:rPr lang="ru-RU" sz="1600" dirty="0" smtClean="0"/>
              <a:t> лобзик=100/24=4,1;         4,1/80=0,05р. </a:t>
            </a:r>
          </a:p>
          <a:p>
            <a:pPr>
              <a:buNone/>
            </a:pPr>
            <a:r>
              <a:rPr lang="ru-RU" sz="1600" dirty="0" err="1" smtClean="0"/>
              <a:t>Ао</a:t>
            </a:r>
            <a:r>
              <a:rPr lang="ru-RU" sz="1600" dirty="0" smtClean="0"/>
              <a:t> электролобзик=2500/72=34</a:t>
            </a:r>
            <a:r>
              <a:rPr lang="en-US" sz="1600" dirty="0" smtClean="0"/>
              <a:t>,7</a:t>
            </a:r>
            <a:r>
              <a:rPr lang="ru-RU" sz="1600" dirty="0" smtClean="0"/>
              <a:t>;            </a:t>
            </a:r>
            <a:r>
              <a:rPr lang="en-US" sz="1600" dirty="0" smtClean="0"/>
              <a:t>34,7</a:t>
            </a:r>
            <a:r>
              <a:rPr lang="ru-RU" sz="1600" dirty="0" smtClean="0"/>
              <a:t>/</a:t>
            </a:r>
            <a:r>
              <a:rPr lang="en-US" sz="1600" dirty="0" smtClean="0"/>
              <a:t>2500</a:t>
            </a:r>
            <a:r>
              <a:rPr lang="ru-RU" sz="1600" dirty="0" smtClean="0"/>
              <a:t>=0,0</a:t>
            </a:r>
            <a:r>
              <a:rPr lang="en-US" sz="1600" dirty="0" smtClean="0"/>
              <a:t>1</a:t>
            </a:r>
            <a:r>
              <a:rPr lang="ru-RU" sz="1600" dirty="0" smtClean="0"/>
              <a:t>р.</a:t>
            </a:r>
            <a:endParaRPr lang="en-US" sz="1600" dirty="0" smtClean="0"/>
          </a:p>
          <a:p>
            <a:pPr>
              <a:buNone/>
            </a:pPr>
            <a:r>
              <a:rPr lang="ru-RU" sz="1600" dirty="0" smtClean="0"/>
              <a:t>А0 шлифмашинка=1500</a:t>
            </a:r>
            <a:r>
              <a:rPr lang="en-US" sz="1600" dirty="0" smtClean="0"/>
              <a:t>/</a:t>
            </a:r>
            <a:r>
              <a:rPr lang="ru-RU" sz="1600" dirty="0" smtClean="0"/>
              <a:t>72=20</a:t>
            </a:r>
            <a:r>
              <a:rPr lang="en-US" sz="1600" dirty="0" smtClean="0"/>
              <a:t>,8	20,8/1500=0,01</a:t>
            </a:r>
            <a:r>
              <a:rPr lang="ru-RU" sz="1600" dirty="0" smtClean="0"/>
              <a:t>р.</a:t>
            </a:r>
          </a:p>
          <a:p>
            <a:pPr>
              <a:buNone/>
            </a:pPr>
            <a:r>
              <a:rPr lang="ru-RU" sz="1600" dirty="0" err="1" smtClean="0"/>
              <a:t>Ао</a:t>
            </a:r>
            <a:r>
              <a:rPr lang="ru-RU" sz="1600" dirty="0" smtClean="0"/>
              <a:t> кисть=12/1=12;                 12/50=0,24р.</a:t>
            </a:r>
          </a:p>
          <a:p>
            <a:pPr>
              <a:buNone/>
            </a:pPr>
            <a:r>
              <a:rPr lang="ru-RU" sz="1600" dirty="0" err="1" smtClean="0"/>
              <a:t>Ао</a:t>
            </a:r>
            <a:r>
              <a:rPr lang="ru-RU" sz="1600" dirty="0" smtClean="0"/>
              <a:t> столик=50/12=4,2;            4,2/50=0,08р.</a:t>
            </a:r>
          </a:p>
          <a:p>
            <a:pPr>
              <a:buNone/>
            </a:pPr>
            <a:r>
              <a:rPr lang="ru-RU" sz="1600" b="1" dirty="0" smtClean="0"/>
              <a:t> Ао=0,05р.+0,01р.+0</a:t>
            </a:r>
            <a:r>
              <a:rPr lang="en-US" sz="1600" b="1" dirty="0" smtClean="0"/>
              <a:t>,01</a:t>
            </a:r>
            <a:r>
              <a:rPr lang="ru-RU" sz="1600" b="1" dirty="0" smtClean="0"/>
              <a:t>+0,24р.+0,08р.=0,39р.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 Электроэнергия, затраченная </a:t>
            </a:r>
            <a:r>
              <a:rPr lang="ru-RU" sz="1600" dirty="0" err="1" smtClean="0"/>
              <a:t>электролобзиком</a:t>
            </a:r>
            <a:r>
              <a:rPr lang="ru-RU" sz="1600" dirty="0" smtClean="0"/>
              <a:t> 1,74 </a:t>
            </a:r>
            <a:r>
              <a:rPr lang="ru-RU" sz="1600" dirty="0" err="1" smtClean="0"/>
              <a:t>руб</a:t>
            </a:r>
            <a:r>
              <a:rPr lang="ru-RU" sz="1600" dirty="0" smtClean="0"/>
              <a:t> за 1кВт/ч </a:t>
            </a:r>
            <a:br>
              <a:rPr lang="ru-RU" sz="1600" dirty="0" smtClean="0"/>
            </a:br>
            <a:r>
              <a:rPr lang="ru-RU" sz="1600" dirty="0" smtClean="0"/>
              <a:t>За 60 мин 1,22 руб. </a:t>
            </a:r>
            <a:endParaRPr lang="en-US" sz="1600" dirty="0" smtClean="0"/>
          </a:p>
          <a:p>
            <a:pPr>
              <a:buNone/>
            </a:pPr>
            <a:r>
              <a:rPr lang="ru-RU" sz="1600" dirty="0" smtClean="0"/>
              <a:t>Электроэнергия, затраченная шлифовальной машиной 1,74 </a:t>
            </a:r>
            <a:r>
              <a:rPr lang="ru-RU" sz="1600" dirty="0" err="1" smtClean="0"/>
              <a:t>руб</a:t>
            </a:r>
            <a:r>
              <a:rPr lang="ru-RU" sz="1600" dirty="0" smtClean="0"/>
              <a:t> за 1кВт/ч </a:t>
            </a:r>
            <a:br>
              <a:rPr lang="ru-RU" sz="1600" dirty="0" smtClean="0"/>
            </a:br>
            <a:r>
              <a:rPr lang="ru-RU" sz="1600" dirty="0" smtClean="0"/>
              <a:t>За 20 мин 0,38 руб. </a:t>
            </a:r>
          </a:p>
          <a:p>
            <a:pPr>
              <a:buNone/>
            </a:pPr>
            <a:r>
              <a:rPr lang="ru-RU" sz="1600" dirty="0" smtClean="0"/>
              <a:t>Р </a:t>
            </a:r>
            <a:r>
              <a:rPr lang="ru-RU" sz="1600" dirty="0" err="1" smtClean="0"/>
              <a:t>оп=</a:t>
            </a:r>
            <a:r>
              <a:rPr lang="en-US" sz="1600" dirty="0" smtClean="0"/>
              <a:t>9</a:t>
            </a:r>
            <a:r>
              <a:rPr lang="ru-RU" sz="1600" dirty="0" smtClean="0"/>
              <a:t>000 рублей в месяц.</a:t>
            </a:r>
          </a:p>
          <a:p>
            <a:pPr>
              <a:buNone/>
            </a:pPr>
            <a:r>
              <a:rPr lang="ru-RU" sz="1600" dirty="0" smtClean="0"/>
              <a:t>За месяц рабочий изготавливает 30 изделий.</a:t>
            </a:r>
          </a:p>
          <a:p>
            <a:pPr>
              <a:buNone/>
            </a:pPr>
            <a:r>
              <a:rPr lang="ru-RU" sz="1600" b="1" dirty="0" smtClean="0"/>
              <a:t>Чтобы найти Р оп нужно </a:t>
            </a:r>
            <a:r>
              <a:rPr lang="en-US" sz="1600" b="1" dirty="0" smtClean="0"/>
              <a:t>9</a:t>
            </a:r>
            <a:r>
              <a:rPr lang="ru-RU" sz="1600" b="1" dirty="0" smtClean="0"/>
              <a:t>000 р. / 30 изделий = </a:t>
            </a:r>
            <a:r>
              <a:rPr lang="en-US" sz="1600" b="1" dirty="0" smtClean="0"/>
              <a:t>300</a:t>
            </a:r>
            <a:r>
              <a:rPr lang="ru-RU" sz="1600" b="1" dirty="0" smtClean="0"/>
              <a:t>р.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/>
              <a:t> С=28,13р+0,39р+</a:t>
            </a:r>
            <a:r>
              <a:rPr lang="en-US" sz="1600" b="1" dirty="0" smtClean="0"/>
              <a:t>3</a:t>
            </a:r>
            <a:r>
              <a:rPr lang="ru-RU" sz="1600" b="1" dirty="0" smtClean="0"/>
              <a:t>00р</a:t>
            </a:r>
            <a:r>
              <a:rPr lang="en-US" sz="1600" b="1" dirty="0" smtClean="0"/>
              <a:t>+1,22+0,38</a:t>
            </a:r>
            <a:r>
              <a:rPr lang="ru-RU" sz="1600" b="1" dirty="0" smtClean="0"/>
              <a:t>=</a:t>
            </a:r>
            <a:r>
              <a:rPr lang="en-US" sz="1600" b="1" dirty="0" smtClean="0"/>
              <a:t>330</a:t>
            </a:r>
            <a:r>
              <a:rPr lang="ru-RU" sz="1600" b="1" dirty="0" smtClean="0"/>
              <a:t>,</a:t>
            </a:r>
            <a:r>
              <a:rPr lang="en-US" sz="1600" b="1" dirty="0" smtClean="0"/>
              <a:t>1</a:t>
            </a:r>
            <a:r>
              <a:rPr lang="ru-RU" sz="1600" b="1" dirty="0" smtClean="0"/>
              <a:t>2р.</a:t>
            </a: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86600" y="5181600"/>
            <a:ext cx="20574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solidFill>
                  <a:srgbClr val="FF0000"/>
                </a:solidFill>
                <a:latin typeface="Constantia" pitchFamily="18" charset="0"/>
                <a:cs typeface="Times New Roman" pitchFamily="18" charset="0"/>
              </a:rPr>
              <a:t>Сборочный чертёж.</a:t>
            </a:r>
            <a:r>
              <a:rPr lang="ru-RU" sz="5400" dirty="0" smtClean="0">
                <a:latin typeface="Constantia" pitchFamily="18" charset="0"/>
              </a:rPr>
              <a:t/>
            </a:r>
            <a:br>
              <a:rPr lang="ru-RU" sz="5400" dirty="0" smtClean="0">
                <a:latin typeface="Constantia" pitchFamily="18" charset="0"/>
              </a:rPr>
            </a:br>
            <a:endParaRPr lang="ru-RU" dirty="0"/>
          </a:p>
        </p:txBody>
      </p:sp>
      <p:pic>
        <p:nvPicPr>
          <p:cNvPr id="1026" name="Picture 2" descr="H:\DCIM\101NIKON\DSCN503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5961" y="1729615"/>
            <a:ext cx="3446239" cy="459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86884" y="0"/>
            <a:ext cx="1557115" cy="126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928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6700" b="1" dirty="0" smtClean="0">
                <a:solidFill>
                  <a:srgbClr val="FF0000"/>
                </a:solidFill>
                <a:latin typeface="Arial Black" pitchFamily="34" charset="0"/>
              </a:rPr>
              <a:t>ТЕМА:</a:t>
            </a:r>
            <a:endParaRPr lang="ru-RU" sz="67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4847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 </a:t>
            </a:r>
            <a:endParaRPr lang="ru-RU" sz="4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4400" b="1" dirty="0" smtClean="0">
                <a:latin typeface="Arial Black" pitchFamily="34" charset="0"/>
              </a:rPr>
              <a:t>«ДЕРЕВЯННАЯ      МОЗАИКА»</a:t>
            </a:r>
            <a:endParaRPr lang="ru-RU" sz="4400" b="1" dirty="0">
              <a:latin typeface="Arial Black" pitchFamily="34" charset="0"/>
            </a:endParaRPr>
          </a:p>
        </p:txBody>
      </p:sp>
      <p:pic>
        <p:nvPicPr>
          <p:cNvPr id="6" name="Picture 4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1880" y="4869160"/>
            <a:ext cx="20574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solidFill>
                  <a:srgbClr val="FF0000"/>
                </a:solidFill>
                <a:cs typeface="Times New Roman" pitchFamily="18" charset="0"/>
              </a:rPr>
              <a:t>Технологическая карта.</a:t>
            </a: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0" hangingPunct="0">
              <a:buNone/>
            </a:pPr>
            <a:r>
              <a:rPr lang="ru-RU" sz="2800" b="1" u="sng" dirty="0" smtClean="0">
                <a:cs typeface="Times New Roman" pitchFamily="18" charset="0"/>
              </a:rPr>
              <a:t>Изделие:</a:t>
            </a:r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ru-RU" sz="2800" b="1" i="1" dirty="0" smtClean="0">
                <a:cs typeface="Times New Roman" pitchFamily="18" charset="0"/>
              </a:rPr>
              <a:t>орёл</a:t>
            </a:r>
            <a:endParaRPr lang="ru-RU" sz="2400" dirty="0" smtClean="0"/>
          </a:p>
          <a:p>
            <a:pPr eaLnBrk="0" hangingPunct="0">
              <a:buNone/>
            </a:pPr>
            <a:r>
              <a:rPr lang="ru-RU" sz="2400" b="1" u="sng" dirty="0" smtClean="0">
                <a:cs typeface="Times New Roman" pitchFamily="18" charset="0"/>
              </a:rPr>
              <a:t>Материал:</a:t>
            </a:r>
            <a:r>
              <a:rPr lang="ru-RU" sz="2400" b="1" dirty="0" smtClean="0">
                <a:cs typeface="Times New Roman" pitchFamily="18" charset="0"/>
              </a:rPr>
              <a:t> </a:t>
            </a:r>
            <a:r>
              <a:rPr lang="ru-RU" sz="2400" b="1" i="1" dirty="0" smtClean="0">
                <a:cs typeface="Times New Roman" pitchFamily="18" charset="0"/>
              </a:rPr>
              <a:t>фанера</a:t>
            </a:r>
            <a:r>
              <a:rPr lang="en-US" sz="2400" b="1" i="1" dirty="0" smtClean="0">
                <a:cs typeface="Times New Roman" pitchFamily="18" charset="0"/>
              </a:rPr>
              <a:t>,</a:t>
            </a:r>
            <a:r>
              <a:rPr lang="ru-RU" sz="2400" b="1" i="1" dirty="0" smtClean="0">
                <a:cs typeface="Times New Roman" pitchFamily="18" charset="0"/>
              </a:rPr>
              <a:t> древесина ели</a:t>
            </a:r>
            <a:r>
              <a:rPr lang="en-US" sz="2400" b="1" i="1" dirty="0" smtClean="0">
                <a:cs typeface="Times New Roman" pitchFamily="18" charset="0"/>
              </a:rPr>
              <a:t>,</a:t>
            </a:r>
            <a:r>
              <a:rPr lang="ru-RU" sz="2400" b="1" i="1" dirty="0" smtClean="0">
                <a:cs typeface="Times New Roman" pitchFamily="18" charset="0"/>
              </a:rPr>
              <a:t> бука </a:t>
            </a:r>
            <a:r>
              <a:rPr lang="en-US" sz="2400" b="1" i="1" dirty="0" smtClean="0">
                <a:cs typeface="Times New Roman" pitchFamily="18" charset="0"/>
              </a:rPr>
              <a:t>,</a:t>
            </a:r>
            <a:r>
              <a:rPr lang="ru-RU" sz="2400" b="1" i="1" dirty="0" smtClean="0">
                <a:cs typeface="Times New Roman" pitchFamily="18" charset="0"/>
              </a:rPr>
              <a:t>дуба.</a:t>
            </a:r>
          </a:p>
          <a:p>
            <a:pPr eaLnBrk="0" hangingPunct="0">
              <a:buNone/>
            </a:pPr>
            <a:r>
              <a:rPr lang="ru-RU" i="1" dirty="0" smtClean="0"/>
              <a:t>Порядок выполнения работы :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ru-RU" sz="2800" dirty="0" smtClean="0"/>
              <a:t>1.Взять чертежи изделия и перекопировать все детали на древесину и фанеру в нужном количестве.</a:t>
            </a:r>
          </a:p>
          <a:p>
            <a:pPr>
              <a:buNone/>
            </a:pPr>
            <a:r>
              <a:rPr lang="ru-RU" sz="2800" dirty="0" smtClean="0"/>
              <a:t>2.Выпилить все детали по контуру.</a:t>
            </a:r>
          </a:p>
          <a:p>
            <a:pPr>
              <a:buNone/>
            </a:pPr>
            <a:r>
              <a:rPr lang="ru-RU" sz="2800" dirty="0" smtClean="0"/>
              <a:t>3.Выпилить основу.</a:t>
            </a:r>
          </a:p>
          <a:p>
            <a:pPr>
              <a:buNone/>
            </a:pPr>
            <a:r>
              <a:rPr lang="ru-RU" sz="2800" dirty="0" smtClean="0"/>
              <a:t>4.Подогнать все детали, и отшлифовать их с внешней  стороны.</a:t>
            </a:r>
          </a:p>
          <a:p>
            <a:pPr>
              <a:buNone/>
            </a:pPr>
            <a:r>
              <a:rPr lang="ru-RU" sz="2800" dirty="0" smtClean="0"/>
              <a:t>5.Склеить изделие и покрыть лаком. </a:t>
            </a:r>
          </a:p>
          <a:p>
            <a:pPr eaLnBrk="0" hangingPunct="0"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86600" y="5181600"/>
            <a:ext cx="20574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Процесс изготовления изделия.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АДМИНИСТРАТОР\Рабочий стол\олимпиада по технологии проект\фотографии к проекту\DSCN452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268760"/>
            <a:ext cx="2663857" cy="2304256"/>
          </a:xfrm>
          <a:prstGeom prst="rect">
            <a:avLst/>
          </a:prstGeom>
          <a:noFill/>
        </p:spPr>
      </p:pic>
      <p:pic>
        <p:nvPicPr>
          <p:cNvPr id="1031" name="Picture 7" descr="C:\Documents and Settings\АДМИНИСТРАТОР\Рабочий стол\олимпиада по технологии проект\фотографии к проекту\DSCN455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72200" y="4149080"/>
            <a:ext cx="2232248" cy="2103041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олимпиада по технологии проект\фотографии к проекту\DSCN458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91880" y="1268760"/>
            <a:ext cx="1944440" cy="2592586"/>
          </a:xfrm>
          <a:prstGeom prst="rect">
            <a:avLst/>
          </a:prstGeom>
          <a:noFill/>
        </p:spPr>
      </p:pic>
      <p:pic>
        <p:nvPicPr>
          <p:cNvPr id="11" name="Picture 3" descr="C:\Documents and Settings\АДМИНИСТРАТОР\Рабочий стол\олимпиада по технологии проект\фотографии к проекту\DSCN459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419872" y="4005064"/>
            <a:ext cx="1998221" cy="2664295"/>
          </a:xfrm>
          <a:prstGeom prst="rect">
            <a:avLst/>
          </a:prstGeom>
          <a:noFill/>
        </p:spPr>
      </p:pic>
      <p:pic>
        <p:nvPicPr>
          <p:cNvPr id="12" name="Picture 4" descr="C:\Documents and Settings\АДМИНИСТРАТОР\Рабочий стол\олимпиада по технологии проект\фотографии к проекту\DSCN4594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300192" y="1340768"/>
            <a:ext cx="2358262" cy="2376264"/>
          </a:xfrm>
          <a:prstGeom prst="rect">
            <a:avLst/>
          </a:prstGeom>
          <a:noFill/>
        </p:spPr>
      </p:pic>
      <p:pic>
        <p:nvPicPr>
          <p:cNvPr id="13" name="Picture 4" descr="C:\Documents and Settings\АДМИНИСТРАТОР\Рабочий стол\олимпиада по технологии проект\фотографии к проекту\DSCN4518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95536" y="4005064"/>
            <a:ext cx="2607097" cy="2171347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олимпиада по технологии проект\фотографии к проекту\DSCN458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19872" y="1268760"/>
            <a:ext cx="1944440" cy="2592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C:\Documents and Settings\АДМИНИСТРАТОР\Рабочий стол\олимпиада по технологии проект\фотографии к проекту\DSCN460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07904" y="260648"/>
            <a:ext cx="1718372" cy="2160240"/>
          </a:xfrm>
          <a:prstGeom prst="rect">
            <a:avLst/>
          </a:prstGeom>
          <a:noFill/>
        </p:spPr>
      </p:pic>
      <p:pic>
        <p:nvPicPr>
          <p:cNvPr id="2055" name="Picture 7" descr="C:\Documents and Settings\АДМИНИСТРАТОР\Рабочий стол\олимпиада по технологии проект\фотографии к проекту\DSCN4603.jpg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1521" y="908720"/>
            <a:ext cx="2410078" cy="1584176"/>
          </a:xfrm>
          <a:prstGeom prst="rect">
            <a:avLst/>
          </a:prstGeom>
          <a:noFill/>
        </p:spPr>
      </p:pic>
      <p:pic>
        <p:nvPicPr>
          <p:cNvPr id="2056" name="Picture 8" descr="C:\Documents and Settings\АДМИНИСТРАТОР\Рабочий стол\олимпиада по технологии проект\фотографии к проекту\DSCN460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2708920"/>
            <a:ext cx="1440160" cy="1920213"/>
          </a:xfrm>
          <a:prstGeom prst="rect">
            <a:avLst/>
          </a:prstGeom>
          <a:noFill/>
        </p:spPr>
      </p:pic>
      <p:pic>
        <p:nvPicPr>
          <p:cNvPr id="2057" name="Picture 9" descr="C:\Documents and Settings\АДМИНИСТРАТОР\Рабочий стол\олимпиада по технологии проект\фотографии к проекту\DSCN461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528" y="4941168"/>
            <a:ext cx="1971533" cy="1478650"/>
          </a:xfrm>
          <a:prstGeom prst="rect">
            <a:avLst/>
          </a:prstGeom>
          <a:noFill/>
        </p:spPr>
      </p:pic>
      <p:pic>
        <p:nvPicPr>
          <p:cNvPr id="2058" name="Picture 10" descr="C:\Documents and Settings\АДМИНИСТРАТОР\Рабочий стол\олимпиада по технологии проект\фотографии к проекту\DSCN462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44208" y="692696"/>
            <a:ext cx="2391073" cy="1793305"/>
          </a:xfrm>
          <a:prstGeom prst="rect">
            <a:avLst/>
          </a:prstGeom>
          <a:noFill/>
        </p:spPr>
      </p:pic>
      <p:pic>
        <p:nvPicPr>
          <p:cNvPr id="2059" name="Picture 11" descr="C:\Documents and Settings\АДМИНИСТРАТОР\Рабочий стол\олимпиада по технологии проект\фотографии к проекту\DSCN4624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31840" y="2636912"/>
            <a:ext cx="2607096" cy="1955322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олимпиада по технологии проект\фотографии к проекту\DSCN4607.JPG"/>
          <p:cNvPicPr>
            <a:picLocks noGrp="1" noChangeAspect="1" noChangeArrowheads="1"/>
          </p:cNvPicPr>
          <p:nvPr>
            <p:ph idx="1"/>
          </p:nvPr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444208" y="2852936"/>
            <a:ext cx="2423831" cy="1817873"/>
          </a:xfrm>
          <a:prstGeom prst="rect">
            <a:avLst/>
          </a:prstGeom>
          <a:noFill/>
        </p:spPr>
      </p:pic>
      <p:pic>
        <p:nvPicPr>
          <p:cNvPr id="2061" name="Picture 13" descr="C:\Documents and Settings\АДМИНИСТРАТОР\Рабочий стол\олимпиада по технологии проект\фотографии к проекту\DSCN4610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516216" y="4923166"/>
            <a:ext cx="2376264" cy="1469269"/>
          </a:xfrm>
          <a:prstGeom prst="rect">
            <a:avLst/>
          </a:prstGeom>
          <a:noFill/>
        </p:spPr>
      </p:pic>
      <p:pic>
        <p:nvPicPr>
          <p:cNvPr id="2062" name="Picture 14" descr="C:\Documents and Settings\АДМИНИСТРАТОР\Рабочий стол\олимпиада по технологии проект\фотографии к проекту\DSCN4623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203848" y="4869160"/>
            <a:ext cx="2520280" cy="1728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Рабочий стол\олимпиада по технологии проект\фотографии к проекту\DSCN463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980728"/>
            <a:ext cx="1872208" cy="2256250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Рабочий стол\олимпиада по технологии проект\фотографии к проекту\DSCN4627.jpg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43808" y="980728"/>
            <a:ext cx="2064062" cy="2304256"/>
          </a:xfrm>
          <a:prstGeom prst="rect">
            <a:avLst/>
          </a:prstGeom>
          <a:noFill/>
        </p:spPr>
      </p:pic>
      <p:pic>
        <p:nvPicPr>
          <p:cNvPr id="3077" name="Picture 5" descr="C:\Documents and Settings\АДМИНИСТРАТОР\Рабочий стол\олимпиада по технологии проект\фотографии к проекту\DSCN463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52120" y="980728"/>
            <a:ext cx="3039145" cy="2279359"/>
          </a:xfrm>
          <a:prstGeom prst="rect">
            <a:avLst/>
          </a:prstGeom>
          <a:noFill/>
        </p:spPr>
      </p:pic>
      <p:pic>
        <p:nvPicPr>
          <p:cNvPr id="6" name="Picture 5" descr="C:\Documents and Settings\АДМИНИСТРАТОР\Рабочий стол\олимпиада по технологии проект\фотографии к проекту\DSCN460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1520" y="3933056"/>
            <a:ext cx="1862063" cy="2482750"/>
          </a:xfrm>
          <a:prstGeom prst="rect">
            <a:avLst/>
          </a:prstGeom>
          <a:noFill/>
        </p:spPr>
      </p:pic>
      <p:pic>
        <p:nvPicPr>
          <p:cNvPr id="7" name="Picture 12" descr="C:\Documents and Settings\АДМИНИСТРАТОР\Рабочий стол\олимпиада по технологии проект\фотографии к проекту\DSCN460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43808" y="3933056"/>
            <a:ext cx="2782275" cy="2446746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олимпиада по технологии проект\Новая папка\DSCN5001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156176" y="3933056"/>
            <a:ext cx="2751113" cy="2423375"/>
          </a:xfrm>
          <a:prstGeom prst="rect">
            <a:avLst/>
          </a:prstGeom>
          <a:noFill/>
        </p:spPr>
      </p:pic>
      <p:pic>
        <p:nvPicPr>
          <p:cNvPr id="9" name="Picture 3" descr="C:\Documents and Settings\АДМИНИСТРАТОР\Рабочий стол\олимпиада по технологии проект\фотографии к проекту\DSCN4627.jpg2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843808" y="908720"/>
            <a:ext cx="2064062" cy="2384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ЗАВЕРШАЮЩИЙ ЭТАП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2051" name="Picture 3" descr="C:\Documents and Settings\АДМИНИСТРАТОР\Рабочий стол\олимпиада по технологии проект\Новая папка\DSCN50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2204864"/>
            <a:ext cx="2088231" cy="1566173"/>
          </a:xfrm>
          <a:prstGeom prst="rect">
            <a:avLst/>
          </a:prstGeom>
          <a:noFill/>
        </p:spPr>
      </p:pic>
      <p:pic>
        <p:nvPicPr>
          <p:cNvPr id="2052" name="Picture 4" descr="C:\Documents and Settings\АДМИНИСТРАТОР\Рабочий стол\олимпиада по технологии проект\Новая папка\DSCN501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04248" y="2060848"/>
            <a:ext cx="1674186" cy="1944216"/>
          </a:xfrm>
          <a:prstGeom prst="rect">
            <a:avLst/>
          </a:prstGeom>
          <a:noFill/>
        </p:spPr>
      </p:pic>
      <p:pic>
        <p:nvPicPr>
          <p:cNvPr id="2053" name="Picture 5" descr="C:\Documents and Settings\АДМИНИСТРАТОР\Рабочий стол\олимпиада по технологии проект\Новая папка\DSCN502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581128"/>
            <a:ext cx="2103041" cy="1577281"/>
          </a:xfrm>
          <a:prstGeom prst="rect">
            <a:avLst/>
          </a:prstGeom>
          <a:noFill/>
        </p:spPr>
      </p:pic>
      <p:pic>
        <p:nvPicPr>
          <p:cNvPr id="2054" name="Picture 6" descr="C:\Documents and Settings\АДМИНИСТРАТОР\Рабочий стол\олимпиада по технологии проект\Новая папка\DSCN502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16216" y="4509120"/>
            <a:ext cx="2232248" cy="1595283"/>
          </a:xfrm>
          <a:prstGeom prst="rect">
            <a:avLst/>
          </a:prstGeom>
          <a:noFill/>
        </p:spPr>
      </p:pic>
      <p:pic>
        <p:nvPicPr>
          <p:cNvPr id="2055" name="Picture 7" descr="C:\Documents and Settings\АДМИНИСТРАТОР\Рабочий стол\олимпиада по технологии проект\Новая папка\DSCN5023.jpg9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03848" y="1340768"/>
            <a:ext cx="3240360" cy="2088232"/>
          </a:xfrm>
          <a:prstGeom prst="rect">
            <a:avLst/>
          </a:prstGeom>
          <a:noFill/>
        </p:spPr>
      </p:pic>
      <p:pic>
        <p:nvPicPr>
          <p:cNvPr id="2056" name="Picture 8" descr="C:\Documents and Settings\АДМИНИСТРАТОР\Рабочий стол\олимпиада по технологии проект\Новая папка\DSCN5029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915816" y="3645024"/>
            <a:ext cx="3240360" cy="27259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solidFill>
                  <a:srgbClr val="FF0000"/>
                </a:solidFill>
              </a:rPr>
              <a:t>Экспертиза изделия.</a:t>
            </a: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800" dirty="0" smtClean="0"/>
              <a:t>Изделия, которые я сделал в качестве проекта, по-моему, мнению получились очень удачными. Я изготовил их за быстрое время, и это всё потому, что я уже давно занимаюсь в кружке «Техническое творчество». Благодаря этому  моя проектная работа получилась удачная, и изделия прошли испытания по всем параметрам: по внешнему виду и отделке, по прочности, а главное  что они понравились всем, кто их видел. Я изготавливал орла из различных пород  древесины </a:t>
            </a:r>
            <a:r>
              <a:rPr lang="en-US" sz="2800" dirty="0" smtClean="0"/>
              <a:t>,</a:t>
            </a:r>
            <a:r>
              <a:rPr lang="ru-RU" sz="2800" dirty="0" smtClean="0"/>
              <a:t> а зубра из древесины осины с использованием морилки и лака. При их изготовлении я использовал </a:t>
            </a:r>
            <a:r>
              <a:rPr lang="en-US" sz="2800" dirty="0" smtClean="0"/>
              <a:t> </a:t>
            </a:r>
            <a:r>
              <a:rPr lang="ru-RU" sz="2800" dirty="0" smtClean="0"/>
              <a:t> ручную и</a:t>
            </a:r>
            <a:r>
              <a:rPr lang="en-US" sz="2800" dirty="0" smtClean="0"/>
              <a:t> </a:t>
            </a:r>
            <a:r>
              <a:rPr lang="ru-RU" sz="2800" dirty="0" smtClean="0"/>
              <a:t>механическую обработку. Эта проектная работа, которую я выполнил, по-моему мнению является самой удачной из всех моих работ, а всё это потому, что она является последней из моих школьных проектных работ.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2006" y="0"/>
            <a:ext cx="1291994" cy="1052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 ещё одна работа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Documents and Settings\АДМИНИСТРАТОР\Рабочий стол\олимпиада по технологии проект\Новая папка\DSCN50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2060848"/>
            <a:ext cx="1498997" cy="1998663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Рабочий стол\олимпиада по технологии проект\Новая папка\DSCN501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15816" y="2060848"/>
            <a:ext cx="2486025" cy="1864519"/>
          </a:xfrm>
          <a:prstGeom prst="rect">
            <a:avLst/>
          </a:prstGeom>
          <a:noFill/>
        </p:spPr>
      </p:pic>
      <p:pic>
        <p:nvPicPr>
          <p:cNvPr id="3076" name="Picture 4" descr="C:\Documents and Settings\АДМИНИСТРАТОР\Рабочий стол\олимпиада по технологии проект\Новая папка\DSCN501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168" y="2060848"/>
            <a:ext cx="2400267" cy="1800200"/>
          </a:xfrm>
          <a:prstGeom prst="rect">
            <a:avLst/>
          </a:prstGeom>
          <a:noFill/>
        </p:spPr>
      </p:pic>
      <p:pic>
        <p:nvPicPr>
          <p:cNvPr id="3077" name="Picture 5" descr="C:\Documents and Settings\АДМИНИСТРАТОР\Рабочий стол\олимпиада по технологии проект\Новая папка\DSCN5016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03848" y="4293096"/>
            <a:ext cx="1728192" cy="2304256"/>
          </a:xfrm>
          <a:prstGeom prst="rect">
            <a:avLst/>
          </a:prstGeom>
          <a:noFill/>
        </p:spPr>
      </p:pic>
      <p:pic>
        <p:nvPicPr>
          <p:cNvPr id="3078" name="Picture 6" descr="C:\Documents and Settings\АДМИНИСТРАТОР\Рабочий стол\олимпиада по технологии проект\Новая папка\DSCN5017.jpg4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3568" y="4327952"/>
            <a:ext cx="1800200" cy="2134467"/>
          </a:xfrm>
          <a:prstGeom prst="rect">
            <a:avLst/>
          </a:prstGeom>
          <a:noFill/>
        </p:spPr>
      </p:pic>
      <p:pic>
        <p:nvPicPr>
          <p:cNvPr id="3079" name="Picture 7" descr="C:\Documents and Settings\АДМИНИСТРАТОР\Рабочий стол\олимпиада по технологии проект\Новая папка\DSCN5026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652120" y="4293096"/>
            <a:ext cx="2895128" cy="2171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DCIM\101NIKON\DSCN5032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1551708" y="1246910"/>
            <a:ext cx="6289965" cy="491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4353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91264" cy="10687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По моему неплохо получилось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Documents and Settings\АДМИНИСТРАТОР\Рабочий стол\олимпиада по технологии проект\Новая папка\DSCN5024.jpg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988840"/>
            <a:ext cx="3286541" cy="4389437"/>
          </a:xfrm>
          <a:prstGeom prst="rect">
            <a:avLst/>
          </a:prstGeom>
          <a:noFill/>
        </p:spPr>
      </p:pic>
      <p:pic>
        <p:nvPicPr>
          <p:cNvPr id="4099" name="Picture 3" descr="C:\Documents and Settings\АДМИНИСТРАТОР\Рабочий стол\олимпиада по технологии проект\Новая папка\DSCN503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6015" y="1988841"/>
            <a:ext cx="3276363" cy="43684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Список литературы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Литература</a:t>
            </a:r>
            <a:endParaRPr lang="ru-RU" dirty="0" smtClean="0"/>
          </a:p>
          <a:p>
            <a:r>
              <a:rPr lang="ru-RU" dirty="0" smtClean="0"/>
              <a:t>1.Григорьев М. А. Материаловедение для столяров и плотников. - М.: Высшая школа, 1985.</a:t>
            </a:r>
            <a:br>
              <a:rPr lang="ru-RU" dirty="0" smtClean="0"/>
            </a:br>
            <a:r>
              <a:rPr lang="ru-RU" dirty="0" smtClean="0"/>
              <a:t>2.Кулебакин Г. И. Рисунок и основы композиции. - М.: Высшая школа, 1988.</a:t>
            </a:r>
            <a:br>
              <a:rPr lang="ru-RU" dirty="0" smtClean="0"/>
            </a:br>
            <a:r>
              <a:rPr lang="ru-RU" dirty="0" smtClean="0"/>
              <a:t>3.Черепахина А. Н. История художественной обработки изделий из древесины. - М.: Высшая школа, 1987.</a:t>
            </a:r>
          </a:p>
          <a:p>
            <a:r>
              <a:rPr lang="ru-RU" dirty="0" smtClean="0"/>
              <a:t>4.Ресурсы Интернет</a:t>
            </a:r>
          </a:p>
          <a:p>
            <a:endParaRPr lang="ru-RU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48264" y="5085184"/>
            <a:ext cx="2195736" cy="17728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436880"/>
          </a:xfrm>
        </p:spPr>
        <p:txBody>
          <a:bodyPr>
            <a:noAutofit/>
          </a:bodyPr>
          <a:lstStyle/>
          <a:p>
            <a:pPr algn="ctr"/>
            <a:r>
              <a:rPr lang="ru-RU" sz="4400" i="1" dirty="0" smtClean="0">
                <a:solidFill>
                  <a:srgbClr val="FF0000"/>
                </a:solidFill>
              </a:rPr>
              <a:t>Выполнил: ученик 9-го класса</a:t>
            </a:r>
            <a:r>
              <a:rPr lang="ru-RU" sz="4400" dirty="0" smtClean="0">
                <a:solidFill>
                  <a:srgbClr val="FF0000"/>
                </a:solidFill>
              </a:rPr>
              <a:t/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i="1" dirty="0" err="1" smtClean="0">
                <a:solidFill>
                  <a:srgbClr val="FF0000"/>
                </a:solidFill>
              </a:rPr>
              <a:t>Мысенко</a:t>
            </a:r>
            <a:r>
              <a:rPr lang="ru-RU" sz="4400" i="1" dirty="0" smtClean="0">
                <a:solidFill>
                  <a:srgbClr val="FF0000"/>
                </a:solidFill>
              </a:rPr>
              <a:t>  Алексей.</a:t>
            </a:r>
            <a:r>
              <a:rPr lang="ru-RU" sz="4400" dirty="0" smtClean="0">
                <a:solidFill>
                  <a:srgbClr val="FF0000"/>
                </a:solidFill>
              </a:rPr>
              <a:t/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i="1" dirty="0" smtClean="0">
                <a:solidFill>
                  <a:srgbClr val="FF0000"/>
                </a:solidFill>
              </a:rPr>
              <a:t>Руководитель: </a:t>
            </a:r>
            <a:r>
              <a:rPr lang="ru-RU" sz="4400" i="1" dirty="0" err="1" smtClean="0">
                <a:solidFill>
                  <a:srgbClr val="FF0000"/>
                </a:solidFill>
              </a:rPr>
              <a:t>Милюсин</a:t>
            </a:r>
            <a:r>
              <a:rPr lang="ru-RU" sz="4400" i="1" dirty="0" smtClean="0">
                <a:solidFill>
                  <a:srgbClr val="FF0000"/>
                </a:solidFill>
              </a:rPr>
              <a:t>  В.С.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383432"/>
          </a:xfrm>
        </p:spPr>
        <p:txBody>
          <a:bodyPr/>
          <a:lstStyle/>
          <a:p>
            <a:pPr algn="ctr">
              <a:buNone/>
            </a:pPr>
            <a:r>
              <a:rPr lang="ru-RU" sz="4400" i="1" dirty="0" err="1" smtClean="0"/>
              <a:t>Оболенск</a:t>
            </a:r>
            <a:r>
              <a:rPr lang="ru-RU" sz="4400" i="1" dirty="0" smtClean="0"/>
              <a:t>  2012 год</a:t>
            </a:r>
            <a:endParaRPr lang="ru-RU" sz="44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9700" name="Picture 4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1880" y="3258314"/>
            <a:ext cx="1913384" cy="15590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1268760"/>
            <a:ext cx="5184576" cy="259228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i="1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Внимание!</a:t>
            </a:r>
          </a:p>
          <a:p>
            <a:pPr algn="ctr">
              <a:buNone/>
            </a:pPr>
            <a:r>
              <a:rPr lang="ru-RU" sz="2800" i="1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Внимание!</a:t>
            </a:r>
          </a:p>
          <a:p>
            <a:pPr algn="ctr"/>
            <a:r>
              <a:rPr lang="ru-RU" b="1" i="1" u="sng" dirty="0" smtClean="0">
                <a:solidFill>
                  <a:schemeClr val="accent1"/>
                </a:solidFill>
                <a:latin typeface="Constantia" pitchFamily="18" charset="0"/>
                <a:cs typeface="Times New Roman" pitchFamily="18" charset="0"/>
              </a:rPr>
              <a:t>Фирма «Интарсия»  предлагает вам подарки</a:t>
            </a:r>
            <a:r>
              <a:rPr lang="en-US" b="1" i="1" u="sng" dirty="0" smtClean="0">
                <a:solidFill>
                  <a:schemeClr val="accent1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b="1" i="1" u="sng" dirty="0" smtClean="0">
                <a:solidFill>
                  <a:schemeClr val="accent1"/>
                </a:solidFill>
                <a:latin typeface="Constantia" pitchFamily="18" charset="0"/>
                <a:cs typeface="Times New Roman" pitchFamily="18" charset="0"/>
              </a:rPr>
              <a:t>сувениры</a:t>
            </a:r>
            <a:r>
              <a:rPr lang="en-US" b="1" i="1" u="sng" dirty="0" smtClean="0">
                <a:solidFill>
                  <a:schemeClr val="accent1"/>
                </a:solidFill>
                <a:latin typeface="Constantia" pitchFamily="18" charset="0"/>
                <a:cs typeface="Times New Roman" pitchFamily="18" charset="0"/>
              </a:rPr>
              <a:t>,</a:t>
            </a:r>
            <a:r>
              <a:rPr lang="ru-RU" b="1" i="1" u="sng" dirty="0" smtClean="0">
                <a:solidFill>
                  <a:schemeClr val="accent1"/>
                </a:solidFill>
                <a:latin typeface="Constantia" pitchFamily="18" charset="0"/>
                <a:cs typeface="Times New Roman" pitchFamily="18" charset="0"/>
              </a:rPr>
              <a:t> картины из дерева и многое другое.</a:t>
            </a: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440160"/>
          </a:xfrm>
        </p:spPr>
        <p:txBody>
          <a:bodyPr>
            <a:noAutofit/>
          </a:bodyPr>
          <a:lstStyle/>
          <a:p>
            <a:pPr algn="ctr"/>
            <a:r>
              <a:rPr lang="ru-RU" sz="4000" b="1" i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Рекламный блок</a:t>
            </a:r>
            <a:br>
              <a:rPr lang="ru-RU" sz="4000" b="1" i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</a:b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3933056"/>
            <a:ext cx="5184576" cy="2828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828800" algn="l"/>
              </a:tabLst>
            </a:pPr>
            <a:r>
              <a:rPr lang="ru-RU" b="1" i="1" u="sng" dirty="0" smtClean="0">
                <a:solidFill>
                  <a:srgbClr val="00B050"/>
                </a:solidFill>
                <a:latin typeface="Constantia" pitchFamily="18" charset="0"/>
                <a:cs typeface="Times New Roman" pitchFamily="18" charset="0"/>
              </a:rPr>
              <a:t>Обращайтесь по адресу:</a:t>
            </a:r>
            <a:r>
              <a:rPr lang="ru-RU" b="1" i="1" dirty="0" smtClean="0">
                <a:solidFill>
                  <a:srgbClr val="00B050"/>
                </a:solidFill>
                <a:latin typeface="Constantia" pitchFamily="18" charset="0"/>
                <a:cs typeface="Times New Roman" pitchFamily="18" charset="0"/>
              </a:rPr>
              <a:t> </a:t>
            </a:r>
          </a:p>
          <a:p>
            <a:pPr algn="ctr">
              <a:tabLst>
                <a:tab pos="1828800" algn="l"/>
              </a:tabLst>
            </a:pPr>
            <a:r>
              <a:rPr lang="ru-RU" b="1" i="1" dirty="0" smtClean="0">
                <a:solidFill>
                  <a:srgbClr val="00B050"/>
                </a:solidFill>
                <a:latin typeface="Constantia" pitchFamily="18" charset="0"/>
                <a:cs typeface="Times New Roman" pitchFamily="18" charset="0"/>
              </a:rPr>
              <a:t>Московская область,</a:t>
            </a:r>
            <a:endParaRPr lang="ru-RU" dirty="0" smtClean="0">
              <a:solidFill>
                <a:srgbClr val="00B050"/>
              </a:solidFill>
              <a:latin typeface="Constantia" pitchFamily="18" charset="0"/>
            </a:endParaRPr>
          </a:p>
          <a:p>
            <a:pPr algn="ctr" eaLnBrk="0" hangingPunct="0">
              <a:tabLst>
                <a:tab pos="1828800" algn="l"/>
              </a:tabLst>
            </a:pP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  <a:cs typeface="Times New Roman" pitchFamily="18" charset="0"/>
              </a:rPr>
              <a:t>Серпуховский</a:t>
            </a:r>
            <a:r>
              <a:rPr lang="ru-RU" b="1" i="1" dirty="0" smtClean="0">
                <a:solidFill>
                  <a:srgbClr val="00B050"/>
                </a:solidFill>
                <a:latin typeface="Constantia" pitchFamily="18" charset="0"/>
                <a:cs typeface="Times New Roman" pitchFamily="18" charset="0"/>
              </a:rPr>
              <a:t> район, 	п. 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  <a:cs typeface="Times New Roman" pitchFamily="18" charset="0"/>
              </a:rPr>
              <a:t>Оболенск</a:t>
            </a:r>
            <a:endParaRPr lang="ru-RU" dirty="0" smtClean="0">
              <a:solidFill>
                <a:srgbClr val="00B050"/>
              </a:solidFill>
              <a:latin typeface="Constantia" pitchFamily="18" charset="0"/>
            </a:endParaRPr>
          </a:p>
          <a:p>
            <a:pPr algn="ctr" eaLnBrk="0" hangingPunct="0">
              <a:tabLst>
                <a:tab pos="1828800" algn="l"/>
              </a:tabLst>
            </a:pPr>
            <a:r>
              <a:rPr lang="ru-RU" b="1" i="1" dirty="0" smtClean="0">
                <a:solidFill>
                  <a:srgbClr val="00B050"/>
                </a:solidFill>
                <a:latin typeface="Constantia" pitchFamily="18" charset="0"/>
                <a:cs typeface="Times New Roman" pitchFamily="18" charset="0"/>
              </a:rPr>
              <a:t>Здание Оболенской СОШ</a:t>
            </a:r>
            <a:endParaRPr lang="ru-RU" dirty="0" smtClean="0">
              <a:solidFill>
                <a:srgbClr val="00B050"/>
              </a:solidFill>
              <a:latin typeface="Constantia" pitchFamily="18" charset="0"/>
            </a:endParaRPr>
          </a:p>
          <a:p>
            <a:pPr algn="ctr" eaLnBrk="0" hangingPunct="0">
              <a:tabLst>
                <a:tab pos="1828800" algn="l"/>
              </a:tabLst>
            </a:pPr>
            <a:r>
              <a:rPr lang="ru-RU" sz="2000" dirty="0" smtClean="0"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2400" b="1" i="1" u="sng" dirty="0" smtClean="0">
                <a:solidFill>
                  <a:srgbClr val="0000FF"/>
                </a:solidFill>
                <a:latin typeface="Constantia" pitchFamily="18" charset="0"/>
                <a:cs typeface="Times New Roman" pitchFamily="18" charset="0"/>
              </a:rPr>
              <a:t>ВРЕМЯ РАБОТЫ:</a:t>
            </a:r>
            <a:r>
              <a:rPr lang="ru-RU" sz="2400" b="1" i="1" dirty="0" smtClean="0">
                <a:solidFill>
                  <a:srgbClr val="0000FF"/>
                </a:solidFill>
                <a:latin typeface="Constantia" pitchFamily="18" charset="0"/>
                <a:cs typeface="Times New Roman" pitchFamily="18" charset="0"/>
              </a:rPr>
              <a:t> с 9 </a:t>
            </a:r>
            <a:r>
              <a:rPr lang="ru-RU" sz="2400" b="1" i="1" baseline="30000" dirty="0" smtClean="0">
                <a:solidFill>
                  <a:srgbClr val="0000FF"/>
                </a:solidFill>
                <a:latin typeface="Constantia" pitchFamily="18" charset="0"/>
                <a:cs typeface="Times New Roman" pitchFamily="18" charset="0"/>
              </a:rPr>
              <a:t>00</a:t>
            </a:r>
            <a:r>
              <a:rPr lang="ru-RU" sz="2400" b="1" i="1" dirty="0" smtClean="0">
                <a:solidFill>
                  <a:srgbClr val="0000FF"/>
                </a:solidFill>
                <a:latin typeface="Constantia" pitchFamily="18" charset="0"/>
                <a:cs typeface="Times New Roman" pitchFamily="18" charset="0"/>
              </a:rPr>
              <a:t>до 18</a:t>
            </a:r>
            <a:r>
              <a:rPr lang="ru-RU" sz="2400" b="1" i="1" baseline="30000" dirty="0" smtClean="0">
                <a:solidFill>
                  <a:srgbClr val="0000FF"/>
                </a:solidFill>
                <a:latin typeface="Constantia" pitchFamily="18" charset="0"/>
                <a:cs typeface="Times New Roman" pitchFamily="18" charset="0"/>
              </a:rPr>
              <a:t>00</a:t>
            </a:r>
          </a:p>
          <a:p>
            <a:pPr algn="ctr" eaLnBrk="0" hangingPunct="0">
              <a:tabLst>
                <a:tab pos="1828800" algn="l"/>
              </a:tabLst>
            </a:pPr>
            <a:endParaRPr lang="ru-RU" sz="1050" dirty="0" smtClean="0">
              <a:latin typeface="Constantia" pitchFamily="18" charset="0"/>
            </a:endParaRPr>
          </a:p>
          <a:p>
            <a:pPr algn="ctr" eaLnBrk="0" hangingPunct="0">
              <a:tabLst>
                <a:tab pos="1828800" algn="l"/>
              </a:tabLst>
            </a:pPr>
            <a:r>
              <a:rPr lang="ru-RU" sz="3200" b="1" i="1" baseline="30000" dirty="0" smtClean="0">
                <a:solidFill>
                  <a:srgbClr val="008000"/>
                </a:solidFill>
                <a:latin typeface="Constantia" pitchFamily="18" charset="0"/>
                <a:cs typeface="Times New Roman" pitchFamily="18" charset="0"/>
              </a:rPr>
              <a:t>Вы можете с нами связаться по телефону: </a:t>
            </a:r>
            <a:r>
              <a:rPr lang="ru-RU" sz="3200" b="1" i="1" baseline="30000" dirty="0" smtClean="0">
                <a:solidFill>
                  <a:schemeClr val="accent3"/>
                </a:solidFill>
                <a:latin typeface="Constantia" pitchFamily="18" charset="0"/>
                <a:cs typeface="Times New Roman" pitchFamily="18" charset="0"/>
              </a:rPr>
              <a:t>36-00-89</a:t>
            </a:r>
            <a:endParaRPr lang="ru-RU" sz="1050" dirty="0" smtClean="0">
              <a:solidFill>
                <a:schemeClr val="accent3"/>
              </a:solidFill>
              <a:latin typeface="Constantia" pitchFamily="18" charset="0"/>
            </a:endParaRPr>
          </a:p>
          <a:p>
            <a:pPr algn="ctr"/>
            <a:endParaRPr lang="ru-RU" b="1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Century Gothic"/>
            </a:endParaRPr>
          </a:p>
        </p:txBody>
      </p:sp>
      <p:pic>
        <p:nvPicPr>
          <p:cNvPr id="6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1484784"/>
            <a:ext cx="643425" cy="524272"/>
          </a:xfrm>
          <a:prstGeom prst="rect">
            <a:avLst/>
          </a:prstGeom>
          <a:noFill/>
        </p:spPr>
      </p:pic>
      <p:pic>
        <p:nvPicPr>
          <p:cNvPr id="7" name="Picture 2" descr="http://square-designs.com/media/DIR_15801/92-93.11.0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72200" y="1484784"/>
            <a:ext cx="361480" cy="54113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9600" dirty="0" smtClean="0">
                <a:solidFill>
                  <a:srgbClr val="00B050"/>
                </a:solidFill>
              </a:rPr>
              <a:t>конец</a:t>
            </a:r>
            <a:endParaRPr lang="ru-RU" sz="9600" dirty="0">
              <a:solidFill>
                <a:srgbClr val="00B050"/>
              </a:solidFill>
            </a:endParaRPr>
          </a:p>
        </p:txBody>
      </p:sp>
      <p:pic>
        <p:nvPicPr>
          <p:cNvPr id="1027" name="Picture 3" descr="C:\Documents and Settings\АДМИНИСТРАТОР\Рабочий стол\олимпиада по технологии проект\Новая папка\DSCN50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59832" y="2132856"/>
            <a:ext cx="3024335" cy="3805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1600" b="1" i="1" dirty="0" smtClean="0"/>
              <a:t>Оглавление..................................................................... 2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Выбор и обоснование темы проекта......................... 3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Историческая справка по проблеме проекта............3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Генерирование идей...................................................... 4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Выбор материала проекта..........................................5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Экологическое обоснование.........................................5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Обоснование используемых технологий,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инструментов и оборудования................................... 6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Техника безопасности при выполнении работ..........6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Экономическое обоснование........................................7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Сборочный чертёж......................................................</a:t>
            </a:r>
            <a:r>
              <a:rPr lang="en-US" sz="1600" b="1" i="1" dirty="0" smtClean="0"/>
              <a:t>8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Чертежи деталей........................................................</a:t>
            </a:r>
            <a:r>
              <a:rPr lang="en-US" sz="1600" b="1" i="1" dirty="0" smtClean="0"/>
              <a:t>9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Технологическая карта...............................................16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Анкета покупательского спроса................................17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Таблица покупательского спроса...............................18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Экспертиза изделия.....................................................19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Список используемой литературы.............................20</a:t>
            </a:r>
            <a:endParaRPr lang="en-US" sz="1600" b="1" i="1" dirty="0" smtClean="0"/>
          </a:p>
          <a:p>
            <a:pPr>
              <a:lnSpc>
                <a:spcPct val="90000"/>
              </a:lnSpc>
            </a:pPr>
            <a:r>
              <a:rPr lang="ru-RU" sz="1600" b="1" i="1" dirty="0" smtClean="0"/>
              <a:t>Рекламный блок.............................................................</a:t>
            </a:r>
            <a:r>
              <a:rPr lang="en-US" sz="1600" b="1" i="1" dirty="0" smtClean="0"/>
              <a:t>21</a:t>
            </a:r>
            <a:r>
              <a:rPr lang="ru-RU" sz="1600" b="1" i="1" dirty="0" smtClean="0"/>
              <a:t> </a:t>
            </a:r>
            <a:endParaRPr lang="ru-RU" sz="1600" b="1" dirty="0" smtClean="0"/>
          </a:p>
          <a:p>
            <a:pPr>
              <a:lnSpc>
                <a:spcPct val="90000"/>
              </a:lnSpc>
            </a:pPr>
            <a:endParaRPr lang="ru-RU" sz="1600" b="1" dirty="0" smtClean="0"/>
          </a:p>
          <a:p>
            <a:endParaRPr lang="ru-RU" sz="1600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i="1" dirty="0" smtClean="0">
                <a:solidFill>
                  <a:srgbClr val="FF0000"/>
                </a:solidFill>
              </a:rPr>
              <a:t>Оглавление.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2867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32240" y="0"/>
            <a:ext cx="2411760" cy="1937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00323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solidFill>
                  <a:srgbClr val="FF0000"/>
                </a:solidFill>
              </a:rPr>
              <a:t>Выбор и обоснование темы проекта.</a:t>
            </a: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dirty="0" smtClean="0"/>
              <a:t>      </a:t>
            </a:r>
            <a:r>
              <a:rPr lang="ru-RU" sz="1800" dirty="0" smtClean="0"/>
              <a:t>Так как урок «Технологии» один из моих любимых предметов  и мне нравится работать с древесиной</a:t>
            </a:r>
            <a:r>
              <a:rPr lang="en-US" sz="1800" dirty="0" smtClean="0"/>
              <a:t>,</a:t>
            </a:r>
            <a:r>
              <a:rPr lang="ru-RU" sz="1800" dirty="0" smtClean="0"/>
              <a:t>при выполнении проектов на уроке, я решил  выбрать тему:»Деревянная мозаика» и разработать </a:t>
            </a:r>
            <a:r>
              <a:rPr lang="en-US" sz="1800" dirty="0" smtClean="0"/>
              <a:t>,</a:t>
            </a:r>
            <a:r>
              <a:rPr lang="ru-RU" sz="1800" dirty="0" smtClean="0"/>
              <a:t>и изготовить несколько изделий в этой технике . К тому же скоро новогодние праздники и можно решить проблему с некоторыми подарками близким людям. Так как подарок сделанный своими руками  это самый приятный подарок. Перед этим я изготавливал много различных изделий из фанеры: полки, светильники, шкатулки, подставки и многое другое, и мне очень захотелось сделать новые, ранее ещё не изготавливаемые изделия. Я изготовил орла и зубра. Деревянная мозаика, или интарсия, известна с давних времен. Эта непростая техника позволяет создавать удивительные по своей выразительности вещи, которые очень высоко ценятся за искусное исполнение. Мастер должен быть сразу краснодеревщиком, живописцем и даже скульптором.</a:t>
            </a:r>
          </a:p>
          <a:p>
            <a:pPr>
              <a:buNone/>
            </a:pPr>
            <a:r>
              <a:rPr lang="ru-RU" sz="1800" dirty="0" smtClean="0"/>
              <a:t>      На мой взгляд, изделия, которые я сделал, получились довольно красивые и необычные.  Орлов я подарю своим близким</a:t>
            </a:r>
            <a:r>
              <a:rPr lang="en-US" sz="1800" dirty="0" smtClean="0"/>
              <a:t>,</a:t>
            </a:r>
            <a:r>
              <a:rPr lang="ru-RU" sz="1800" dirty="0" smtClean="0"/>
              <a:t>а зубра в школьный музей.  </a:t>
            </a:r>
          </a:p>
          <a:p>
            <a:pPr>
              <a:buNone/>
            </a:pPr>
            <a:r>
              <a:rPr lang="ru-RU" sz="1800" dirty="0" smtClean="0"/>
              <a:t> </a:t>
            </a:r>
            <a:endParaRPr lang="ru-RU" sz="1800" dirty="0"/>
          </a:p>
        </p:txBody>
      </p:sp>
      <p:pic>
        <p:nvPicPr>
          <p:cNvPr id="5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76448" y="1"/>
            <a:ext cx="1267552" cy="1124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355160" cy="1224136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Историческая справка по проблеме проекта.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1900" dirty="0" smtClean="0"/>
              <a:t>      </a:t>
            </a:r>
            <a:r>
              <a:rPr lang="ru-RU" sz="1900" dirty="0" smtClean="0"/>
              <a:t>Мозаикой называют изображение или орнамент, выполненные из отдельных, очень плотно подогнанных друг к другу разноцветных кусочков. Деревянная мозаика –это инкрустация  по дереву или маркетри и интарсия . Из двух видов инкрустации по дереву интарсия появилась раньше — ее по праву можно считать «мамой» маркетри. При выполнении интарсии деревянные пластинки разного цвета и текстуры врезаются в деревянную же поверхность, что позволяет получить сложное фигурное изображение.</a:t>
            </a:r>
          </a:p>
          <a:p>
            <a:pPr>
              <a:buNone/>
            </a:pPr>
            <a:r>
              <a:rPr lang="en-US" sz="1900" dirty="0" smtClean="0"/>
              <a:t>      </a:t>
            </a:r>
            <a:r>
              <a:rPr lang="ru-RU" sz="1900" dirty="0" smtClean="0"/>
              <a:t>Считается, что интарсия зародилась еще в Древнем Египте, где древесину впервые стали применять для инкрустации наряду с более «благородными» материалами. Но пика своего расцвета интарсия достигла в Италии в эпоху Возрождения</a:t>
            </a:r>
            <a:r>
              <a:rPr lang="en-US" sz="1900" dirty="0" smtClean="0"/>
              <a:t>, </a:t>
            </a:r>
            <a:r>
              <a:rPr lang="ru-RU" sz="1900" dirty="0" smtClean="0"/>
              <a:t>где орнаменты делались из клена, самшита, падуба, железного дерева, кизила. В этой технике чаще всего украшали церковную мебель и утварь.</a:t>
            </a:r>
          </a:p>
          <a:p>
            <a:pPr>
              <a:buNone/>
            </a:pPr>
            <a:r>
              <a:rPr lang="en-US" sz="1900" dirty="0" smtClean="0"/>
              <a:t>      </a:t>
            </a:r>
            <a:r>
              <a:rPr lang="ru-RU" sz="1900" dirty="0" smtClean="0"/>
              <a:t>Для изготовления интарсии подбирают разную по цвету древесину. В основе, например, деревянной столешницы вырезали место, куда затем вкладывали подходящие кусочки различной по цвету и узору древесины, чтобы составить определенный рисунок. Детали, образующие узор, плотно подгоняются друг к другу, склеиваются и вкладываются в украшаемый предмет. Затем внешняя сторона набора тщательно полируется. С течением времени эту технику упростили. </a:t>
            </a:r>
            <a:r>
              <a:rPr lang="ru-RU" sz="1700" dirty="0" smtClean="0"/>
              <a:t/>
            </a:r>
            <a:br>
              <a:rPr lang="ru-RU" sz="1700" dirty="0" smtClean="0"/>
            </a:br>
            <a:r>
              <a:rPr lang="ru-RU" sz="1700" dirty="0" smtClean="0"/>
              <a:t>  </a:t>
            </a:r>
            <a:br>
              <a:rPr lang="ru-RU" sz="1700" dirty="0" smtClean="0"/>
            </a:br>
            <a:endParaRPr lang="ru-RU" sz="1700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86884" y="0"/>
            <a:ext cx="1557115" cy="126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139136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Техника выполнения деревянной мозаики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48398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</a:t>
            </a:r>
            <a:r>
              <a:rPr lang="ru-RU" sz="1600" dirty="0" smtClean="0"/>
              <a:t>Как изготавливается изделие в технике интарсии? Сначала выбирается рисунок и делается эскиз, который разбивается на отдельные элементы (пластинки) — наподобие мозаики. Затем эти элементы вырезаются из дерева разного цвета и фактуры. Основной (фоном) для изделия выступает массив древесины, в котором при помощи специального режущего инструмента вырезают углубления для кусочков мозаики.</a:t>
            </a:r>
          </a:p>
          <a:p>
            <a:pPr>
              <a:buNone/>
            </a:pPr>
            <a:r>
              <a:rPr lang="ru-RU" sz="1600" dirty="0" smtClean="0"/>
              <a:t>    Лицевую сторону деревянных пластинок шлифуют и полируют, а обратную оставляют шероховатой, чтобы она лучше сцеплялась с фоном. Затем нужно плотно пригнать пластинки по кромкам, склеить и вложить в массив-основу. Изделие готово! Если кусочки мозаики выступают над основой — это называется рельефная интарсия. А если они находятся с ней на одном уровне — это живописная интарсия.</a:t>
            </a:r>
            <a:br>
              <a:rPr lang="ru-RU" sz="1600" dirty="0" smtClean="0"/>
            </a:br>
            <a:r>
              <a:rPr lang="ru-RU" sz="1600" dirty="0" smtClean="0"/>
              <a:t>В сети Интернет сейчас широко представлен зарубежный и отечественный опыт изготовления деревянной мозаики. Основным оборудованием для этих работ служит лобзиковый станок или ручной лобзик у наших умельцев</a:t>
            </a:r>
            <a:r>
              <a:rPr lang="en-US" sz="1600" dirty="0" smtClean="0"/>
              <a:t>,</a:t>
            </a:r>
            <a:r>
              <a:rPr lang="ru-RU" sz="1600" dirty="0" smtClean="0"/>
              <a:t> с помощью которого выпиливаются детали мозаики из массива разных пород </a:t>
            </a:r>
            <a:r>
              <a:rPr lang="ru-RU" sz="1600" dirty="0" err="1" smtClean="0"/>
              <a:t>древесины-досок</a:t>
            </a:r>
            <a:r>
              <a:rPr lang="ru-RU" sz="1600" dirty="0" smtClean="0"/>
              <a:t> толщиной 20-25 мм. Большая толщина заготовок позволяет придавать объем мозаичным наборам.</a:t>
            </a:r>
            <a:endParaRPr lang="ru-RU" sz="1600" dirty="0"/>
          </a:p>
        </p:txBody>
      </p:sp>
      <p:pic>
        <p:nvPicPr>
          <p:cNvPr id="4" name="Picture 2" descr="http://square-designs.com/media/DIR_15801/sghummerwe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86884" y="0"/>
            <a:ext cx="1557115" cy="126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91264" cy="1340768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Генерирование идей.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3610744" cy="4335760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 sz="2000" b="1" i="1" dirty="0" smtClean="0"/>
              <a:t>    При изготовлении проекта предо мною были предложены следующие варианты изделий:</a:t>
            </a:r>
          </a:p>
          <a:p>
            <a:pPr>
              <a:buNone/>
              <a:defRPr/>
            </a:pPr>
            <a:r>
              <a:rPr lang="ru-RU" sz="2000" b="1" i="1" dirty="0" smtClean="0"/>
              <a:t>     Бабочка: на мой взгляд бабочка имеет относительно не сложный рисунок и конструкцию, которая меня не очень привлекла. Поэтому я не остановился на этом варианте, а перешёл к следующему.  </a:t>
            </a:r>
          </a:p>
          <a:p>
            <a:pPr algn="ctr">
              <a:buNone/>
              <a:defRPr/>
            </a:pP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79634" y="3244334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H="1" flipV="1">
            <a:off x="827584" y="155679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</a:rPr>
              <a:t>Первый вариант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pic>
        <p:nvPicPr>
          <p:cNvPr id="7" name="Рисунок 6" descr="Урок интарсии для начинающих. Бабочка.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040" y="2348880"/>
            <a:ext cx="38576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91264" cy="1124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5400" b="1" i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Генерирование идей.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3610744" cy="433576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2000" dirty="0" smtClean="0"/>
              <a:t> </a:t>
            </a:r>
            <a:r>
              <a:rPr lang="en-US" sz="2000" dirty="0" smtClean="0"/>
              <a:t>   </a:t>
            </a:r>
            <a:r>
              <a:rPr lang="ru-RU" sz="2000" b="1" i="1" dirty="0" smtClean="0"/>
              <a:t>Лошадь-эта идея имеет оригинальную форму и оригинальный узор . Но слишком  сложно пока изготовить гриву и ухо чтобы работа смотрелась неплохо. Надо поднабрать опыта  в изготовлении таких работ, да и материал тоже.</a:t>
            </a:r>
            <a:endParaRPr lang="ru-RU" sz="2000" dirty="0" smtClean="0"/>
          </a:p>
          <a:p>
            <a:pPr>
              <a:buNone/>
              <a:defRPr/>
            </a:pPr>
            <a:endParaRPr lang="ru-RU" sz="20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479634" y="3244334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H="1" flipV="1">
            <a:off x="971600" y="148478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</a:rPr>
              <a:t>Второй вариант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pic>
        <p:nvPicPr>
          <p:cNvPr id="8" name="Picture 2" descr="C:\Documents and Settings\АДМИНИСТРАТОР\Рабочий стол\олимпиада по технологии проект\010labgi0l124079272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60032" y="1988840"/>
            <a:ext cx="3787892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1203</TotalTime>
  <Words>1923</Words>
  <Application>Microsoft Office PowerPoint</Application>
  <PresentationFormat>Экран (4:3)</PresentationFormat>
  <Paragraphs>150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Поток</vt:lpstr>
      <vt:lpstr>  Московская область Серпуховского района МОУ « Оболенская средняя общеобразовательная школа»      </vt:lpstr>
      <vt:lpstr>      ТЕМА:</vt:lpstr>
      <vt:lpstr>Выполнил: ученик 9-го класса Мысенко  Алексей. Руководитель: Милюсин  В.С.</vt:lpstr>
      <vt:lpstr>Оглавление.</vt:lpstr>
      <vt:lpstr>Выбор и обоснование темы проекта. </vt:lpstr>
      <vt:lpstr>Историческая справка по проблеме проекта.</vt:lpstr>
      <vt:lpstr>Техника выполнения деревянной мозаики</vt:lpstr>
      <vt:lpstr>Генерирование идей.</vt:lpstr>
      <vt:lpstr>      Генерирование идей.</vt:lpstr>
      <vt:lpstr>Генерирование идей.</vt:lpstr>
      <vt:lpstr>  Генерирование идей. </vt:lpstr>
      <vt:lpstr>Генерирование идей. </vt:lpstr>
      <vt:lpstr>Выбор материала.</vt:lpstr>
      <vt:lpstr>    Экологическое обоснование. </vt:lpstr>
      <vt:lpstr>Обоснование используемых технологий, инструментов и оборудования. </vt:lpstr>
      <vt:lpstr>Техника безопасности при выполнении работ.</vt:lpstr>
      <vt:lpstr>Экономическое обоснование. </vt:lpstr>
      <vt:lpstr>Экономическое обоснование. </vt:lpstr>
      <vt:lpstr>Сборочный чертёж. </vt:lpstr>
      <vt:lpstr>Технологическая карта. </vt:lpstr>
      <vt:lpstr>Процесс изготовления изделия.</vt:lpstr>
      <vt:lpstr>Слайд 22</vt:lpstr>
      <vt:lpstr>Слайд 23</vt:lpstr>
      <vt:lpstr>ЗАВЕРШАЮЩИЙ ЭТАП</vt:lpstr>
      <vt:lpstr>Экспертиза изделия. </vt:lpstr>
      <vt:lpstr>И ещё одна работа</vt:lpstr>
      <vt:lpstr>Слайд 27</vt:lpstr>
      <vt:lpstr>По моему неплохо получилось</vt:lpstr>
      <vt:lpstr>Список литературы</vt:lpstr>
      <vt:lpstr>Рекламный блок </vt:lpstr>
      <vt:lpstr>конец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Ярослав</dc:creator>
  <cp:lastModifiedBy>revaz</cp:lastModifiedBy>
  <cp:revision>127</cp:revision>
  <dcterms:modified xsi:type="dcterms:W3CDTF">2013-02-05T17:20:51Z</dcterms:modified>
</cp:coreProperties>
</file>