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50" autoAdjust="0"/>
  </p:normalViewPr>
  <p:slideViewPr>
    <p:cSldViewPr>
      <p:cViewPr varScale="1">
        <p:scale>
          <a:sx n="65" d="100"/>
          <a:sy n="65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A1125-AD24-4A34-9C48-5595264BD26E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0F01D18-94AF-46D6-A2F7-7DD908EB8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4D943-40C2-4816-866C-3103A291D7C8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89873-7EDC-4477-B24C-E87F35843B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33B8C-C5A3-479F-AD33-18BC603962EA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0A432-3D16-4A58-AF83-6C02ABEF8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B2413-4B8C-470A-AEE3-E5043ABE0ABF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844B9-09B5-4509-8D9B-B30BC2EC83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411A8-8576-4242-A472-B155352CB2B9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BD354-296D-4E88-80CB-F249BDE7D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4D966-63CD-47CE-A624-3C7CBCF98D1E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AD069-FE0B-40DD-B16E-3A0FA09AAC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367D198-FA03-4F34-8823-8140115C472C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83BEE00-35BF-4CBF-9064-7AA57F598B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D90D1-82BB-408D-BF34-60A44317263E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EDE9A-50FB-40BB-BA52-766824D5E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4EAA8-019F-4141-8C1C-CC1B23C5AA5C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AF96B-A1B6-4547-842E-54800363F9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EF7D8-4AAF-4EC1-B891-94ADB599530C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E992F-4893-4EED-BAAC-C47924F1B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87A69-FBF3-4E1D-976B-85E14A8F2449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EE576-0242-4CDE-913E-9AD6113CF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B7F819-B64E-4723-A42A-AD7B5055589B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260377-F3FC-4428-8C07-C2F086438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29" r:id="rId2"/>
    <p:sldLayoutId id="2147483930" r:id="rId3"/>
    <p:sldLayoutId id="2147483931" r:id="rId4"/>
    <p:sldLayoutId id="2147483938" r:id="rId5"/>
    <p:sldLayoutId id="2147483939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5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470025"/>
          </a:xfrm>
        </p:spPr>
        <p:txBody>
          <a:bodyPr/>
          <a:lstStyle/>
          <a:p>
            <a:pPr eaLnBrk="1" hangingPunct="1"/>
            <a:r>
              <a:rPr lang="ru-RU" smtClean="0"/>
              <a:t>Решение линейных уравнений с параметрами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Решение: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smtClean="0"/>
              <a:t>x</a:t>
            </a:r>
            <a:r>
              <a:rPr lang="ru-RU" baseline="30000" smtClean="0"/>
              <a:t>2</a:t>
            </a:r>
            <a:r>
              <a:rPr lang="ru-RU" smtClean="0"/>
              <a:t> + </a:t>
            </a:r>
            <a:r>
              <a:rPr lang="en-US" smtClean="0"/>
              <a:t>x </a:t>
            </a:r>
            <a:r>
              <a:rPr lang="ru-RU" smtClean="0"/>
              <a:t>–                           = 1;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5 </a:t>
            </a:r>
            <a:r>
              <a:rPr lang="en-US" smtClean="0"/>
              <a:t>x</a:t>
            </a:r>
            <a:r>
              <a:rPr lang="ru-RU" baseline="30000" smtClean="0"/>
              <a:t>2</a:t>
            </a:r>
            <a:r>
              <a:rPr lang="ru-RU" smtClean="0"/>
              <a:t> + 5</a:t>
            </a:r>
            <a:r>
              <a:rPr lang="en-US" smtClean="0"/>
              <a:t>x </a:t>
            </a:r>
            <a:r>
              <a:rPr lang="ru-RU" smtClean="0"/>
              <a:t>– (5 </a:t>
            </a:r>
            <a:r>
              <a:rPr lang="en-US" smtClean="0"/>
              <a:t>x</a:t>
            </a:r>
            <a:r>
              <a:rPr lang="ru-RU" baseline="30000" smtClean="0"/>
              <a:t>2</a:t>
            </a:r>
            <a:r>
              <a:rPr lang="ru-RU" smtClean="0"/>
              <a:t> – </a:t>
            </a:r>
            <a:r>
              <a:rPr lang="en-US" smtClean="0"/>
              <a:t>x</a:t>
            </a:r>
            <a:r>
              <a:rPr lang="ru-RU" smtClean="0"/>
              <a:t> – 1) = 5;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5 </a:t>
            </a:r>
            <a:r>
              <a:rPr lang="en-US" smtClean="0"/>
              <a:t>x</a:t>
            </a:r>
            <a:r>
              <a:rPr lang="ru-RU" baseline="30000" smtClean="0"/>
              <a:t>2</a:t>
            </a:r>
            <a:r>
              <a:rPr lang="ru-RU" smtClean="0"/>
              <a:t> + 5</a:t>
            </a:r>
            <a:r>
              <a:rPr lang="en-US" smtClean="0"/>
              <a:t>x </a:t>
            </a:r>
            <a:r>
              <a:rPr lang="ru-RU" smtClean="0"/>
              <a:t>– 5 </a:t>
            </a:r>
            <a:r>
              <a:rPr lang="en-US" smtClean="0"/>
              <a:t>x</a:t>
            </a:r>
            <a:r>
              <a:rPr lang="ru-RU" baseline="30000" smtClean="0"/>
              <a:t>2</a:t>
            </a:r>
            <a:r>
              <a:rPr lang="ru-RU" smtClean="0"/>
              <a:t> + </a:t>
            </a:r>
            <a:r>
              <a:rPr lang="en-US" smtClean="0"/>
              <a:t>x</a:t>
            </a:r>
            <a:r>
              <a:rPr lang="ru-RU" smtClean="0"/>
              <a:t> + 1 = 5 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6</a:t>
            </a:r>
            <a:r>
              <a:rPr lang="en-US" smtClean="0"/>
              <a:t>x</a:t>
            </a:r>
            <a:r>
              <a:rPr lang="ru-RU" smtClean="0"/>
              <a:t> = 5 – 1;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6</a:t>
            </a:r>
            <a:r>
              <a:rPr lang="en-US" smtClean="0"/>
              <a:t>x</a:t>
            </a:r>
            <a:r>
              <a:rPr lang="ru-RU" smtClean="0"/>
              <a:t> = 4;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smtClean="0"/>
              <a:t>x</a:t>
            </a:r>
            <a:r>
              <a:rPr lang="ru-RU" smtClean="0"/>
              <a:t> =    .       Ответ:    .</a:t>
            </a:r>
          </a:p>
        </p:txBody>
      </p:sp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50" y="5589588"/>
            <a:ext cx="2159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27238" y="2133600"/>
            <a:ext cx="203993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8038" y="5589588"/>
            <a:ext cx="2159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Упражнение №622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76375" y="2420938"/>
            <a:ext cx="6480175" cy="1008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</a:rPr>
              <a:t>При каких значениях  </a:t>
            </a:r>
            <a:r>
              <a:rPr lang="en-US" sz="2800" i="1" dirty="0">
                <a:solidFill>
                  <a:schemeClr val="tx1"/>
                </a:solidFill>
              </a:rPr>
              <a:t>a</a:t>
            </a:r>
            <a:r>
              <a:rPr lang="ru-RU" sz="2800" dirty="0">
                <a:solidFill>
                  <a:schemeClr val="tx1"/>
                </a:solidFill>
              </a:rPr>
              <a:t>  уравнение   </a:t>
            </a:r>
            <a:r>
              <a:rPr lang="en-US" sz="2800" dirty="0">
                <a:solidFill>
                  <a:schemeClr val="tx1"/>
                </a:solidFill>
              </a:rPr>
              <a:t>ax</a:t>
            </a:r>
            <a:r>
              <a:rPr lang="ru-RU" sz="2800" dirty="0">
                <a:solidFill>
                  <a:schemeClr val="tx1"/>
                </a:solidFill>
              </a:rPr>
              <a:t> = 2</a:t>
            </a:r>
            <a:r>
              <a:rPr lang="en-US" sz="2800" dirty="0">
                <a:solidFill>
                  <a:schemeClr val="tx1"/>
                </a:solidFill>
              </a:rPr>
              <a:t>a</a:t>
            </a:r>
            <a:r>
              <a:rPr lang="ru-RU" sz="2800" dirty="0">
                <a:solidFill>
                  <a:schemeClr val="tx1"/>
                </a:solidFill>
              </a:rPr>
              <a:t> – 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19700" y="4005263"/>
            <a:ext cx="3455988" cy="1079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не имеет корней   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(Ответ: при </a:t>
            </a:r>
            <a:r>
              <a:rPr lang="en-US" b="1" i="1" dirty="0">
                <a:solidFill>
                  <a:schemeClr val="tx1"/>
                </a:solidFill>
              </a:rPr>
              <a:t>a</a:t>
            </a:r>
            <a:r>
              <a:rPr lang="ru-RU" b="1" dirty="0">
                <a:solidFill>
                  <a:schemeClr val="tx1"/>
                </a:solidFill>
              </a:rPr>
              <a:t> = 0)</a:t>
            </a: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00338" y="5445125"/>
            <a:ext cx="4103687" cy="1079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имеет бесконечно много корней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(Ответ: таких значений  </a:t>
            </a:r>
            <a:r>
              <a:rPr lang="en-US" b="1" i="1" dirty="0">
                <a:solidFill>
                  <a:schemeClr val="tx1"/>
                </a:solidFill>
              </a:rPr>
              <a:t>a</a:t>
            </a:r>
            <a:r>
              <a:rPr lang="ru-RU" b="1" dirty="0">
                <a:solidFill>
                  <a:schemeClr val="tx1"/>
                </a:solidFill>
              </a:rPr>
              <a:t>  нет)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55650" y="4005263"/>
            <a:ext cx="3455988" cy="1079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имеет единственный корень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(Ответ: при </a:t>
            </a:r>
            <a:r>
              <a:rPr lang="ru-RU" b="1" i="1" dirty="0">
                <a:solidFill>
                  <a:schemeClr val="tx1"/>
                </a:solidFill>
              </a:rPr>
              <a:t>а</a:t>
            </a:r>
            <a:r>
              <a:rPr lang="ru-RU" b="1" dirty="0">
                <a:solidFill>
                  <a:schemeClr val="tx1"/>
                </a:solidFill>
              </a:rPr>
              <a:t> ≠0)</a:t>
            </a:r>
          </a:p>
        </p:txBody>
      </p:sp>
      <p:cxnSp>
        <p:nvCxnSpPr>
          <p:cNvPr id="12" name="Прямая со стрелкой 11"/>
          <p:cNvCxnSpPr>
            <a:stCxn id="4" idx="2"/>
            <a:endCxn id="10" idx="0"/>
          </p:cNvCxnSpPr>
          <p:nvPr/>
        </p:nvCxnSpPr>
        <p:spPr>
          <a:xfrm flipH="1">
            <a:off x="2484438" y="3429000"/>
            <a:ext cx="2232025" cy="576263"/>
          </a:xfrm>
          <a:prstGeom prst="straightConnector1">
            <a:avLst/>
          </a:prstGeom>
          <a:ln w="15875">
            <a:headEnd type="none" w="sm" len="sm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  <a:endCxn id="9" idx="0"/>
          </p:cNvCxnSpPr>
          <p:nvPr/>
        </p:nvCxnSpPr>
        <p:spPr>
          <a:xfrm>
            <a:off x="4716463" y="3429000"/>
            <a:ext cx="34925" cy="2016125"/>
          </a:xfrm>
          <a:prstGeom prst="straightConnector1">
            <a:avLst/>
          </a:prstGeom>
          <a:ln w="15875">
            <a:headEnd type="none" w="sm" len="sm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6" idx="0"/>
          </p:cNvCxnSpPr>
          <p:nvPr/>
        </p:nvCxnSpPr>
        <p:spPr>
          <a:xfrm>
            <a:off x="4716463" y="3429000"/>
            <a:ext cx="2232025" cy="576263"/>
          </a:xfrm>
          <a:prstGeom prst="straightConnector1">
            <a:avLst/>
          </a:prstGeom>
          <a:ln w="15875">
            <a:headEnd type="none" w="sm" len="sm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Устная работа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68313" y="2349500"/>
            <a:ext cx="8229600" cy="38163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1.    Найдите корни уравнения: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а) 14 +3</a:t>
            </a:r>
            <a:r>
              <a:rPr lang="en-US" smtClean="0"/>
              <a:t>x</a:t>
            </a:r>
            <a:r>
              <a:rPr lang="ru-RU" smtClean="0"/>
              <a:t> = 5 – </a:t>
            </a:r>
            <a:r>
              <a:rPr lang="en-US" smtClean="0"/>
              <a:t>x</a:t>
            </a:r>
            <a:r>
              <a:rPr lang="ru-RU" smtClean="0"/>
              <a:t> ;               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б) 105</a:t>
            </a:r>
            <a:r>
              <a:rPr lang="en-US" smtClean="0"/>
              <a:t>y</a:t>
            </a:r>
            <a:r>
              <a:rPr lang="ru-RU" smtClean="0"/>
              <a:t> – 28 = 105</a:t>
            </a:r>
            <a:r>
              <a:rPr lang="en-US" smtClean="0"/>
              <a:t>y</a:t>
            </a:r>
            <a:r>
              <a:rPr lang="ru-RU" smtClean="0"/>
              <a:t> + 7;      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в)  34</a:t>
            </a:r>
            <a:r>
              <a:rPr lang="en-US" smtClean="0"/>
              <a:t>x</a:t>
            </a:r>
            <a:r>
              <a:rPr lang="ru-RU" smtClean="0"/>
              <a:t> + 2 = 34</a:t>
            </a:r>
            <a:r>
              <a:rPr lang="en-US" smtClean="0"/>
              <a:t>x</a:t>
            </a:r>
            <a:r>
              <a:rPr lang="ru-RU" smtClean="0"/>
              <a:t> + 2.                   </a:t>
            </a: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59338" y="3284538"/>
            <a:ext cx="3816350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</a:rPr>
              <a:t>Ответ: -2,25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59338" y="3933825"/>
            <a:ext cx="3816350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</a:rPr>
              <a:t>Ответ: нет решений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59338" y="4581525"/>
            <a:ext cx="3816350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</a:rPr>
              <a:t>Ответ: </a:t>
            </a:r>
            <a:r>
              <a:rPr lang="ru-RU" sz="2600" i="1" dirty="0" err="1">
                <a:solidFill>
                  <a:schemeClr val="tx1"/>
                </a:solidFill>
              </a:rPr>
              <a:t>х</a:t>
            </a:r>
            <a:r>
              <a:rPr lang="ru-RU" sz="2600" i="1" dirty="0">
                <a:solidFill>
                  <a:schemeClr val="tx1"/>
                </a:solidFill>
              </a:rPr>
              <a:t> – </a:t>
            </a:r>
            <a:r>
              <a:rPr lang="ru-RU" sz="2600" dirty="0">
                <a:solidFill>
                  <a:schemeClr val="tx1"/>
                </a:solidFill>
              </a:rPr>
              <a:t>любое число</a:t>
            </a:r>
            <a:r>
              <a:rPr lang="ru-RU" sz="2600" dirty="0"/>
              <a:t> </a:t>
            </a:r>
            <a:endParaRPr lang="ru-RU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68313" y="2349500"/>
            <a:ext cx="8229600" cy="38163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2.   При каких значениях  </a:t>
            </a:r>
            <a:r>
              <a:rPr lang="en-US" i="1" smtClean="0"/>
              <a:t>a</a:t>
            </a:r>
            <a:r>
              <a:rPr lang="ru-RU" smtClean="0"/>
              <a:t>  число  3  является корнем уравнения?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а)     </a:t>
            </a:r>
            <a:r>
              <a:rPr lang="en-US" smtClean="0"/>
              <a:t>ax</a:t>
            </a:r>
            <a:r>
              <a:rPr lang="ru-RU" smtClean="0"/>
              <a:t> = – 6;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б)    8</a:t>
            </a:r>
            <a:r>
              <a:rPr lang="en-US" smtClean="0"/>
              <a:t>x</a:t>
            </a:r>
            <a:r>
              <a:rPr lang="ru-RU" smtClean="0"/>
              <a:t> = 3</a:t>
            </a:r>
            <a:r>
              <a:rPr lang="en-US" smtClean="0"/>
              <a:t>a </a:t>
            </a:r>
            <a:r>
              <a:rPr lang="ru-RU" smtClean="0"/>
              <a:t>.           </a:t>
            </a: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63938" y="3860800"/>
            <a:ext cx="3816350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</a:rPr>
              <a:t>Ответ: при </a:t>
            </a:r>
            <a:r>
              <a:rPr lang="ru-RU" sz="2800" i="1" dirty="0">
                <a:solidFill>
                  <a:schemeClr val="tx1"/>
                </a:solidFill>
              </a:rPr>
              <a:t>а</a:t>
            </a:r>
            <a:r>
              <a:rPr lang="ru-RU" sz="2800" dirty="0">
                <a:solidFill>
                  <a:schemeClr val="tx1"/>
                </a:solidFill>
              </a:rPr>
              <a:t> = -2.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3938" y="4508500"/>
            <a:ext cx="3816350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</a:rPr>
              <a:t>Ответ: при </a:t>
            </a:r>
            <a:r>
              <a:rPr lang="ru-RU" sz="2800" i="1" dirty="0">
                <a:solidFill>
                  <a:schemeClr val="tx1"/>
                </a:solidFill>
              </a:rPr>
              <a:t>а</a:t>
            </a:r>
            <a:r>
              <a:rPr lang="ru-RU" sz="2800" dirty="0">
                <a:solidFill>
                  <a:schemeClr val="tx1"/>
                </a:solidFill>
              </a:rPr>
              <a:t> = 8.</a:t>
            </a:r>
            <a:endParaRPr lang="ru-RU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249737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3.   Укажите контрольные значения, при которых уравнение не имеет решений или решением является любое число?     </a:t>
            </a:r>
          </a:p>
          <a:p>
            <a:pPr marL="365760" indent="-256032" eaLnBrk="1" fontAlgn="auto" hangingPunct="1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а)  (5 – </a:t>
            </a:r>
            <a:r>
              <a:rPr lang="en-US" dirty="0" smtClean="0"/>
              <a:t>a</a:t>
            </a:r>
            <a:r>
              <a:rPr lang="ru-RU" dirty="0" smtClean="0"/>
              <a:t>) </a:t>
            </a:r>
            <a:r>
              <a:rPr lang="en-US" dirty="0" smtClean="0"/>
              <a:t>x</a:t>
            </a:r>
            <a:r>
              <a:rPr lang="ru-RU" dirty="0" smtClean="0"/>
              <a:t> = 0;     </a:t>
            </a:r>
          </a:p>
          <a:p>
            <a:pPr marL="365760" indent="-256032" eaLnBrk="1" fontAlgn="auto" hangingPunct="1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б)  (</a:t>
            </a:r>
            <a:r>
              <a:rPr lang="en-US" dirty="0" smtClean="0"/>
              <a:t>b</a:t>
            </a:r>
            <a:r>
              <a:rPr lang="ru-RU" dirty="0" smtClean="0"/>
              <a:t> + 4)</a:t>
            </a:r>
            <a:r>
              <a:rPr lang="en-US" dirty="0" smtClean="0"/>
              <a:t>x</a:t>
            </a:r>
            <a:r>
              <a:rPr lang="ru-RU" dirty="0" smtClean="0"/>
              <a:t> = 5;        </a:t>
            </a:r>
          </a:p>
          <a:p>
            <a:pPr marL="365760" indent="-256032" eaLnBrk="1" fontAlgn="auto" hangingPunct="1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в)  </a:t>
            </a:r>
            <a:r>
              <a:rPr lang="en-US" dirty="0" smtClean="0"/>
              <a:t>ax</a:t>
            </a:r>
            <a:r>
              <a:rPr lang="ru-RU" dirty="0" smtClean="0"/>
              <a:t> = </a:t>
            </a:r>
            <a:r>
              <a:rPr lang="en-US" dirty="0" smtClean="0"/>
              <a:t>x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84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Изучение нового материала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68313" y="2708275"/>
            <a:ext cx="8229600" cy="1657350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   Решение уравнений с параметрами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53276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Рассмотрим уравнение</a:t>
            </a:r>
            <a:r>
              <a:rPr lang="ru-RU" i="1" smtClean="0"/>
              <a:t>   </a:t>
            </a:r>
            <a:r>
              <a:rPr lang="en-US" i="1" smtClean="0"/>
              <a:t>mx</a:t>
            </a:r>
            <a:r>
              <a:rPr lang="ru-RU" i="1" smtClean="0"/>
              <a:t> + 3 = 4</a:t>
            </a:r>
            <a:r>
              <a:rPr lang="en-US" i="1" smtClean="0"/>
              <a:t>m</a:t>
            </a:r>
            <a:r>
              <a:rPr lang="ru-RU" i="1" smtClean="0"/>
              <a:t> – 2</a:t>
            </a:r>
            <a:r>
              <a:rPr lang="en-US" i="1" smtClean="0"/>
              <a:t>x</a:t>
            </a:r>
            <a:r>
              <a:rPr lang="ru-RU" i="1" smtClean="0"/>
              <a:t>.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Оно содержит две переменные:   </a:t>
            </a:r>
            <a:r>
              <a:rPr lang="en-US" i="1" smtClean="0"/>
              <a:t>m</a:t>
            </a:r>
            <a:r>
              <a:rPr lang="ru-RU" i="1" smtClean="0"/>
              <a:t> и </a:t>
            </a:r>
            <a:r>
              <a:rPr lang="en-US" i="1" smtClean="0"/>
              <a:t>x</a:t>
            </a:r>
            <a:r>
              <a:rPr lang="ru-RU" i="1" smtClean="0"/>
              <a:t>. </a:t>
            </a:r>
            <a:r>
              <a:rPr lang="ru-RU" smtClean="0"/>
              <a:t>Чем же они отличаются?  Одна из переменных, например   </a:t>
            </a:r>
            <a:r>
              <a:rPr lang="en-US" i="1" smtClean="0"/>
              <a:t>m</a:t>
            </a:r>
            <a:r>
              <a:rPr lang="ru-RU" smtClean="0"/>
              <a:t>, принимает любые значения, тогда переменная </a:t>
            </a:r>
            <a:r>
              <a:rPr lang="en-US" i="1" smtClean="0"/>
              <a:t>x</a:t>
            </a:r>
            <a:r>
              <a:rPr lang="ru-RU" smtClean="0"/>
              <a:t> принимает не все значения, а только те, которые получаются при заданных значениях переменной  </a:t>
            </a:r>
            <a:r>
              <a:rPr lang="en-US" i="1" smtClean="0"/>
              <a:t>m</a:t>
            </a:r>
            <a:r>
              <a:rPr lang="ru-RU" smtClean="0"/>
              <a:t>. 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04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53276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Решим данное уравнение при </a:t>
            </a:r>
            <a:r>
              <a:rPr lang="ru-RU" i="1" smtClean="0"/>
              <a:t>  </a:t>
            </a:r>
            <a:r>
              <a:rPr lang="en-US" i="1" smtClean="0"/>
              <a:t>m</a:t>
            </a:r>
            <a:r>
              <a:rPr lang="ru-RU" i="1" smtClean="0"/>
              <a:t> = 2, - 1, 0.</a:t>
            </a:r>
            <a:endParaRPr lang="ru-RU" smtClean="0"/>
          </a:p>
          <a:p>
            <a:pPr eaLnBrk="1" hangingPunct="1">
              <a:lnSpc>
                <a:spcPct val="150000"/>
              </a:lnSpc>
            </a:pPr>
            <a:r>
              <a:rPr lang="ru-RU" smtClean="0"/>
              <a:t>если</a:t>
            </a:r>
            <a:r>
              <a:rPr lang="ru-RU" i="1" smtClean="0"/>
              <a:t> </a:t>
            </a:r>
            <a:r>
              <a:rPr lang="en-US" i="1" smtClean="0"/>
              <a:t>m</a:t>
            </a:r>
            <a:r>
              <a:rPr lang="ru-RU" i="1" smtClean="0"/>
              <a:t> = 2, </a:t>
            </a:r>
            <a:r>
              <a:rPr lang="ru-RU" smtClean="0"/>
              <a:t>то уравнение примет вид</a:t>
            </a:r>
            <a:r>
              <a:rPr lang="ru-RU" i="1" smtClean="0"/>
              <a:t>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2</a:t>
            </a:r>
            <a:r>
              <a:rPr lang="en-US" i="1" smtClean="0"/>
              <a:t>x</a:t>
            </a:r>
            <a:r>
              <a:rPr lang="ru-RU" i="1" smtClean="0"/>
              <a:t> + 3 = 8 – 2</a:t>
            </a:r>
            <a:r>
              <a:rPr lang="en-US" i="1" smtClean="0"/>
              <a:t>x</a:t>
            </a:r>
            <a:r>
              <a:rPr lang="ru-RU" i="1" smtClean="0"/>
              <a:t>.    </a:t>
            </a:r>
            <a:r>
              <a:rPr lang="ru-RU" smtClean="0"/>
              <a:t>Ответ:</a:t>
            </a:r>
            <a:r>
              <a:rPr lang="ru-RU" i="1" smtClean="0"/>
              <a:t> 5/4;</a:t>
            </a:r>
            <a:endParaRPr lang="ru-RU" smtClean="0"/>
          </a:p>
          <a:p>
            <a:pPr eaLnBrk="1" hangingPunct="1">
              <a:lnSpc>
                <a:spcPct val="150000"/>
              </a:lnSpc>
            </a:pPr>
            <a:r>
              <a:rPr lang="ru-RU" i="1" smtClean="0"/>
              <a:t> </a:t>
            </a:r>
            <a:r>
              <a:rPr lang="ru-RU" smtClean="0"/>
              <a:t>если</a:t>
            </a:r>
            <a:r>
              <a:rPr lang="ru-RU" i="1" smtClean="0"/>
              <a:t> </a:t>
            </a:r>
            <a:r>
              <a:rPr lang="en-US" i="1" smtClean="0"/>
              <a:t>m</a:t>
            </a:r>
            <a:r>
              <a:rPr lang="ru-RU" i="1" smtClean="0"/>
              <a:t> = - 1, </a:t>
            </a:r>
            <a:r>
              <a:rPr lang="ru-RU" smtClean="0"/>
              <a:t>то уравнение примет вид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– </a:t>
            </a:r>
            <a:r>
              <a:rPr lang="en-US" i="1" smtClean="0"/>
              <a:t>x</a:t>
            </a:r>
            <a:r>
              <a:rPr lang="ru-RU" i="1" smtClean="0"/>
              <a:t> + 3 = – 4 – 2</a:t>
            </a:r>
            <a:r>
              <a:rPr lang="en-US" i="1" smtClean="0"/>
              <a:t>x</a:t>
            </a:r>
            <a:r>
              <a:rPr lang="ru-RU" i="1" smtClean="0"/>
              <a:t>.   </a:t>
            </a:r>
            <a:r>
              <a:rPr lang="ru-RU" smtClean="0"/>
              <a:t>Ответ:</a:t>
            </a:r>
            <a:r>
              <a:rPr lang="ru-RU" i="1" smtClean="0"/>
              <a:t>   – 7;</a:t>
            </a:r>
            <a:endParaRPr lang="ru-RU" smtClean="0"/>
          </a:p>
          <a:p>
            <a:pPr eaLnBrk="1" hangingPunct="1">
              <a:lnSpc>
                <a:spcPct val="150000"/>
              </a:lnSpc>
            </a:pPr>
            <a:r>
              <a:rPr lang="ru-RU" i="1" smtClean="0"/>
              <a:t> </a:t>
            </a:r>
            <a:r>
              <a:rPr lang="ru-RU" smtClean="0"/>
              <a:t>если</a:t>
            </a:r>
            <a:r>
              <a:rPr lang="ru-RU" i="1" smtClean="0"/>
              <a:t> </a:t>
            </a:r>
            <a:r>
              <a:rPr lang="en-US" i="1" smtClean="0"/>
              <a:t>m</a:t>
            </a:r>
            <a:r>
              <a:rPr lang="ru-RU" i="1" smtClean="0"/>
              <a:t> = 0, </a:t>
            </a:r>
            <a:r>
              <a:rPr lang="ru-RU" smtClean="0"/>
              <a:t>то уравнение примет вид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3 =  – 2</a:t>
            </a:r>
            <a:r>
              <a:rPr lang="en-US" i="1" smtClean="0"/>
              <a:t>x</a:t>
            </a:r>
            <a:r>
              <a:rPr lang="ru-RU" i="1" smtClean="0"/>
              <a:t>.    </a:t>
            </a:r>
            <a:r>
              <a:rPr lang="ru-RU" smtClean="0"/>
              <a:t>Ответ:</a:t>
            </a:r>
            <a:r>
              <a:rPr lang="ru-RU" i="1" smtClean="0"/>
              <a:t> – 1,5.</a:t>
            </a:r>
            <a:endParaRPr lang="ru-RU" smtClean="0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15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53276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mtClean="0"/>
              <a:t>Переменную </a:t>
            </a:r>
            <a:r>
              <a:rPr lang="en-US" i="1" smtClean="0"/>
              <a:t>m</a:t>
            </a:r>
            <a:r>
              <a:rPr lang="ru-RU" smtClean="0"/>
              <a:t>, значения которой мы задаём, называют </a:t>
            </a:r>
            <a:r>
              <a:rPr lang="ru-RU" i="1" smtClean="0"/>
              <a:t>параметром (фиксированным числом)</a:t>
            </a:r>
            <a:r>
              <a:rPr lang="ru-RU" smtClean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ru-RU" smtClean="0"/>
              <a:t>Решить уравнение с параметром – значит, для любых допустимых значений параметра найти значения неизвестной переменной.</a:t>
            </a: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25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53276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   Но можем ли мы перебрать все значения параметра </a:t>
            </a:r>
            <a:r>
              <a:rPr lang="en-US" i="1" smtClean="0"/>
              <a:t>m</a:t>
            </a:r>
            <a:r>
              <a:rPr lang="ru-RU" smtClean="0"/>
              <a:t>, чтобы найти значения </a:t>
            </a:r>
            <a:r>
              <a:rPr lang="en-US" i="1" smtClean="0"/>
              <a:t>x</a:t>
            </a:r>
            <a:r>
              <a:rPr lang="ru-RU" smtClean="0"/>
              <a:t>?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</a:t>
            </a:r>
            <a:r>
              <a:rPr lang="ru-RU" smtClean="0"/>
              <a:t>Для решения линейного уравнения с параметром применяется тот же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    алгоритм решения, как и для линейного уравнения без параметра, т.е. перенос слагаемых и приведение подобных слагаемых.</a:t>
            </a: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35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Проверка домашнего задания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68313" y="2708275"/>
            <a:ext cx="8229600" cy="1657350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   Упражнения №№622, 624(а,в), 625(а), 626(в) учебника «Алгебра 7»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Решение: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468313" y="2344738"/>
            <a:ext cx="8229600" cy="451326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mx</a:t>
            </a:r>
            <a:r>
              <a:rPr lang="ru-RU" i="1" smtClean="0"/>
              <a:t> + 3 = 4</a:t>
            </a:r>
            <a:r>
              <a:rPr lang="en-US" i="1" smtClean="0"/>
              <a:t>m</a:t>
            </a:r>
            <a:r>
              <a:rPr lang="ru-RU" i="1" smtClean="0"/>
              <a:t> – 2</a:t>
            </a:r>
            <a:r>
              <a:rPr lang="en-US" i="1" smtClean="0"/>
              <a:t>x</a:t>
            </a:r>
            <a:r>
              <a:rPr lang="ru-RU" smtClean="0"/>
              <a:t>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mx</a:t>
            </a:r>
            <a:r>
              <a:rPr lang="ru-RU" i="1" smtClean="0"/>
              <a:t> + 2</a:t>
            </a:r>
            <a:r>
              <a:rPr lang="en-US" i="1" smtClean="0"/>
              <a:t>x</a:t>
            </a:r>
            <a:r>
              <a:rPr lang="ru-RU" i="1" smtClean="0"/>
              <a:t> = 4</a:t>
            </a:r>
            <a:r>
              <a:rPr lang="en-US" i="1" smtClean="0"/>
              <a:t>m</a:t>
            </a:r>
            <a:r>
              <a:rPr lang="ru-RU" i="1" smtClean="0"/>
              <a:t> – 3;</a:t>
            </a:r>
            <a:endParaRPr lang="ru-RU" smtClean="0"/>
          </a:p>
          <a:p>
            <a:pPr eaLnBrk="1" hangingPunct="1">
              <a:buFont typeface="Georgia" pitchFamily="18" charset="0"/>
              <a:buNone/>
            </a:pPr>
            <a:r>
              <a:rPr lang="ru-RU" i="1" smtClean="0"/>
              <a:t>(</a:t>
            </a:r>
            <a:r>
              <a:rPr lang="en-US" i="1" smtClean="0"/>
              <a:t>m</a:t>
            </a:r>
            <a:r>
              <a:rPr lang="ru-RU" i="1" smtClean="0"/>
              <a:t> + 2)</a:t>
            </a:r>
            <a:r>
              <a:rPr lang="en-US" i="1" smtClean="0"/>
              <a:t>x</a:t>
            </a:r>
            <a:r>
              <a:rPr lang="ru-RU" i="1" smtClean="0"/>
              <a:t> = 4</a:t>
            </a:r>
            <a:r>
              <a:rPr lang="en-US" i="1" smtClean="0"/>
              <a:t>m</a:t>
            </a:r>
            <a:r>
              <a:rPr lang="ru-RU" i="1" smtClean="0"/>
              <a:t> – 3;   </a:t>
            </a:r>
            <a:r>
              <a:rPr lang="ru-RU" smtClean="0"/>
              <a:t>– </a:t>
            </a:r>
            <a:r>
              <a:rPr lang="en-US" smtClean="0"/>
              <a:t>x </a:t>
            </a:r>
            <a:r>
              <a:rPr lang="ru-RU" smtClean="0"/>
              <a:t>= 2,5;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Найдите</a:t>
            </a:r>
            <a:r>
              <a:rPr lang="ru-RU" i="1" smtClean="0"/>
              <a:t> </a:t>
            </a:r>
            <a:r>
              <a:rPr lang="ru-RU" smtClean="0"/>
              <a:t>контрольные значения </a:t>
            </a:r>
            <a:r>
              <a:rPr lang="en-US" i="1" smtClean="0"/>
              <a:t>m</a:t>
            </a:r>
            <a:r>
              <a:rPr lang="ru-RU" smtClean="0"/>
              <a:t>, при которых уравнение не имеет решений </a:t>
            </a:r>
            <a:endParaRPr lang="ru-RU" b="1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900113" y="5516563"/>
            <a:ext cx="2087562" cy="4333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</a:rPr>
              <a:t>(</a:t>
            </a:r>
            <a:r>
              <a:rPr lang="en-US" sz="2800" i="1" dirty="0">
                <a:solidFill>
                  <a:schemeClr val="tx1"/>
                </a:solidFill>
              </a:rPr>
              <a:t>m</a:t>
            </a:r>
            <a:r>
              <a:rPr lang="ru-RU" sz="2800" dirty="0">
                <a:solidFill>
                  <a:schemeClr val="tx1"/>
                </a:solidFill>
              </a:rPr>
              <a:t> = -2).</a:t>
            </a:r>
            <a:endParaRPr lang="ru-RU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468313" y="1989138"/>
            <a:ext cx="8229600" cy="43195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Запишем решение уравнения далее так: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при  </a:t>
            </a:r>
            <a:r>
              <a:rPr lang="en-US" i="1" smtClean="0"/>
              <a:t>m</a:t>
            </a:r>
            <a:r>
              <a:rPr lang="ru-RU" i="1" smtClean="0"/>
              <a:t> = - 2   уравнение примет вид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0</a:t>
            </a:r>
            <a:r>
              <a:rPr lang="en-US" i="1" smtClean="0"/>
              <a:t>x</a:t>
            </a:r>
            <a:r>
              <a:rPr lang="ru-RU" i="1" smtClean="0"/>
              <a:t> = - 11, решений нет; 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при  </a:t>
            </a:r>
            <a:r>
              <a:rPr lang="en-US" i="1" smtClean="0"/>
              <a:t>m </a:t>
            </a:r>
            <a:r>
              <a:rPr lang="ru-RU" i="1" smtClean="0"/>
              <a:t> - 2   уравнение имеет единственное решение  </a:t>
            </a:r>
            <a:r>
              <a:rPr lang="en-US" i="1" smtClean="0"/>
              <a:t>x</a:t>
            </a:r>
            <a:r>
              <a:rPr lang="ru-RU" i="1" smtClean="0"/>
              <a:t> =           .</a:t>
            </a:r>
            <a:endParaRPr lang="ru-RU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56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25608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113" y="4797425"/>
            <a:ext cx="8318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Группа 19"/>
          <p:cNvGrpSpPr>
            <a:grpSpLocks/>
          </p:cNvGrpSpPr>
          <p:nvPr/>
        </p:nvGrpSpPr>
        <p:grpSpPr bwMode="auto">
          <a:xfrm>
            <a:off x="684213" y="3357563"/>
            <a:ext cx="7481887" cy="2843212"/>
            <a:chOff x="755576" y="3717032"/>
            <a:chExt cx="7482385" cy="2843211"/>
          </a:xfrm>
        </p:grpSpPr>
        <p:grpSp>
          <p:nvGrpSpPr>
            <p:cNvPr id="26640" name="Группа 18"/>
            <p:cNvGrpSpPr>
              <a:grpSpLocks/>
            </p:cNvGrpSpPr>
            <p:nvPr/>
          </p:nvGrpSpPr>
          <p:grpSpPr bwMode="auto">
            <a:xfrm>
              <a:off x="755576" y="3717032"/>
              <a:ext cx="7482385" cy="2843211"/>
              <a:chOff x="755576" y="3717032"/>
              <a:chExt cx="7482385" cy="2843211"/>
            </a:xfrm>
          </p:grpSpPr>
          <p:grpSp>
            <p:nvGrpSpPr>
              <p:cNvPr id="26642" name="Группа 12"/>
              <p:cNvGrpSpPr>
                <a:grpSpLocks/>
              </p:cNvGrpSpPr>
              <p:nvPr/>
            </p:nvGrpSpPr>
            <p:grpSpPr bwMode="auto">
              <a:xfrm>
                <a:off x="755576" y="3789040"/>
                <a:ext cx="7482385" cy="2771203"/>
                <a:chOff x="1901315" y="4270496"/>
                <a:chExt cx="5128805" cy="866475"/>
              </a:xfrm>
            </p:grpSpPr>
            <p:cxnSp>
              <p:nvCxnSpPr>
                <p:cNvPr id="26644" name="AutoShape 2"/>
                <p:cNvCxnSpPr>
                  <a:cxnSpLocks noChangeShapeType="1"/>
                </p:cNvCxnSpPr>
                <p:nvPr/>
              </p:nvCxnSpPr>
              <p:spPr bwMode="auto">
                <a:xfrm flipV="1">
                  <a:off x="2051720" y="4725144"/>
                  <a:ext cx="4978400" cy="254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grpSp>
              <p:nvGrpSpPr>
                <p:cNvPr id="26645" name="Группа 11"/>
                <p:cNvGrpSpPr>
                  <a:grpSpLocks/>
                </p:cNvGrpSpPr>
                <p:nvPr/>
              </p:nvGrpSpPr>
              <p:grpSpPr bwMode="auto">
                <a:xfrm>
                  <a:off x="1901315" y="4270496"/>
                  <a:ext cx="5080351" cy="866475"/>
                  <a:chOff x="658972" y="6123183"/>
                  <a:chExt cx="5080351" cy="866475"/>
                </a:xfrm>
              </p:grpSpPr>
              <p:sp>
                <p:nvSpPr>
                  <p:cNvPr id="26646" name="Arc 3"/>
                  <p:cNvSpPr>
                    <a:spLocks/>
                  </p:cNvSpPr>
                  <p:nvPr/>
                </p:nvSpPr>
                <p:spPr bwMode="auto">
                  <a:xfrm rot="13332708" flipV="1">
                    <a:off x="658972" y="6123183"/>
                    <a:ext cx="2421583" cy="866475"/>
                  </a:xfrm>
                  <a:custGeom>
                    <a:avLst/>
                    <a:gdLst>
                      <a:gd name="T0" fmla="*/ 10004053 w 19847"/>
                      <a:gd name="T1" fmla="*/ 0 h 21590"/>
                      <a:gd name="T2" fmla="*/ 295463391 w 19847"/>
                      <a:gd name="T3" fmla="*/ 21046636 h 21590"/>
                      <a:gd name="T4" fmla="*/ 0 w 19847"/>
                      <a:gd name="T5" fmla="*/ 34774380 h 21590"/>
                      <a:gd name="T6" fmla="*/ 0 60000 65536"/>
                      <a:gd name="T7" fmla="*/ 0 60000 65536"/>
                      <a:gd name="T8" fmla="*/ 0 60000 65536"/>
                      <a:gd name="T9" fmla="*/ 0 w 19847"/>
                      <a:gd name="T10" fmla="*/ 0 h 21590"/>
                      <a:gd name="T11" fmla="*/ 19847 w 19847"/>
                      <a:gd name="T12" fmla="*/ 21590 h 2159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847" h="21590" fill="none" extrusionOk="0">
                        <a:moveTo>
                          <a:pt x="671" y="0"/>
                        </a:moveTo>
                        <a:cubicBezTo>
                          <a:pt x="9059" y="261"/>
                          <a:pt x="16536" y="5356"/>
                          <a:pt x="19847" y="13066"/>
                        </a:cubicBezTo>
                      </a:path>
                      <a:path w="19847" h="21590" stroke="0" extrusionOk="0">
                        <a:moveTo>
                          <a:pt x="671" y="0"/>
                        </a:moveTo>
                        <a:cubicBezTo>
                          <a:pt x="9059" y="261"/>
                          <a:pt x="16536" y="5356"/>
                          <a:pt x="19847" y="13066"/>
                        </a:cubicBezTo>
                        <a:lnTo>
                          <a:pt x="0" y="215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647" name="Arc 4"/>
                  <p:cNvSpPr>
                    <a:spLocks/>
                  </p:cNvSpPr>
                  <p:nvPr/>
                </p:nvSpPr>
                <p:spPr bwMode="auto">
                  <a:xfrm rot="10577723" flipV="1">
                    <a:off x="3318025" y="6123302"/>
                    <a:ext cx="2421298" cy="706438"/>
                  </a:xfrm>
                  <a:custGeom>
                    <a:avLst/>
                    <a:gdLst>
                      <a:gd name="T0" fmla="*/ 0 w 20158"/>
                      <a:gd name="T1" fmla="*/ 2126 h 21600"/>
                      <a:gd name="T2" fmla="*/ 290836599 w 20158"/>
                      <a:gd name="T3" fmla="*/ 14065866 h 21600"/>
                      <a:gd name="T4" fmla="*/ 4039741 w 20158"/>
                      <a:gd name="T5" fmla="*/ 23104382 h 21600"/>
                      <a:gd name="T6" fmla="*/ 0 60000 65536"/>
                      <a:gd name="T7" fmla="*/ 0 60000 65536"/>
                      <a:gd name="T8" fmla="*/ 0 60000 65536"/>
                      <a:gd name="T9" fmla="*/ 0 w 20158"/>
                      <a:gd name="T10" fmla="*/ 0 h 21600"/>
                      <a:gd name="T11" fmla="*/ 20158 w 20158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0158" h="21600" fill="none" extrusionOk="0">
                        <a:moveTo>
                          <a:pt x="-1" y="1"/>
                        </a:moveTo>
                        <a:cubicBezTo>
                          <a:pt x="93" y="0"/>
                          <a:pt x="186" y="-1"/>
                          <a:pt x="280" y="0"/>
                        </a:cubicBezTo>
                        <a:cubicBezTo>
                          <a:pt x="8943" y="0"/>
                          <a:pt x="16769" y="5176"/>
                          <a:pt x="20158" y="13149"/>
                        </a:cubicBezTo>
                      </a:path>
                      <a:path w="20158" h="21600" stroke="0" extrusionOk="0">
                        <a:moveTo>
                          <a:pt x="-1" y="1"/>
                        </a:moveTo>
                        <a:cubicBezTo>
                          <a:pt x="93" y="0"/>
                          <a:pt x="186" y="-1"/>
                          <a:pt x="280" y="0"/>
                        </a:cubicBezTo>
                        <a:cubicBezTo>
                          <a:pt x="8943" y="0"/>
                          <a:pt x="16769" y="5176"/>
                          <a:pt x="20158" y="13149"/>
                        </a:cubicBezTo>
                        <a:lnTo>
                          <a:pt x="28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pic>
            <p:nvPicPr>
              <p:cNvPr id="26643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499991" y="3717032"/>
                <a:ext cx="241947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cxnSp>
          <p:nvCxnSpPr>
            <p:cNvPr id="17" name="Прямая со стрелкой 16"/>
            <p:cNvCxnSpPr>
              <a:stCxn id="48133" idx="2"/>
            </p:cNvCxnSpPr>
            <p:nvPr/>
          </p:nvCxnSpPr>
          <p:spPr>
            <a:xfrm>
              <a:off x="4621395" y="4221857"/>
              <a:ext cx="22226" cy="8636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52562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Для удобства записи ответа сделаем рисунок решений, т.е. изобразим линию параметра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endParaRPr lang="ru-RU" i="1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х =                                                    х =     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endParaRPr lang="ru-RU" i="1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 </a:t>
            </a:r>
          </a:p>
        </p:txBody>
      </p:sp>
      <p:sp>
        <p:nvSpPr>
          <p:cNvPr id="266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66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663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26634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150" y="4005263"/>
            <a:ext cx="8318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588" y="4005263"/>
            <a:ext cx="830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" name="Прямая соединительная линия 23"/>
          <p:cNvCxnSpPr/>
          <p:nvPr/>
        </p:nvCxnSpPr>
        <p:spPr>
          <a:xfrm>
            <a:off x="4572000" y="4797425"/>
            <a:ext cx="0" cy="2159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4356100" y="4868863"/>
            <a:ext cx="4176713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</a:rPr>
              <a:t>-2                                       </a:t>
            </a:r>
            <a:r>
              <a:rPr lang="en-US" sz="2800" i="1" dirty="0">
                <a:solidFill>
                  <a:schemeClr val="tx1"/>
                </a:solidFill>
              </a:rPr>
              <a:t>m</a:t>
            </a:r>
            <a:r>
              <a:rPr lang="ru-RU" sz="2800" dirty="0">
                <a:solidFill>
                  <a:schemeClr val="tx1"/>
                </a:solidFill>
              </a:rPr>
              <a:t>            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23850" y="5373688"/>
            <a:ext cx="8640763" cy="1150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</a:rPr>
              <a:t>Ответ: </a:t>
            </a:r>
            <a:r>
              <a:rPr lang="ru-RU" sz="2600" i="1" dirty="0">
                <a:solidFill>
                  <a:schemeClr val="tx1"/>
                </a:solidFill>
              </a:rPr>
              <a:t>при  </a:t>
            </a:r>
            <a:r>
              <a:rPr lang="en-US" sz="2600" i="1" dirty="0">
                <a:solidFill>
                  <a:schemeClr val="tx1"/>
                </a:solidFill>
              </a:rPr>
              <a:t>m</a:t>
            </a:r>
            <a:r>
              <a:rPr lang="ru-RU" sz="2600" i="1" dirty="0">
                <a:solidFill>
                  <a:schemeClr val="tx1"/>
                </a:solidFill>
              </a:rPr>
              <a:t> = -2   решений нет;</a:t>
            </a:r>
            <a:endParaRPr lang="ru-RU" sz="26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</a:rPr>
              <a:t>              при  </a:t>
            </a:r>
            <a:r>
              <a:rPr lang="en-US" sz="2600" i="1" dirty="0">
                <a:solidFill>
                  <a:schemeClr val="tx1"/>
                </a:solidFill>
              </a:rPr>
              <a:t>m </a:t>
            </a:r>
            <a:r>
              <a:rPr lang="ru-RU" sz="2800" dirty="0">
                <a:solidFill>
                  <a:schemeClr val="tx1"/>
                </a:solidFill>
              </a:rPr>
              <a:t>≠</a:t>
            </a:r>
            <a:r>
              <a:rPr lang="ru-RU" sz="2600" i="1" dirty="0">
                <a:solidFill>
                  <a:schemeClr val="tx1"/>
                </a:solidFill>
              </a:rPr>
              <a:t> -2   единственное решение  </a:t>
            </a:r>
            <a:r>
              <a:rPr lang="en-US" sz="2600" i="1" dirty="0">
                <a:solidFill>
                  <a:schemeClr val="tx1"/>
                </a:solidFill>
              </a:rPr>
              <a:t>x</a:t>
            </a:r>
            <a:r>
              <a:rPr lang="ru-RU" sz="2600" i="1" dirty="0">
                <a:solidFill>
                  <a:schemeClr val="tx1"/>
                </a:solidFill>
              </a:rPr>
              <a:t> =            .</a:t>
            </a:r>
            <a:endParaRPr lang="ru-RU" sz="2600" dirty="0">
              <a:solidFill>
                <a:schemeClr val="tx1"/>
              </a:solidFill>
            </a:endParaRPr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650" y="5876925"/>
            <a:ext cx="8302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Разберем решение следующего уравнения: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n</a:t>
            </a:r>
            <a:r>
              <a:rPr lang="ru-RU" i="1" baseline="30000" smtClean="0"/>
              <a:t>2</a:t>
            </a:r>
            <a:r>
              <a:rPr lang="en-US" i="1" smtClean="0"/>
              <a:t>x</a:t>
            </a:r>
            <a:r>
              <a:rPr lang="ru-RU" i="1" smtClean="0"/>
              <a:t> + 3</a:t>
            </a:r>
            <a:r>
              <a:rPr lang="en-US" i="1" smtClean="0"/>
              <a:t>nx</a:t>
            </a:r>
            <a:r>
              <a:rPr lang="ru-RU" i="1" smtClean="0"/>
              <a:t> = 5</a:t>
            </a:r>
            <a:r>
              <a:rPr lang="en-US" i="1" smtClean="0"/>
              <a:t>n</a:t>
            </a:r>
            <a:r>
              <a:rPr lang="ru-RU" i="1" smtClean="0"/>
              <a:t> + 15.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Решение: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n</a:t>
            </a:r>
            <a:r>
              <a:rPr lang="ru-RU" i="1" baseline="30000" smtClean="0"/>
              <a:t>2</a:t>
            </a:r>
            <a:r>
              <a:rPr lang="en-US" i="1" smtClean="0"/>
              <a:t>x</a:t>
            </a:r>
            <a:r>
              <a:rPr lang="ru-RU" i="1" smtClean="0"/>
              <a:t> + 3</a:t>
            </a:r>
            <a:r>
              <a:rPr lang="en-US" i="1" smtClean="0"/>
              <a:t>nx</a:t>
            </a:r>
            <a:r>
              <a:rPr lang="ru-RU" i="1" smtClean="0"/>
              <a:t> = 5</a:t>
            </a:r>
            <a:r>
              <a:rPr lang="en-US" i="1" smtClean="0"/>
              <a:t>n</a:t>
            </a:r>
            <a:r>
              <a:rPr lang="ru-RU" i="1" smtClean="0"/>
              <a:t> + 15;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n </a:t>
            </a:r>
            <a:r>
              <a:rPr lang="ru-RU" i="1" smtClean="0"/>
              <a:t>(</a:t>
            </a:r>
            <a:r>
              <a:rPr lang="en-US" i="1" smtClean="0"/>
              <a:t>n</a:t>
            </a:r>
            <a:r>
              <a:rPr lang="ru-RU" i="1" smtClean="0"/>
              <a:t> + 3) </a:t>
            </a:r>
            <a:r>
              <a:rPr lang="en-US" i="1" smtClean="0"/>
              <a:t>x</a:t>
            </a:r>
            <a:r>
              <a:rPr lang="ru-RU" i="1" smtClean="0"/>
              <a:t> = 5 (</a:t>
            </a:r>
            <a:r>
              <a:rPr lang="en-US" i="1" smtClean="0"/>
              <a:t>n</a:t>
            </a:r>
            <a:r>
              <a:rPr lang="ru-RU" i="1" smtClean="0"/>
              <a:t> + 3);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n</a:t>
            </a:r>
            <a:r>
              <a:rPr lang="ru-RU" i="1" smtClean="0"/>
              <a:t> =  – 3; 0 – контрольные значения параметра</a:t>
            </a:r>
            <a:endParaRPr lang="ru-RU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76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68313" y="692150"/>
            <a:ext cx="8424862" cy="597693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1) при  </a:t>
            </a:r>
            <a:r>
              <a:rPr lang="en-US" i="1" smtClean="0"/>
              <a:t>n</a:t>
            </a:r>
            <a:r>
              <a:rPr lang="ru-RU" i="1" smtClean="0"/>
              <a:t> = - 3   уравнение примет вид   0</a:t>
            </a:r>
            <a:r>
              <a:rPr lang="en-US" i="1" smtClean="0"/>
              <a:t>x</a:t>
            </a:r>
            <a:r>
              <a:rPr lang="ru-RU" i="1" smtClean="0"/>
              <a:t> = 0,   </a:t>
            </a:r>
            <a:r>
              <a:rPr lang="en-US" i="1" smtClean="0"/>
              <a:t>x</a:t>
            </a:r>
            <a:r>
              <a:rPr lang="ru-RU" i="1" smtClean="0"/>
              <a:t> – любое число;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2) при  </a:t>
            </a:r>
            <a:r>
              <a:rPr lang="en-US" i="1" smtClean="0"/>
              <a:t>n</a:t>
            </a:r>
            <a:r>
              <a:rPr lang="ru-RU" i="1" smtClean="0"/>
              <a:t> = 0   уравнение примет вид   0</a:t>
            </a:r>
            <a:r>
              <a:rPr lang="en-US" i="1" smtClean="0"/>
              <a:t>x</a:t>
            </a:r>
            <a:r>
              <a:rPr lang="ru-RU" i="1" smtClean="0"/>
              <a:t> = 15,  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3) при   </a:t>
            </a:r>
            <a:r>
              <a:rPr lang="en-US" i="1" smtClean="0"/>
              <a:t>n</a:t>
            </a:r>
            <a:r>
              <a:rPr lang="ru-RU" i="1" smtClean="0"/>
              <a:t> </a:t>
            </a:r>
            <a:r>
              <a:rPr lang="ru-RU" smtClean="0"/>
              <a:t>≠</a:t>
            </a:r>
            <a:r>
              <a:rPr lang="ru-RU" i="1" smtClean="0"/>
              <a:t> - 3; 0   уравнение имеет единственное решение  </a:t>
            </a:r>
            <a:r>
              <a:rPr lang="en-US" i="1" smtClean="0"/>
              <a:t>x</a:t>
            </a:r>
            <a:r>
              <a:rPr lang="ru-RU" i="1" smtClean="0"/>
              <a:t> =                =    .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endParaRPr lang="ru-RU" i="1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endParaRPr lang="ru-RU" smtClean="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86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867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28680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25" y="4005263"/>
            <a:ext cx="11604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28682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4005263"/>
            <a:ext cx="22225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8684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8685" name="Группа 37"/>
          <p:cNvGrpSpPr>
            <a:grpSpLocks/>
          </p:cNvGrpSpPr>
          <p:nvPr/>
        </p:nvGrpSpPr>
        <p:grpSpPr bwMode="auto">
          <a:xfrm>
            <a:off x="611188" y="5445125"/>
            <a:ext cx="4752975" cy="792163"/>
            <a:chOff x="611560" y="5445224"/>
            <a:chExt cx="4752528" cy="792088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3564032" y="5950001"/>
              <a:ext cx="0" cy="28731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364088" y="5876983"/>
              <a:ext cx="0" cy="28889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Прямоугольник 28"/>
            <p:cNvSpPr/>
            <p:nvPr/>
          </p:nvSpPr>
          <p:spPr>
            <a:xfrm>
              <a:off x="611560" y="5445224"/>
              <a:ext cx="1368296" cy="7920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i="1" dirty="0" err="1">
                  <a:solidFill>
                    <a:schemeClr val="tx1"/>
                  </a:solidFill>
                </a:rPr>
                <a:t>х</a:t>
              </a:r>
              <a:r>
                <a:rPr lang="ru-RU" i="1" dirty="0">
                  <a:solidFill>
                    <a:schemeClr val="tx1"/>
                  </a:solidFill>
                </a:rPr>
                <a:t> </a:t>
              </a:r>
              <a:r>
                <a:rPr lang="ru-RU" dirty="0">
                  <a:solidFill>
                    <a:schemeClr val="tx1"/>
                  </a:solidFill>
                </a:rPr>
                <a:t> =   </a:t>
              </a:r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3635375" y="5445125"/>
            <a:ext cx="1368425" cy="792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 err="1">
                <a:solidFill>
                  <a:schemeClr val="tx1"/>
                </a:solidFill>
              </a:rPr>
              <a:t>х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=   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867400" y="5373688"/>
            <a:ext cx="1368425" cy="792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 err="1">
                <a:solidFill>
                  <a:schemeClr val="tx1"/>
                </a:solidFill>
              </a:rPr>
              <a:t>х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=   </a:t>
            </a:r>
          </a:p>
        </p:txBody>
      </p:sp>
      <p:pic>
        <p:nvPicPr>
          <p:cNvPr id="28688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589588"/>
            <a:ext cx="1555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689" name="Группа 36"/>
          <p:cNvGrpSpPr>
            <a:grpSpLocks/>
          </p:cNvGrpSpPr>
          <p:nvPr/>
        </p:nvGrpSpPr>
        <p:grpSpPr bwMode="auto">
          <a:xfrm>
            <a:off x="395288" y="4991100"/>
            <a:ext cx="7993062" cy="1606550"/>
            <a:chOff x="395536" y="4991075"/>
            <a:chExt cx="7992888" cy="1606277"/>
          </a:xfrm>
        </p:grpSpPr>
        <p:sp>
          <p:nvSpPr>
            <p:cNvPr id="28690" name="Text Box 12"/>
            <p:cNvSpPr txBox="1">
              <a:spLocks noChangeArrowheads="1"/>
            </p:cNvSpPr>
            <p:nvPr/>
          </p:nvSpPr>
          <p:spPr bwMode="auto">
            <a:xfrm>
              <a:off x="2627784" y="5013176"/>
              <a:ext cx="1296144" cy="520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i="1">
                  <a:latin typeface="Georgia" pitchFamily="18" charset="0"/>
                </a:rPr>
                <a:t>x</a:t>
              </a:r>
              <a:r>
                <a:rPr lang="ru-RU" sz="1400" i="1">
                  <a:latin typeface="Georgia" pitchFamily="18" charset="0"/>
                </a:rPr>
                <a:t> – любое </a:t>
              </a:r>
            </a:p>
            <a:p>
              <a:r>
                <a:rPr lang="ru-RU" sz="1400" i="1">
                  <a:latin typeface="Georgia" pitchFamily="18" charset="0"/>
                </a:rPr>
                <a:t>     число</a:t>
              </a:r>
              <a:endParaRPr lang="ru-RU" sz="1400">
                <a:latin typeface="Georgia" pitchFamily="18" charset="0"/>
              </a:endParaRPr>
            </a:p>
          </p:txBody>
        </p:sp>
        <p:grpSp>
          <p:nvGrpSpPr>
            <p:cNvPr id="28691" name="Группа 16"/>
            <p:cNvGrpSpPr>
              <a:grpSpLocks/>
            </p:cNvGrpSpPr>
            <p:nvPr/>
          </p:nvGrpSpPr>
          <p:grpSpPr bwMode="auto">
            <a:xfrm>
              <a:off x="395536" y="5174974"/>
              <a:ext cx="7992888" cy="1418586"/>
              <a:chOff x="467544" y="5082453"/>
              <a:chExt cx="7642696" cy="1094469"/>
            </a:xfrm>
          </p:grpSpPr>
          <p:grpSp>
            <p:nvGrpSpPr>
              <p:cNvPr id="28698" name="Группа 13"/>
              <p:cNvGrpSpPr>
                <a:grpSpLocks/>
              </p:cNvGrpSpPr>
              <p:nvPr/>
            </p:nvGrpSpPr>
            <p:grpSpPr bwMode="auto">
              <a:xfrm>
                <a:off x="564894" y="5082453"/>
                <a:ext cx="7318749" cy="1094469"/>
                <a:chOff x="1400557" y="5186279"/>
                <a:chExt cx="5671992" cy="783556"/>
              </a:xfrm>
            </p:grpSpPr>
            <p:sp>
              <p:nvSpPr>
                <p:cNvPr id="28700" name="Freeform 5"/>
                <p:cNvSpPr>
                  <a:spLocks/>
                </p:cNvSpPr>
                <p:nvPr/>
              </p:nvSpPr>
              <p:spPr bwMode="auto">
                <a:xfrm>
                  <a:off x="3668955" y="5373216"/>
                  <a:ext cx="1338541" cy="330200"/>
                </a:xfrm>
                <a:custGeom>
                  <a:avLst/>
                  <a:gdLst>
                    <a:gd name="T0" fmla="*/ 0 w 2160"/>
                    <a:gd name="T1" fmla="*/ 330200 h 280"/>
                    <a:gd name="T2" fmla="*/ 260272 w 2160"/>
                    <a:gd name="T3" fmla="*/ 70757 h 280"/>
                    <a:gd name="T4" fmla="*/ 334635 w 2160"/>
                    <a:gd name="T5" fmla="*/ 23586 h 280"/>
                    <a:gd name="T6" fmla="*/ 371817 w 2160"/>
                    <a:gd name="T7" fmla="*/ 0 h 280"/>
                    <a:gd name="T8" fmla="*/ 1103057 w 2160"/>
                    <a:gd name="T9" fmla="*/ 23586 h 280"/>
                    <a:gd name="T10" fmla="*/ 1338541 w 2160"/>
                    <a:gd name="T11" fmla="*/ 283029 h 2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160"/>
                    <a:gd name="T19" fmla="*/ 0 h 280"/>
                    <a:gd name="T20" fmla="*/ 2160 w 2160"/>
                    <a:gd name="T21" fmla="*/ 280 h 2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" h="280">
                      <a:moveTo>
                        <a:pt x="0" y="280"/>
                      </a:moveTo>
                      <a:cubicBezTo>
                        <a:pt x="138" y="142"/>
                        <a:pt x="244" y="119"/>
                        <a:pt x="420" y="60"/>
                      </a:cubicBezTo>
                      <a:cubicBezTo>
                        <a:pt x="460" y="47"/>
                        <a:pt x="500" y="33"/>
                        <a:pt x="540" y="20"/>
                      </a:cubicBezTo>
                      <a:cubicBezTo>
                        <a:pt x="560" y="13"/>
                        <a:pt x="600" y="0"/>
                        <a:pt x="600" y="0"/>
                      </a:cubicBezTo>
                      <a:cubicBezTo>
                        <a:pt x="993" y="7"/>
                        <a:pt x="1387" y="2"/>
                        <a:pt x="1780" y="20"/>
                      </a:cubicBezTo>
                      <a:cubicBezTo>
                        <a:pt x="1889" y="25"/>
                        <a:pt x="2113" y="145"/>
                        <a:pt x="2160" y="24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701" name="Arc 6"/>
                <p:cNvSpPr>
                  <a:spLocks/>
                </p:cNvSpPr>
                <p:nvPr/>
              </p:nvSpPr>
              <p:spPr bwMode="auto">
                <a:xfrm rot="10577723" flipV="1">
                  <a:off x="4982149" y="5186279"/>
                  <a:ext cx="2090400" cy="708026"/>
                </a:xfrm>
                <a:custGeom>
                  <a:avLst/>
                  <a:gdLst>
                    <a:gd name="T0" fmla="*/ 0 w 20158"/>
                    <a:gd name="T1" fmla="*/ 2163 h 21600"/>
                    <a:gd name="T2" fmla="*/ 216776045 w 20158"/>
                    <a:gd name="T3" fmla="*/ 14129182 h 21600"/>
                    <a:gd name="T4" fmla="*/ 3011055 w 20158"/>
                    <a:gd name="T5" fmla="*/ 23208371 h 21600"/>
                    <a:gd name="T6" fmla="*/ 0 60000 65536"/>
                    <a:gd name="T7" fmla="*/ 0 60000 65536"/>
                    <a:gd name="T8" fmla="*/ 0 60000 65536"/>
                    <a:gd name="T9" fmla="*/ 0 w 20158"/>
                    <a:gd name="T10" fmla="*/ 0 h 21600"/>
                    <a:gd name="T11" fmla="*/ 20158 w 2015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158" h="21600" fill="none" extrusionOk="0">
                      <a:moveTo>
                        <a:pt x="-1" y="1"/>
                      </a:moveTo>
                      <a:cubicBezTo>
                        <a:pt x="93" y="0"/>
                        <a:pt x="186" y="-1"/>
                        <a:pt x="280" y="0"/>
                      </a:cubicBezTo>
                      <a:cubicBezTo>
                        <a:pt x="8943" y="0"/>
                        <a:pt x="16769" y="5176"/>
                        <a:pt x="20158" y="13149"/>
                      </a:cubicBezTo>
                    </a:path>
                    <a:path w="20158" h="21600" stroke="0" extrusionOk="0">
                      <a:moveTo>
                        <a:pt x="-1" y="1"/>
                      </a:moveTo>
                      <a:cubicBezTo>
                        <a:pt x="93" y="0"/>
                        <a:pt x="186" y="-1"/>
                        <a:pt x="280" y="0"/>
                      </a:cubicBezTo>
                      <a:cubicBezTo>
                        <a:pt x="8943" y="0"/>
                        <a:pt x="16769" y="5176"/>
                        <a:pt x="20158" y="13149"/>
                      </a:cubicBezTo>
                      <a:lnTo>
                        <a:pt x="28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702" name="Arc 7"/>
                <p:cNvSpPr>
                  <a:spLocks/>
                </p:cNvSpPr>
                <p:nvPr/>
              </p:nvSpPr>
              <p:spPr bwMode="auto">
                <a:xfrm rot="12135760" flipV="1">
                  <a:off x="1400557" y="5352409"/>
                  <a:ext cx="2252846" cy="617426"/>
                </a:xfrm>
                <a:custGeom>
                  <a:avLst/>
                  <a:gdLst>
                    <a:gd name="T0" fmla="*/ 8658480 w 19847"/>
                    <a:gd name="T1" fmla="*/ 0 h 21590"/>
                    <a:gd name="T2" fmla="*/ 255722041 w 19847"/>
                    <a:gd name="T3" fmla="*/ 10686617 h 21590"/>
                    <a:gd name="T4" fmla="*/ 0 w 19847"/>
                    <a:gd name="T5" fmla="*/ 17657012 h 21590"/>
                    <a:gd name="T6" fmla="*/ 0 60000 65536"/>
                    <a:gd name="T7" fmla="*/ 0 60000 65536"/>
                    <a:gd name="T8" fmla="*/ 0 60000 65536"/>
                    <a:gd name="T9" fmla="*/ 0 w 19847"/>
                    <a:gd name="T10" fmla="*/ 0 h 21590"/>
                    <a:gd name="T11" fmla="*/ 19847 w 19847"/>
                    <a:gd name="T12" fmla="*/ 21590 h 2159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847" h="21590" fill="none" extrusionOk="0">
                      <a:moveTo>
                        <a:pt x="671" y="0"/>
                      </a:moveTo>
                      <a:cubicBezTo>
                        <a:pt x="9059" y="261"/>
                        <a:pt x="16536" y="5356"/>
                        <a:pt x="19847" y="13066"/>
                      </a:cubicBezTo>
                    </a:path>
                    <a:path w="19847" h="21590" stroke="0" extrusionOk="0">
                      <a:moveTo>
                        <a:pt x="671" y="0"/>
                      </a:moveTo>
                      <a:cubicBezTo>
                        <a:pt x="9059" y="261"/>
                        <a:pt x="16536" y="5356"/>
                        <a:pt x="19847" y="13066"/>
                      </a:cubicBezTo>
                      <a:lnTo>
                        <a:pt x="0" y="2159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cxnSp>
            <p:nvCxnSpPr>
              <p:cNvPr id="28699" name="AutoShape 8"/>
              <p:cNvCxnSpPr>
                <a:cxnSpLocks noChangeShapeType="1"/>
              </p:cNvCxnSpPr>
              <p:nvPr/>
            </p:nvCxnSpPr>
            <p:spPr bwMode="auto">
              <a:xfrm flipV="1">
                <a:off x="467544" y="5733256"/>
                <a:ext cx="7642696" cy="7200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23" name="Прямая со стрелкой 22"/>
            <p:cNvCxnSpPr/>
            <p:nvPr/>
          </p:nvCxnSpPr>
          <p:spPr>
            <a:xfrm>
              <a:off x="5364303" y="5373598"/>
              <a:ext cx="0" cy="431727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693" name="Picture 9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90113" y="4991075"/>
              <a:ext cx="217991" cy="454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8" name="Прямая со стрелкой 27"/>
            <p:cNvCxnSpPr/>
            <p:nvPr/>
          </p:nvCxnSpPr>
          <p:spPr>
            <a:xfrm>
              <a:off x="3564117" y="5373598"/>
              <a:ext cx="0" cy="431727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695" name="Picture 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47664" y="5589240"/>
              <a:ext cx="155095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6" name="Picture 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04248" y="5517232"/>
              <a:ext cx="155095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Прямоугольник 35"/>
            <p:cNvSpPr/>
            <p:nvPr/>
          </p:nvSpPr>
          <p:spPr>
            <a:xfrm>
              <a:off x="3348222" y="6092613"/>
              <a:ext cx="2231976" cy="5047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i="1" dirty="0">
                  <a:solidFill>
                    <a:schemeClr val="tx1"/>
                  </a:solidFill>
                </a:rPr>
                <a:t>-3                              0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395288" y="1484313"/>
            <a:ext cx="8497887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Ответ:  при  </a:t>
            </a:r>
            <a:r>
              <a:rPr lang="en-US" i="1" smtClean="0"/>
              <a:t>n</a:t>
            </a:r>
            <a:r>
              <a:rPr lang="ru-RU" i="1" smtClean="0"/>
              <a:t> = - 3   </a:t>
            </a:r>
            <a:r>
              <a:rPr lang="en-US" i="1" smtClean="0"/>
              <a:t>x</a:t>
            </a:r>
            <a:r>
              <a:rPr lang="ru-RU" i="1" smtClean="0"/>
              <a:t> – любое число;         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при  </a:t>
            </a:r>
            <a:r>
              <a:rPr lang="en-US" i="1" smtClean="0"/>
              <a:t>n</a:t>
            </a:r>
            <a:r>
              <a:rPr lang="ru-RU" i="1" smtClean="0"/>
              <a:t> = 0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при   </a:t>
            </a:r>
            <a:r>
              <a:rPr lang="en-US" i="1" smtClean="0"/>
              <a:t>n</a:t>
            </a:r>
            <a:r>
              <a:rPr lang="ru-RU" i="1" smtClean="0"/>
              <a:t> </a:t>
            </a:r>
            <a:r>
              <a:rPr lang="ru-RU" smtClean="0"/>
              <a:t>≠</a:t>
            </a:r>
            <a:r>
              <a:rPr lang="ru-RU" i="1" smtClean="0"/>
              <a:t> - 3; 0 – единственное решение   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</a:t>
            </a:r>
            <a:r>
              <a:rPr lang="en-US" i="1" smtClean="0"/>
              <a:t>x</a:t>
            </a:r>
            <a:r>
              <a:rPr lang="ru-RU" i="1" smtClean="0"/>
              <a:t>  =    .</a:t>
            </a:r>
            <a:endParaRPr lang="ru-RU" smtClean="0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97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297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09888" y="3573463"/>
            <a:ext cx="22225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Самостоятельное решение уравнений</a:t>
            </a:r>
            <a:endParaRPr lang="ru-RU" dirty="0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468313" y="2924175"/>
            <a:ext cx="8229600" cy="3025775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1.   2к</a:t>
            </a:r>
            <a:r>
              <a:rPr lang="en-US" smtClean="0"/>
              <a:t>x</a:t>
            </a:r>
            <a:r>
              <a:rPr lang="ru-RU" smtClean="0"/>
              <a:t> – 5(2 + </a:t>
            </a:r>
            <a:r>
              <a:rPr lang="en-US" smtClean="0"/>
              <a:t>x</a:t>
            </a:r>
            <a:r>
              <a:rPr lang="ru-RU" smtClean="0"/>
              <a:t>) = 7.</a:t>
            </a:r>
          </a:p>
          <a:p>
            <a:pPr eaLnBrk="1" hangingPunct="1"/>
            <a:endParaRPr lang="ru-RU" smtClean="0"/>
          </a:p>
          <a:p>
            <a:pPr eaLnBrk="1" hangingPunct="1">
              <a:buFont typeface="Georgia" pitchFamily="18" charset="0"/>
              <a:buNone/>
            </a:pPr>
            <a:r>
              <a:rPr lang="en-US" i="1" smtClean="0"/>
              <a:t>2.  a</a:t>
            </a:r>
            <a:r>
              <a:rPr lang="en-US" i="1" baseline="30000" smtClean="0"/>
              <a:t>2</a:t>
            </a:r>
            <a:r>
              <a:rPr lang="en-US" i="1" smtClean="0"/>
              <a:t>x – 2a = a</a:t>
            </a:r>
            <a:r>
              <a:rPr lang="en-US" i="1" baseline="30000" smtClean="0"/>
              <a:t>2</a:t>
            </a:r>
            <a:r>
              <a:rPr lang="en-US" i="1" smtClean="0"/>
              <a:t> + ax</a:t>
            </a:r>
            <a:r>
              <a:rPr lang="ru-RU" i="1" smtClean="0"/>
              <a:t>.</a:t>
            </a:r>
            <a:endParaRPr lang="ru-RU" smtClean="0"/>
          </a:p>
          <a:p>
            <a:pPr eaLnBrk="1" hangingPunct="1">
              <a:buFont typeface="Georgia" pitchFamily="18" charset="0"/>
              <a:buNone/>
            </a:pPr>
            <a:endParaRPr lang="ru-RU" smtClean="0"/>
          </a:p>
          <a:p>
            <a:pPr eaLnBrk="1" hangingPunct="1">
              <a:buFont typeface="Georgia" pitchFamily="18" charset="0"/>
              <a:buNone/>
            </a:pPr>
            <a:r>
              <a:rPr lang="ru-RU" i="1" smtClean="0"/>
              <a:t>3.                =              .</a:t>
            </a:r>
            <a:r>
              <a:rPr lang="ru-RU" smtClean="0"/>
              <a:t>         </a:t>
            </a:r>
          </a:p>
          <a:p>
            <a:pPr eaLnBrk="1" hangingPunct="1">
              <a:buFont typeface="Georgia" pitchFamily="18" charset="0"/>
              <a:buNone/>
            </a:pPr>
            <a:endParaRPr lang="ru-RU" smtClean="0"/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07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50" y="4724400"/>
            <a:ext cx="10334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07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313" y="4724400"/>
            <a:ext cx="11080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 уравнения №1</a:t>
            </a:r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468313" y="2205038"/>
            <a:ext cx="8229600" cy="4392612"/>
          </a:xfrm>
        </p:spPr>
        <p:txBody>
          <a:bodyPr/>
          <a:lstStyle/>
          <a:p>
            <a:pPr eaLnBrk="1" hangingPunct="1">
              <a:lnSpc>
                <a:spcPct val="160000"/>
              </a:lnSpc>
              <a:buFont typeface="Georgia" pitchFamily="18" charset="0"/>
              <a:buNone/>
            </a:pPr>
            <a:r>
              <a:rPr lang="ru-RU" smtClean="0"/>
              <a:t>2к</a:t>
            </a:r>
            <a:r>
              <a:rPr lang="en-US" smtClean="0"/>
              <a:t>x</a:t>
            </a:r>
            <a:r>
              <a:rPr lang="ru-RU" smtClean="0"/>
              <a:t> – 5(2 + </a:t>
            </a:r>
            <a:r>
              <a:rPr lang="en-US" smtClean="0"/>
              <a:t>x</a:t>
            </a:r>
            <a:r>
              <a:rPr lang="ru-RU" smtClean="0"/>
              <a:t>) = 7;</a:t>
            </a:r>
          </a:p>
          <a:p>
            <a:pPr eaLnBrk="1" hangingPunct="1">
              <a:lnSpc>
                <a:spcPct val="160000"/>
              </a:lnSpc>
              <a:buFont typeface="Georgia" pitchFamily="18" charset="0"/>
              <a:buNone/>
            </a:pPr>
            <a:r>
              <a:rPr lang="ru-RU" smtClean="0"/>
              <a:t>2к</a:t>
            </a:r>
            <a:r>
              <a:rPr lang="en-US" smtClean="0"/>
              <a:t>x</a:t>
            </a:r>
            <a:r>
              <a:rPr lang="ru-RU" smtClean="0"/>
              <a:t> – 5</a:t>
            </a:r>
            <a:r>
              <a:rPr lang="en-US" smtClean="0"/>
              <a:t>x</a:t>
            </a:r>
            <a:r>
              <a:rPr lang="ru-RU" smtClean="0"/>
              <a:t> - 10  = 7;</a:t>
            </a:r>
          </a:p>
          <a:p>
            <a:pPr eaLnBrk="1" hangingPunct="1">
              <a:lnSpc>
                <a:spcPct val="160000"/>
              </a:lnSpc>
              <a:buFont typeface="Georgia" pitchFamily="18" charset="0"/>
              <a:buNone/>
            </a:pPr>
            <a:r>
              <a:rPr lang="ru-RU" smtClean="0"/>
              <a:t>2к</a:t>
            </a:r>
            <a:r>
              <a:rPr lang="en-US" smtClean="0"/>
              <a:t>x</a:t>
            </a:r>
            <a:r>
              <a:rPr lang="ru-RU" smtClean="0"/>
              <a:t> –5</a:t>
            </a:r>
            <a:r>
              <a:rPr lang="en-US" smtClean="0"/>
              <a:t>x</a:t>
            </a:r>
            <a:r>
              <a:rPr lang="ru-RU" smtClean="0"/>
              <a:t> = 7 + 10;</a:t>
            </a:r>
          </a:p>
          <a:p>
            <a:pPr eaLnBrk="1" hangingPunct="1">
              <a:lnSpc>
                <a:spcPct val="160000"/>
              </a:lnSpc>
              <a:buFont typeface="Georgia" pitchFamily="18" charset="0"/>
              <a:buNone/>
            </a:pPr>
            <a:r>
              <a:rPr lang="ru-RU" smtClean="0"/>
              <a:t>(2к –5) </a:t>
            </a:r>
            <a:r>
              <a:rPr lang="en-US" smtClean="0"/>
              <a:t>x</a:t>
            </a:r>
            <a:r>
              <a:rPr lang="ru-RU" smtClean="0"/>
              <a:t> = 17;</a:t>
            </a:r>
          </a:p>
          <a:p>
            <a:pPr eaLnBrk="1" hangingPunct="1">
              <a:lnSpc>
                <a:spcPct val="160000"/>
              </a:lnSpc>
              <a:buFont typeface="Georgia" pitchFamily="18" charset="0"/>
              <a:buNone/>
            </a:pPr>
            <a:r>
              <a:rPr lang="ru-RU" smtClean="0"/>
              <a:t>2к –5 = 0, к = 2,5 – </a:t>
            </a:r>
            <a:r>
              <a:rPr lang="ru-RU" i="1" smtClean="0"/>
              <a:t>контрольное значение параметра</a:t>
            </a:r>
            <a:endParaRPr lang="ru-RU" smtClean="0"/>
          </a:p>
          <a:p>
            <a:pPr eaLnBrk="1" hangingPunct="1">
              <a:lnSpc>
                <a:spcPct val="200000"/>
              </a:lnSpc>
              <a:buFont typeface="Georgia" pitchFamily="18" charset="0"/>
              <a:buNone/>
            </a:pPr>
            <a:endParaRPr lang="ru-RU" smtClean="0"/>
          </a:p>
        </p:txBody>
      </p:sp>
      <p:sp>
        <p:nvSpPr>
          <p:cNvPr id="317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Ответ:   при  </a:t>
            </a:r>
            <a:r>
              <a:rPr lang="en-US" i="1" smtClean="0"/>
              <a:t>n</a:t>
            </a:r>
            <a:r>
              <a:rPr lang="ru-RU" i="1" smtClean="0"/>
              <a:t> = - 3   </a:t>
            </a:r>
            <a:r>
              <a:rPr lang="en-US" i="1" smtClean="0"/>
              <a:t>x</a:t>
            </a:r>
            <a:r>
              <a:rPr lang="ru-RU" i="1" smtClean="0"/>
              <a:t> – любое число;         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при  </a:t>
            </a:r>
            <a:r>
              <a:rPr lang="en-US" i="1" smtClean="0"/>
              <a:t>n</a:t>
            </a:r>
            <a:r>
              <a:rPr lang="ru-RU" i="1" smtClean="0"/>
              <a:t> = 0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при   </a:t>
            </a:r>
            <a:r>
              <a:rPr lang="en-US" i="1" smtClean="0"/>
              <a:t>n</a:t>
            </a:r>
            <a:r>
              <a:rPr lang="ru-RU" i="1" smtClean="0"/>
              <a:t> </a:t>
            </a:r>
            <a:r>
              <a:rPr lang="ru-RU" smtClean="0"/>
              <a:t>≠</a:t>
            </a:r>
            <a:r>
              <a:rPr lang="ru-RU" i="1" smtClean="0"/>
              <a:t> - 3; 0 – единственное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решение  </a:t>
            </a:r>
            <a:r>
              <a:rPr lang="en-US" i="1" smtClean="0"/>
              <a:t>x</a:t>
            </a:r>
            <a:r>
              <a:rPr lang="ru-RU" i="1" smtClean="0"/>
              <a:t>  =    .</a:t>
            </a:r>
            <a:endParaRPr lang="ru-RU" smtClean="0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27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27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573463"/>
            <a:ext cx="2206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1) при  </a:t>
            </a:r>
            <a:r>
              <a:rPr lang="ru-RU" smtClean="0"/>
              <a:t>  </a:t>
            </a:r>
            <a:r>
              <a:rPr lang="ru-RU" i="1" smtClean="0"/>
              <a:t>к = 2,5   уравнение примет вид   0</a:t>
            </a:r>
            <a:r>
              <a:rPr lang="en-US" i="1" smtClean="0"/>
              <a:t>x</a:t>
            </a:r>
            <a:r>
              <a:rPr lang="ru-RU" i="1" smtClean="0"/>
              <a:t> = 17,  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2) при   к </a:t>
            </a:r>
            <a:r>
              <a:rPr lang="ru-RU" smtClean="0"/>
              <a:t>≠</a:t>
            </a:r>
            <a:r>
              <a:rPr lang="ru-RU" i="1" smtClean="0"/>
              <a:t> 2,5   уравнение имеет единственное решение   </a:t>
            </a:r>
            <a:r>
              <a:rPr lang="en-US" i="1" smtClean="0"/>
              <a:t>x</a:t>
            </a:r>
            <a:r>
              <a:rPr lang="ru-RU" i="1" smtClean="0"/>
              <a:t> =           .</a:t>
            </a:r>
            <a:endParaRPr lang="ru-RU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37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37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3800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81350" y="3573463"/>
            <a:ext cx="8143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801" name="Группа 9"/>
          <p:cNvGrpSpPr>
            <a:grpSpLocks/>
          </p:cNvGrpSpPr>
          <p:nvPr/>
        </p:nvGrpSpPr>
        <p:grpSpPr bwMode="auto">
          <a:xfrm>
            <a:off x="611188" y="4437063"/>
            <a:ext cx="7483475" cy="2843212"/>
            <a:chOff x="755576" y="3717032"/>
            <a:chExt cx="7482385" cy="2843211"/>
          </a:xfrm>
        </p:grpSpPr>
        <p:grpSp>
          <p:nvGrpSpPr>
            <p:cNvPr id="33808" name="Группа 18"/>
            <p:cNvGrpSpPr>
              <a:grpSpLocks/>
            </p:cNvGrpSpPr>
            <p:nvPr/>
          </p:nvGrpSpPr>
          <p:grpSpPr bwMode="auto">
            <a:xfrm>
              <a:off x="755576" y="3717032"/>
              <a:ext cx="7482385" cy="2843211"/>
              <a:chOff x="755576" y="3717032"/>
              <a:chExt cx="7482385" cy="2843211"/>
            </a:xfrm>
          </p:grpSpPr>
          <p:grpSp>
            <p:nvGrpSpPr>
              <p:cNvPr id="33810" name="Группа 12"/>
              <p:cNvGrpSpPr>
                <a:grpSpLocks/>
              </p:cNvGrpSpPr>
              <p:nvPr/>
            </p:nvGrpSpPr>
            <p:grpSpPr bwMode="auto">
              <a:xfrm>
                <a:off x="755576" y="3789040"/>
                <a:ext cx="7482385" cy="2771203"/>
                <a:chOff x="1901315" y="4270496"/>
                <a:chExt cx="5128805" cy="866475"/>
              </a:xfrm>
            </p:grpSpPr>
            <p:cxnSp>
              <p:nvCxnSpPr>
                <p:cNvPr id="33812" name="AutoShape 2"/>
                <p:cNvCxnSpPr>
                  <a:cxnSpLocks noChangeShapeType="1"/>
                </p:cNvCxnSpPr>
                <p:nvPr/>
              </p:nvCxnSpPr>
              <p:spPr bwMode="auto">
                <a:xfrm flipV="1">
                  <a:off x="2051720" y="4725144"/>
                  <a:ext cx="4978400" cy="254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grpSp>
              <p:nvGrpSpPr>
                <p:cNvPr id="33813" name="Группа 11"/>
                <p:cNvGrpSpPr>
                  <a:grpSpLocks/>
                </p:cNvGrpSpPr>
                <p:nvPr/>
              </p:nvGrpSpPr>
              <p:grpSpPr bwMode="auto">
                <a:xfrm>
                  <a:off x="1901315" y="4270496"/>
                  <a:ext cx="5080351" cy="866475"/>
                  <a:chOff x="658972" y="6123183"/>
                  <a:chExt cx="5080351" cy="866475"/>
                </a:xfrm>
              </p:grpSpPr>
              <p:sp>
                <p:nvSpPr>
                  <p:cNvPr id="33814" name="Arc 3"/>
                  <p:cNvSpPr>
                    <a:spLocks/>
                  </p:cNvSpPr>
                  <p:nvPr/>
                </p:nvSpPr>
                <p:spPr bwMode="auto">
                  <a:xfrm rot="13332708" flipV="1">
                    <a:off x="658972" y="6123183"/>
                    <a:ext cx="2421583" cy="866475"/>
                  </a:xfrm>
                  <a:custGeom>
                    <a:avLst/>
                    <a:gdLst>
                      <a:gd name="T0" fmla="*/ 10004053 w 19847"/>
                      <a:gd name="T1" fmla="*/ 0 h 21590"/>
                      <a:gd name="T2" fmla="*/ 295463391 w 19847"/>
                      <a:gd name="T3" fmla="*/ 21046636 h 21590"/>
                      <a:gd name="T4" fmla="*/ 0 w 19847"/>
                      <a:gd name="T5" fmla="*/ 34774380 h 21590"/>
                      <a:gd name="T6" fmla="*/ 0 60000 65536"/>
                      <a:gd name="T7" fmla="*/ 0 60000 65536"/>
                      <a:gd name="T8" fmla="*/ 0 60000 65536"/>
                      <a:gd name="T9" fmla="*/ 0 w 19847"/>
                      <a:gd name="T10" fmla="*/ 0 h 21590"/>
                      <a:gd name="T11" fmla="*/ 19847 w 19847"/>
                      <a:gd name="T12" fmla="*/ 21590 h 2159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847" h="21590" fill="none" extrusionOk="0">
                        <a:moveTo>
                          <a:pt x="671" y="0"/>
                        </a:moveTo>
                        <a:cubicBezTo>
                          <a:pt x="9059" y="261"/>
                          <a:pt x="16536" y="5356"/>
                          <a:pt x="19847" y="13066"/>
                        </a:cubicBezTo>
                      </a:path>
                      <a:path w="19847" h="21590" stroke="0" extrusionOk="0">
                        <a:moveTo>
                          <a:pt x="671" y="0"/>
                        </a:moveTo>
                        <a:cubicBezTo>
                          <a:pt x="9059" y="261"/>
                          <a:pt x="16536" y="5356"/>
                          <a:pt x="19847" y="13066"/>
                        </a:cubicBezTo>
                        <a:lnTo>
                          <a:pt x="0" y="215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815" name="Arc 4"/>
                  <p:cNvSpPr>
                    <a:spLocks/>
                  </p:cNvSpPr>
                  <p:nvPr/>
                </p:nvSpPr>
                <p:spPr bwMode="auto">
                  <a:xfrm rot="10577723" flipV="1">
                    <a:off x="3318025" y="6123302"/>
                    <a:ext cx="2421298" cy="706438"/>
                  </a:xfrm>
                  <a:custGeom>
                    <a:avLst/>
                    <a:gdLst>
                      <a:gd name="T0" fmla="*/ 0 w 20158"/>
                      <a:gd name="T1" fmla="*/ 2126 h 21600"/>
                      <a:gd name="T2" fmla="*/ 290836599 w 20158"/>
                      <a:gd name="T3" fmla="*/ 14065866 h 21600"/>
                      <a:gd name="T4" fmla="*/ 4039741 w 20158"/>
                      <a:gd name="T5" fmla="*/ 23104382 h 21600"/>
                      <a:gd name="T6" fmla="*/ 0 60000 65536"/>
                      <a:gd name="T7" fmla="*/ 0 60000 65536"/>
                      <a:gd name="T8" fmla="*/ 0 60000 65536"/>
                      <a:gd name="T9" fmla="*/ 0 w 20158"/>
                      <a:gd name="T10" fmla="*/ 0 h 21600"/>
                      <a:gd name="T11" fmla="*/ 20158 w 20158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0158" h="21600" fill="none" extrusionOk="0">
                        <a:moveTo>
                          <a:pt x="-1" y="1"/>
                        </a:moveTo>
                        <a:cubicBezTo>
                          <a:pt x="93" y="0"/>
                          <a:pt x="186" y="-1"/>
                          <a:pt x="280" y="0"/>
                        </a:cubicBezTo>
                        <a:cubicBezTo>
                          <a:pt x="8943" y="0"/>
                          <a:pt x="16769" y="5176"/>
                          <a:pt x="20158" y="13149"/>
                        </a:cubicBezTo>
                      </a:path>
                      <a:path w="20158" h="21600" stroke="0" extrusionOk="0">
                        <a:moveTo>
                          <a:pt x="-1" y="1"/>
                        </a:moveTo>
                        <a:cubicBezTo>
                          <a:pt x="93" y="0"/>
                          <a:pt x="186" y="-1"/>
                          <a:pt x="280" y="0"/>
                        </a:cubicBezTo>
                        <a:cubicBezTo>
                          <a:pt x="8943" y="0"/>
                          <a:pt x="16769" y="5176"/>
                          <a:pt x="20158" y="13149"/>
                        </a:cubicBezTo>
                        <a:lnTo>
                          <a:pt x="28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pic>
            <p:nvPicPr>
              <p:cNvPr id="33811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499991" y="3717032"/>
                <a:ext cx="241947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cxnSp>
          <p:nvCxnSpPr>
            <p:cNvPr id="12" name="Прямая со стрелкой 11"/>
            <p:cNvCxnSpPr>
              <a:stCxn id="14" idx="2"/>
            </p:cNvCxnSpPr>
            <p:nvPr/>
          </p:nvCxnSpPr>
          <p:spPr>
            <a:xfrm>
              <a:off x="4620575" y="4221857"/>
              <a:ext cx="23810" cy="8636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Прямоугольник 18"/>
          <p:cNvSpPr/>
          <p:nvPr/>
        </p:nvSpPr>
        <p:spPr>
          <a:xfrm>
            <a:off x="1116013" y="5229225"/>
            <a:ext cx="719137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 err="1">
                <a:solidFill>
                  <a:schemeClr val="tx1"/>
                </a:solidFill>
              </a:rPr>
              <a:t>х</a:t>
            </a:r>
            <a:r>
              <a:rPr lang="ru-RU" sz="2000" dirty="0">
                <a:solidFill>
                  <a:schemeClr val="tx1"/>
                </a:solidFill>
              </a:rPr>
              <a:t> =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867400" y="5229225"/>
            <a:ext cx="720725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 err="1">
                <a:solidFill>
                  <a:schemeClr val="tx1"/>
                </a:solidFill>
              </a:rPr>
              <a:t>х</a:t>
            </a:r>
            <a:r>
              <a:rPr lang="ru-RU" sz="2000" dirty="0">
                <a:solidFill>
                  <a:schemeClr val="tx1"/>
                </a:solidFill>
              </a:rPr>
              <a:t> =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211638" y="5876925"/>
            <a:ext cx="720725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solidFill>
                  <a:schemeClr val="tx1"/>
                </a:solidFill>
              </a:rPr>
              <a:t>2,5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740650" y="5805488"/>
            <a:ext cx="719138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ru-RU" sz="2000" i="1" dirty="0">
                <a:solidFill>
                  <a:schemeClr val="tx1"/>
                </a:solidFill>
              </a:rPr>
              <a:t>к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3380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713" y="5229225"/>
            <a:ext cx="8143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688" y="5229225"/>
            <a:ext cx="8143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Упражнение №624(а)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68313" y="2924175"/>
            <a:ext cx="8229600" cy="1900238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Решите уравнение</a:t>
            </a:r>
          </a:p>
          <a:p>
            <a:pPr eaLnBrk="1" hangingPunct="1">
              <a:buFont typeface="Georgia" pitchFamily="18" charset="0"/>
              <a:buNone/>
            </a:pPr>
            <a:r>
              <a:rPr lang="ru-RU" smtClean="0"/>
              <a:t>0,3(2</a:t>
            </a:r>
            <a:r>
              <a:rPr lang="en-US" smtClean="0"/>
              <a:t>x</a:t>
            </a:r>
            <a:r>
              <a:rPr lang="ru-RU" smtClean="0"/>
              <a:t> – 1) – 0,4 (</a:t>
            </a:r>
            <a:r>
              <a:rPr lang="en-US" smtClean="0"/>
              <a:t>x</a:t>
            </a:r>
            <a:r>
              <a:rPr lang="ru-RU" smtClean="0"/>
              <a:t> + 8) = 1,2</a:t>
            </a:r>
            <a:r>
              <a:rPr lang="en-US" smtClean="0"/>
              <a:t>x</a:t>
            </a:r>
            <a:r>
              <a:rPr lang="ru-RU" smtClean="0"/>
              <a:t> –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Ответ:  при  </a:t>
            </a:r>
            <a:r>
              <a:rPr lang="ru-RU" smtClean="0"/>
              <a:t> </a:t>
            </a:r>
            <a:r>
              <a:rPr lang="ru-RU" i="1" smtClean="0"/>
              <a:t>к = 2,5  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при   к </a:t>
            </a:r>
            <a:r>
              <a:rPr lang="ru-RU" smtClean="0"/>
              <a:t>≠</a:t>
            </a:r>
            <a:r>
              <a:rPr lang="ru-RU" i="1" smtClean="0"/>
              <a:t>  2,5  – единственное решение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</a:t>
            </a:r>
            <a:r>
              <a:rPr lang="en-US" i="1" smtClean="0"/>
              <a:t>x</a:t>
            </a:r>
            <a:r>
              <a:rPr lang="ru-RU" i="1" smtClean="0"/>
              <a:t> =            .</a:t>
            </a:r>
            <a:endParaRPr lang="ru-RU" smtClean="0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48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482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2997200"/>
            <a:ext cx="8143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 уравнения №2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468313" y="2205038"/>
            <a:ext cx="8229600" cy="43926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a</a:t>
            </a:r>
            <a:r>
              <a:rPr lang="en-US" i="1" baseline="30000" smtClean="0"/>
              <a:t>2</a:t>
            </a:r>
            <a:r>
              <a:rPr lang="en-US" i="1" smtClean="0"/>
              <a:t>x – 2a = a</a:t>
            </a:r>
            <a:r>
              <a:rPr lang="en-US" i="1" baseline="30000" smtClean="0"/>
              <a:t>2</a:t>
            </a:r>
            <a:r>
              <a:rPr lang="en-US" i="1" smtClean="0"/>
              <a:t> + ax;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a</a:t>
            </a:r>
            <a:r>
              <a:rPr lang="en-US" i="1" baseline="30000" smtClean="0"/>
              <a:t>2</a:t>
            </a:r>
            <a:r>
              <a:rPr lang="en-US" i="1" smtClean="0"/>
              <a:t>x – ax = a</a:t>
            </a:r>
            <a:r>
              <a:rPr lang="en-US" i="1" baseline="30000" smtClean="0"/>
              <a:t>2</a:t>
            </a:r>
            <a:r>
              <a:rPr lang="en-US" i="1" smtClean="0"/>
              <a:t> + 2a;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a</a:t>
            </a:r>
            <a:r>
              <a:rPr lang="ru-RU" i="1" smtClean="0"/>
              <a:t>(</a:t>
            </a:r>
            <a:r>
              <a:rPr lang="en-US" i="1" smtClean="0"/>
              <a:t>a</a:t>
            </a:r>
            <a:r>
              <a:rPr lang="ru-RU" i="1" smtClean="0"/>
              <a:t> – 1)</a:t>
            </a:r>
            <a:r>
              <a:rPr lang="en-US" i="1" smtClean="0"/>
              <a:t>x</a:t>
            </a:r>
            <a:r>
              <a:rPr lang="ru-RU" i="1" smtClean="0"/>
              <a:t> = </a:t>
            </a:r>
            <a:r>
              <a:rPr lang="en-US" i="1" smtClean="0"/>
              <a:t>a</a:t>
            </a:r>
            <a:r>
              <a:rPr lang="ru-RU" i="1" smtClean="0"/>
              <a:t> (</a:t>
            </a:r>
            <a:r>
              <a:rPr lang="en-US" i="1" smtClean="0"/>
              <a:t>a</a:t>
            </a:r>
            <a:r>
              <a:rPr lang="ru-RU" i="1" smtClean="0"/>
              <a:t> + 2);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a</a:t>
            </a:r>
            <a:r>
              <a:rPr lang="ru-RU" i="1" smtClean="0"/>
              <a:t>(</a:t>
            </a:r>
            <a:r>
              <a:rPr lang="en-US" i="1" smtClean="0"/>
              <a:t>a</a:t>
            </a:r>
            <a:r>
              <a:rPr lang="ru-RU" i="1" smtClean="0"/>
              <a:t> – 1) = 0,  </a:t>
            </a:r>
            <a:r>
              <a:rPr lang="en-US" i="1" smtClean="0"/>
              <a:t>a</a:t>
            </a:r>
            <a:r>
              <a:rPr lang="ru-RU" i="1" smtClean="0"/>
              <a:t> = 0; 1 – контрольные значения параметра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endParaRPr lang="ru-RU" smtClean="0"/>
          </a:p>
        </p:txBody>
      </p:sp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1) при  </a:t>
            </a:r>
            <a:r>
              <a:rPr lang="en-US" i="1" smtClean="0"/>
              <a:t>a</a:t>
            </a:r>
            <a:r>
              <a:rPr lang="ru-RU" i="1" smtClean="0"/>
              <a:t> = 0   уравнение примет вид   0</a:t>
            </a:r>
            <a:r>
              <a:rPr lang="en-US" i="1" smtClean="0"/>
              <a:t>x</a:t>
            </a:r>
            <a:r>
              <a:rPr lang="ru-RU" i="1" smtClean="0"/>
              <a:t> = 0,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</a:t>
            </a:r>
            <a:r>
              <a:rPr lang="en-US" i="1" smtClean="0"/>
              <a:t>x</a:t>
            </a:r>
            <a:r>
              <a:rPr lang="ru-RU" i="1" smtClean="0"/>
              <a:t> – любое число;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2) при  </a:t>
            </a:r>
            <a:r>
              <a:rPr lang="en-US" i="1" smtClean="0"/>
              <a:t>a</a:t>
            </a:r>
            <a:r>
              <a:rPr lang="ru-RU" i="1" smtClean="0"/>
              <a:t> = 1   уравнение примет вид   0</a:t>
            </a:r>
            <a:r>
              <a:rPr lang="en-US" i="1" smtClean="0"/>
              <a:t>x</a:t>
            </a:r>
            <a:r>
              <a:rPr lang="ru-RU" i="1" smtClean="0"/>
              <a:t> = 3,  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3) при   </a:t>
            </a:r>
            <a:r>
              <a:rPr lang="en-US" i="1" smtClean="0"/>
              <a:t>a </a:t>
            </a:r>
            <a:r>
              <a:rPr lang="ru-RU" smtClean="0"/>
              <a:t>≠</a:t>
            </a:r>
            <a:r>
              <a:rPr lang="en-US" i="1" smtClean="0"/>
              <a:t> </a:t>
            </a:r>
            <a:r>
              <a:rPr lang="ru-RU" i="1" smtClean="0"/>
              <a:t>0; 1   уравнение имеет единственное решение  </a:t>
            </a:r>
            <a:r>
              <a:rPr lang="en-US" i="1" smtClean="0"/>
              <a:t>x</a:t>
            </a:r>
            <a:r>
              <a:rPr lang="ru-RU" i="1" smtClean="0"/>
              <a:t> =            =          .    </a:t>
            </a:r>
            <a:endParaRPr lang="ru-RU" smtClean="0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68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68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6872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0700" y="4941888"/>
            <a:ext cx="8429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687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4924425"/>
            <a:ext cx="720725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2"/>
          <p:cNvSpPr txBox="1">
            <a:spLocks noChangeArrowheads="1"/>
          </p:cNvSpPr>
          <p:nvPr/>
        </p:nvSpPr>
        <p:spPr bwMode="auto">
          <a:xfrm>
            <a:off x="4067175" y="1844675"/>
            <a:ext cx="5762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>
                <a:latin typeface="Georgia" pitchFamily="18" charset="0"/>
              </a:rPr>
              <a:t>x</a:t>
            </a:r>
            <a:r>
              <a:rPr lang="ru-RU" sz="1400" i="1">
                <a:latin typeface="Georgia" pitchFamily="18" charset="0"/>
              </a:rPr>
              <a:t> =</a:t>
            </a:r>
            <a:endParaRPr lang="ru-RU" sz="1400">
              <a:latin typeface="Georgia" pitchFamily="18" charset="0"/>
            </a:endParaRP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1773238"/>
            <a:ext cx="63182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 Box 12"/>
          <p:cNvSpPr txBox="1">
            <a:spLocks noChangeArrowheads="1"/>
          </p:cNvSpPr>
          <p:nvPr/>
        </p:nvSpPr>
        <p:spPr bwMode="auto">
          <a:xfrm>
            <a:off x="8316913" y="2205038"/>
            <a:ext cx="5762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000" i="1">
                <a:latin typeface="Georgia" pitchFamily="18" charset="0"/>
              </a:rPr>
              <a:t>а</a:t>
            </a:r>
            <a:endParaRPr lang="ru-RU" sz="2000">
              <a:latin typeface="Georgia" pitchFamily="18" charset="0"/>
            </a:endParaRPr>
          </a:p>
        </p:txBody>
      </p:sp>
      <p:sp>
        <p:nvSpPr>
          <p:cNvPr id="37893" name="Содержимое 2"/>
          <p:cNvSpPr>
            <a:spLocks noGrp="1"/>
          </p:cNvSpPr>
          <p:nvPr>
            <p:ph idx="1"/>
          </p:nvPr>
        </p:nvSpPr>
        <p:spPr>
          <a:xfrm>
            <a:off x="395288" y="2708275"/>
            <a:ext cx="8424862" cy="3744913"/>
          </a:xfrm>
        </p:spPr>
        <p:txBody>
          <a:bodyPr/>
          <a:lstStyle/>
          <a:p>
            <a:pPr eaLnBrk="1" hangingPunct="1"/>
            <a:endParaRPr lang="ru-RU" i="1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Ответ:    при  </a:t>
            </a:r>
            <a:r>
              <a:rPr lang="en-US" i="1" smtClean="0"/>
              <a:t>a</a:t>
            </a:r>
            <a:r>
              <a:rPr lang="ru-RU" i="1" smtClean="0"/>
              <a:t> = 0   </a:t>
            </a:r>
            <a:r>
              <a:rPr lang="en-US" i="1" smtClean="0"/>
              <a:t>x</a:t>
            </a:r>
            <a:r>
              <a:rPr lang="ru-RU" i="1" smtClean="0"/>
              <a:t> – любое число;         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 при  </a:t>
            </a:r>
            <a:r>
              <a:rPr lang="en-US" i="1" smtClean="0"/>
              <a:t>a</a:t>
            </a:r>
            <a:r>
              <a:rPr lang="ru-RU" i="1" smtClean="0"/>
              <a:t> = 1    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 при   </a:t>
            </a:r>
            <a:r>
              <a:rPr lang="en-US" i="1" smtClean="0"/>
              <a:t>a</a:t>
            </a:r>
            <a:r>
              <a:rPr lang="ru-RU" i="1" smtClean="0"/>
              <a:t> </a:t>
            </a:r>
            <a:r>
              <a:rPr lang="ru-RU" smtClean="0"/>
              <a:t>≠</a:t>
            </a:r>
            <a:r>
              <a:rPr lang="ru-RU" i="1" smtClean="0"/>
              <a:t> 0; 1   единственное решение      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 </a:t>
            </a:r>
            <a:r>
              <a:rPr lang="en-US" i="1" smtClean="0"/>
              <a:t>x</a:t>
            </a:r>
            <a:r>
              <a:rPr lang="ru-RU" i="1" smtClean="0"/>
              <a:t>  =            .</a:t>
            </a:r>
            <a:endParaRPr lang="ru-RU" smtClean="0"/>
          </a:p>
        </p:txBody>
      </p:sp>
      <p:sp>
        <p:nvSpPr>
          <p:cNvPr id="378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789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789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78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78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78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grpSp>
        <p:nvGrpSpPr>
          <p:cNvPr id="37900" name="Группа 24"/>
          <p:cNvGrpSpPr>
            <a:grpSpLocks/>
          </p:cNvGrpSpPr>
          <p:nvPr/>
        </p:nvGrpSpPr>
        <p:grpSpPr bwMode="auto">
          <a:xfrm>
            <a:off x="539750" y="1196975"/>
            <a:ext cx="7993063" cy="1601788"/>
            <a:chOff x="395536" y="4991075"/>
            <a:chExt cx="7992888" cy="1602485"/>
          </a:xfrm>
        </p:grpSpPr>
        <p:grpSp>
          <p:nvGrpSpPr>
            <p:cNvPr id="37907" name="Группа 16"/>
            <p:cNvGrpSpPr>
              <a:grpSpLocks/>
            </p:cNvGrpSpPr>
            <p:nvPr/>
          </p:nvGrpSpPr>
          <p:grpSpPr bwMode="auto">
            <a:xfrm>
              <a:off x="395536" y="5174974"/>
              <a:ext cx="7992888" cy="1418586"/>
              <a:chOff x="467544" y="5082453"/>
              <a:chExt cx="7642696" cy="1094469"/>
            </a:xfrm>
          </p:grpSpPr>
          <p:grpSp>
            <p:nvGrpSpPr>
              <p:cNvPr id="37913" name="Группа 13"/>
              <p:cNvGrpSpPr>
                <a:grpSpLocks/>
              </p:cNvGrpSpPr>
              <p:nvPr/>
            </p:nvGrpSpPr>
            <p:grpSpPr bwMode="auto">
              <a:xfrm>
                <a:off x="564894" y="5082453"/>
                <a:ext cx="7318749" cy="1094469"/>
                <a:chOff x="1400557" y="5186279"/>
                <a:chExt cx="5671992" cy="783556"/>
              </a:xfrm>
            </p:grpSpPr>
            <p:sp>
              <p:nvSpPr>
                <p:cNvPr id="37915" name="Freeform 5"/>
                <p:cNvSpPr>
                  <a:spLocks/>
                </p:cNvSpPr>
                <p:nvPr/>
              </p:nvSpPr>
              <p:spPr bwMode="auto">
                <a:xfrm>
                  <a:off x="3668955" y="5373216"/>
                  <a:ext cx="1338541" cy="330200"/>
                </a:xfrm>
                <a:custGeom>
                  <a:avLst/>
                  <a:gdLst>
                    <a:gd name="T0" fmla="*/ 0 w 2160"/>
                    <a:gd name="T1" fmla="*/ 330200 h 280"/>
                    <a:gd name="T2" fmla="*/ 260272 w 2160"/>
                    <a:gd name="T3" fmla="*/ 70757 h 280"/>
                    <a:gd name="T4" fmla="*/ 334635 w 2160"/>
                    <a:gd name="T5" fmla="*/ 23586 h 280"/>
                    <a:gd name="T6" fmla="*/ 371817 w 2160"/>
                    <a:gd name="T7" fmla="*/ 0 h 280"/>
                    <a:gd name="T8" fmla="*/ 1103057 w 2160"/>
                    <a:gd name="T9" fmla="*/ 23586 h 280"/>
                    <a:gd name="T10" fmla="*/ 1338541 w 2160"/>
                    <a:gd name="T11" fmla="*/ 283029 h 2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160"/>
                    <a:gd name="T19" fmla="*/ 0 h 280"/>
                    <a:gd name="T20" fmla="*/ 2160 w 2160"/>
                    <a:gd name="T21" fmla="*/ 280 h 2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" h="280">
                      <a:moveTo>
                        <a:pt x="0" y="280"/>
                      </a:moveTo>
                      <a:cubicBezTo>
                        <a:pt x="138" y="142"/>
                        <a:pt x="244" y="119"/>
                        <a:pt x="420" y="60"/>
                      </a:cubicBezTo>
                      <a:cubicBezTo>
                        <a:pt x="460" y="47"/>
                        <a:pt x="500" y="33"/>
                        <a:pt x="540" y="20"/>
                      </a:cubicBezTo>
                      <a:cubicBezTo>
                        <a:pt x="560" y="13"/>
                        <a:pt x="600" y="0"/>
                        <a:pt x="600" y="0"/>
                      </a:cubicBezTo>
                      <a:cubicBezTo>
                        <a:pt x="993" y="7"/>
                        <a:pt x="1387" y="2"/>
                        <a:pt x="1780" y="20"/>
                      </a:cubicBezTo>
                      <a:cubicBezTo>
                        <a:pt x="1889" y="25"/>
                        <a:pt x="2113" y="145"/>
                        <a:pt x="2160" y="24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7916" name="Arc 6"/>
                <p:cNvSpPr>
                  <a:spLocks/>
                </p:cNvSpPr>
                <p:nvPr/>
              </p:nvSpPr>
              <p:spPr bwMode="auto">
                <a:xfrm rot="10577723" flipV="1">
                  <a:off x="4982149" y="5186279"/>
                  <a:ext cx="2090400" cy="708026"/>
                </a:xfrm>
                <a:custGeom>
                  <a:avLst/>
                  <a:gdLst>
                    <a:gd name="T0" fmla="*/ 0 w 20158"/>
                    <a:gd name="T1" fmla="*/ 2163 h 21600"/>
                    <a:gd name="T2" fmla="*/ 216776045 w 20158"/>
                    <a:gd name="T3" fmla="*/ 14129182 h 21600"/>
                    <a:gd name="T4" fmla="*/ 3011055 w 20158"/>
                    <a:gd name="T5" fmla="*/ 23208371 h 21600"/>
                    <a:gd name="T6" fmla="*/ 0 60000 65536"/>
                    <a:gd name="T7" fmla="*/ 0 60000 65536"/>
                    <a:gd name="T8" fmla="*/ 0 60000 65536"/>
                    <a:gd name="T9" fmla="*/ 0 w 20158"/>
                    <a:gd name="T10" fmla="*/ 0 h 21600"/>
                    <a:gd name="T11" fmla="*/ 20158 w 2015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158" h="21600" fill="none" extrusionOk="0">
                      <a:moveTo>
                        <a:pt x="-1" y="1"/>
                      </a:moveTo>
                      <a:cubicBezTo>
                        <a:pt x="93" y="0"/>
                        <a:pt x="186" y="-1"/>
                        <a:pt x="280" y="0"/>
                      </a:cubicBezTo>
                      <a:cubicBezTo>
                        <a:pt x="8943" y="0"/>
                        <a:pt x="16769" y="5176"/>
                        <a:pt x="20158" y="13149"/>
                      </a:cubicBezTo>
                    </a:path>
                    <a:path w="20158" h="21600" stroke="0" extrusionOk="0">
                      <a:moveTo>
                        <a:pt x="-1" y="1"/>
                      </a:moveTo>
                      <a:cubicBezTo>
                        <a:pt x="93" y="0"/>
                        <a:pt x="186" y="-1"/>
                        <a:pt x="280" y="0"/>
                      </a:cubicBezTo>
                      <a:cubicBezTo>
                        <a:pt x="8943" y="0"/>
                        <a:pt x="16769" y="5176"/>
                        <a:pt x="20158" y="13149"/>
                      </a:cubicBezTo>
                      <a:lnTo>
                        <a:pt x="28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7917" name="Arc 7"/>
                <p:cNvSpPr>
                  <a:spLocks/>
                </p:cNvSpPr>
                <p:nvPr/>
              </p:nvSpPr>
              <p:spPr bwMode="auto">
                <a:xfrm rot="12135760" flipV="1">
                  <a:off x="1400557" y="5352409"/>
                  <a:ext cx="2252846" cy="617426"/>
                </a:xfrm>
                <a:custGeom>
                  <a:avLst/>
                  <a:gdLst>
                    <a:gd name="T0" fmla="*/ 8658480 w 19847"/>
                    <a:gd name="T1" fmla="*/ 0 h 21590"/>
                    <a:gd name="T2" fmla="*/ 255722041 w 19847"/>
                    <a:gd name="T3" fmla="*/ 10686617 h 21590"/>
                    <a:gd name="T4" fmla="*/ 0 w 19847"/>
                    <a:gd name="T5" fmla="*/ 17657012 h 21590"/>
                    <a:gd name="T6" fmla="*/ 0 60000 65536"/>
                    <a:gd name="T7" fmla="*/ 0 60000 65536"/>
                    <a:gd name="T8" fmla="*/ 0 60000 65536"/>
                    <a:gd name="T9" fmla="*/ 0 w 19847"/>
                    <a:gd name="T10" fmla="*/ 0 h 21590"/>
                    <a:gd name="T11" fmla="*/ 19847 w 19847"/>
                    <a:gd name="T12" fmla="*/ 21590 h 2159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847" h="21590" fill="none" extrusionOk="0">
                      <a:moveTo>
                        <a:pt x="671" y="0"/>
                      </a:moveTo>
                      <a:cubicBezTo>
                        <a:pt x="9059" y="261"/>
                        <a:pt x="16536" y="5356"/>
                        <a:pt x="19847" y="13066"/>
                      </a:cubicBezTo>
                    </a:path>
                    <a:path w="19847" h="21590" stroke="0" extrusionOk="0">
                      <a:moveTo>
                        <a:pt x="671" y="0"/>
                      </a:moveTo>
                      <a:cubicBezTo>
                        <a:pt x="9059" y="261"/>
                        <a:pt x="16536" y="5356"/>
                        <a:pt x="19847" y="13066"/>
                      </a:cubicBezTo>
                      <a:lnTo>
                        <a:pt x="0" y="2159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cxnSp>
            <p:nvCxnSpPr>
              <p:cNvPr id="37914" name="AutoShape 8"/>
              <p:cNvCxnSpPr>
                <a:cxnSpLocks noChangeShapeType="1"/>
              </p:cNvCxnSpPr>
              <p:nvPr/>
            </p:nvCxnSpPr>
            <p:spPr bwMode="auto">
              <a:xfrm flipV="1">
                <a:off x="467544" y="5733256"/>
                <a:ext cx="7642696" cy="7200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27" name="Прямая со стрелкой 26"/>
            <p:cNvCxnSpPr/>
            <p:nvPr/>
          </p:nvCxnSpPr>
          <p:spPr>
            <a:xfrm>
              <a:off x="5364302" y="5373829"/>
              <a:ext cx="0" cy="43198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7909" name="Picture 9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90113" y="4991075"/>
              <a:ext cx="217991" cy="454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910" name="Text Box 12"/>
            <p:cNvSpPr txBox="1">
              <a:spLocks noChangeArrowheads="1"/>
            </p:cNvSpPr>
            <p:nvPr/>
          </p:nvSpPr>
          <p:spPr bwMode="auto">
            <a:xfrm>
              <a:off x="2627784" y="5013176"/>
              <a:ext cx="1296144" cy="520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i="1">
                  <a:latin typeface="Georgia" pitchFamily="18" charset="0"/>
                </a:rPr>
                <a:t>x</a:t>
              </a:r>
              <a:r>
                <a:rPr lang="ru-RU" sz="1400" i="1">
                  <a:latin typeface="Georgia" pitchFamily="18" charset="0"/>
                </a:rPr>
                <a:t> – любое </a:t>
              </a:r>
            </a:p>
            <a:p>
              <a:r>
                <a:rPr lang="ru-RU" sz="1400" i="1">
                  <a:latin typeface="Georgia" pitchFamily="18" charset="0"/>
                </a:rPr>
                <a:t>     число</a:t>
              </a:r>
              <a:endParaRPr lang="ru-RU" sz="1400">
                <a:latin typeface="Georgia" pitchFamily="18" charset="0"/>
              </a:endParaRPr>
            </a:p>
          </p:txBody>
        </p:sp>
        <p:cxnSp>
          <p:nvCxnSpPr>
            <p:cNvPr id="30" name="Прямая со стрелкой 29"/>
            <p:cNvCxnSpPr/>
            <p:nvPr/>
          </p:nvCxnSpPr>
          <p:spPr>
            <a:xfrm>
              <a:off x="3564117" y="5373829"/>
              <a:ext cx="0" cy="431988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Прямоугольник 32"/>
            <p:cNvSpPr/>
            <p:nvPr/>
          </p:nvSpPr>
          <p:spPr>
            <a:xfrm>
              <a:off x="3348221" y="5999577"/>
              <a:ext cx="2447871" cy="5034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i="1" dirty="0">
                  <a:solidFill>
                    <a:schemeClr val="tx1"/>
                  </a:solidFill>
                </a:rPr>
                <a:t> </a:t>
              </a:r>
              <a:r>
                <a:rPr lang="ru-RU" sz="2000" i="1" dirty="0">
                  <a:solidFill>
                    <a:schemeClr val="tx1"/>
                  </a:solidFill>
                </a:rPr>
                <a:t>0                           1</a:t>
              </a:r>
              <a:endParaRPr lang="ru-RU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37901" name="Text Box 12"/>
          <p:cNvSpPr txBox="1">
            <a:spLocks noChangeArrowheads="1"/>
          </p:cNvSpPr>
          <p:nvPr/>
        </p:nvSpPr>
        <p:spPr bwMode="auto">
          <a:xfrm>
            <a:off x="6516688" y="1773238"/>
            <a:ext cx="5762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>
                <a:latin typeface="Georgia" pitchFamily="18" charset="0"/>
              </a:rPr>
              <a:t>x</a:t>
            </a:r>
            <a:r>
              <a:rPr lang="ru-RU" sz="1400" i="1">
                <a:latin typeface="Georgia" pitchFamily="18" charset="0"/>
              </a:rPr>
              <a:t> =</a:t>
            </a:r>
            <a:endParaRPr lang="ru-RU" sz="1400">
              <a:latin typeface="Georgia" pitchFamily="18" charset="0"/>
            </a:endParaRPr>
          </a:p>
        </p:txBody>
      </p:sp>
      <p:sp>
        <p:nvSpPr>
          <p:cNvPr id="37902" name="Text Box 12"/>
          <p:cNvSpPr txBox="1">
            <a:spLocks noChangeArrowheads="1"/>
          </p:cNvSpPr>
          <p:nvPr/>
        </p:nvSpPr>
        <p:spPr bwMode="auto">
          <a:xfrm>
            <a:off x="900113" y="1844675"/>
            <a:ext cx="5762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>
                <a:latin typeface="Georgia" pitchFamily="18" charset="0"/>
              </a:rPr>
              <a:t>x</a:t>
            </a:r>
            <a:r>
              <a:rPr lang="ru-RU" sz="1400" i="1">
                <a:latin typeface="Georgia" pitchFamily="18" charset="0"/>
              </a:rPr>
              <a:t> =</a:t>
            </a:r>
            <a:endParaRPr lang="ru-RU" sz="1400">
              <a:latin typeface="Georgia" pitchFamily="18" charset="0"/>
            </a:endParaRPr>
          </a:p>
        </p:txBody>
      </p:sp>
      <p:pic>
        <p:nvPicPr>
          <p:cNvPr id="379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91338" y="1700213"/>
            <a:ext cx="6334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4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8888" y="1773238"/>
            <a:ext cx="633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Прямоугольник 47"/>
          <p:cNvSpPr/>
          <p:nvPr/>
        </p:nvSpPr>
        <p:spPr>
          <a:xfrm>
            <a:off x="611188" y="2997200"/>
            <a:ext cx="7777162" cy="3527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3790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675" y="5300663"/>
            <a:ext cx="8747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 уравнения №3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53707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    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              =               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2 </a:t>
            </a:r>
            <a:r>
              <a:rPr lang="en-US" i="1" smtClean="0"/>
              <a:t>mx</a:t>
            </a:r>
            <a:r>
              <a:rPr lang="ru-RU" i="1" smtClean="0"/>
              <a:t> – 4 = 3 – </a:t>
            </a:r>
            <a:r>
              <a:rPr lang="en-US" i="1" smtClean="0"/>
              <a:t>mx</a:t>
            </a:r>
            <a:r>
              <a:rPr lang="ru-RU" i="1" smtClean="0"/>
              <a:t>; 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2 </a:t>
            </a:r>
            <a:r>
              <a:rPr lang="en-US" i="1" smtClean="0"/>
              <a:t>mx </a:t>
            </a:r>
            <a:r>
              <a:rPr lang="ru-RU" i="1" smtClean="0"/>
              <a:t>+ </a:t>
            </a:r>
            <a:r>
              <a:rPr lang="en-US" i="1" smtClean="0"/>
              <a:t>mx </a:t>
            </a:r>
            <a:r>
              <a:rPr lang="ru-RU" i="1" smtClean="0"/>
              <a:t>= 3 + 4;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3 </a:t>
            </a:r>
            <a:r>
              <a:rPr lang="en-US" i="1" smtClean="0"/>
              <a:t>mx</a:t>
            </a:r>
            <a:r>
              <a:rPr lang="ru-RU" i="1" smtClean="0"/>
              <a:t> = 7;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i="1" smtClean="0"/>
              <a:t>m </a:t>
            </a:r>
            <a:r>
              <a:rPr lang="ru-RU" i="1" smtClean="0"/>
              <a:t>= 0 – контрольное значение параметра.</a:t>
            </a:r>
            <a:endParaRPr lang="ru-RU" smtClean="0"/>
          </a:p>
        </p:txBody>
      </p:sp>
      <p:sp>
        <p:nvSpPr>
          <p:cNvPr id="389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891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2781300"/>
            <a:ext cx="103505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0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13" y="2781300"/>
            <a:ext cx="110807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1) при  </a:t>
            </a:r>
            <a:r>
              <a:rPr lang="ru-RU" smtClean="0"/>
              <a:t>  </a:t>
            </a:r>
            <a:r>
              <a:rPr lang="en-US" i="1" smtClean="0"/>
              <a:t>m</a:t>
            </a:r>
            <a:r>
              <a:rPr lang="ru-RU" i="1" smtClean="0"/>
              <a:t> = 0   уравнение примет вид   0</a:t>
            </a:r>
            <a:r>
              <a:rPr lang="en-US" i="1" smtClean="0"/>
              <a:t>x</a:t>
            </a:r>
            <a:r>
              <a:rPr lang="ru-RU" i="1" smtClean="0"/>
              <a:t> = 7,  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2) при  </a:t>
            </a:r>
            <a:r>
              <a:rPr lang="en-US" i="1" smtClean="0"/>
              <a:t>m</a:t>
            </a:r>
            <a:r>
              <a:rPr lang="ru-RU" i="1" smtClean="0"/>
              <a:t>   0   уравнение имеет единственное решение   </a:t>
            </a:r>
            <a:r>
              <a:rPr lang="en-US" i="1" smtClean="0"/>
              <a:t>x</a:t>
            </a:r>
            <a:r>
              <a:rPr lang="ru-RU" i="1" smtClean="0"/>
              <a:t> =       .</a:t>
            </a:r>
            <a:endParaRPr lang="ru-RU" smtClean="0"/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994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99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99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994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575" y="3573463"/>
            <a:ext cx="431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9945" name="Группа 9"/>
          <p:cNvGrpSpPr>
            <a:grpSpLocks/>
          </p:cNvGrpSpPr>
          <p:nvPr/>
        </p:nvGrpSpPr>
        <p:grpSpPr bwMode="auto">
          <a:xfrm>
            <a:off x="611188" y="4437063"/>
            <a:ext cx="7483475" cy="2843212"/>
            <a:chOff x="755576" y="3717032"/>
            <a:chExt cx="7482385" cy="2843211"/>
          </a:xfrm>
        </p:grpSpPr>
        <p:grpSp>
          <p:nvGrpSpPr>
            <p:cNvPr id="39952" name="Группа 18"/>
            <p:cNvGrpSpPr>
              <a:grpSpLocks/>
            </p:cNvGrpSpPr>
            <p:nvPr/>
          </p:nvGrpSpPr>
          <p:grpSpPr bwMode="auto">
            <a:xfrm>
              <a:off x="755576" y="3717032"/>
              <a:ext cx="7482385" cy="2843211"/>
              <a:chOff x="755576" y="3717032"/>
              <a:chExt cx="7482385" cy="2843211"/>
            </a:xfrm>
          </p:grpSpPr>
          <p:grpSp>
            <p:nvGrpSpPr>
              <p:cNvPr id="39954" name="Группа 12"/>
              <p:cNvGrpSpPr>
                <a:grpSpLocks/>
              </p:cNvGrpSpPr>
              <p:nvPr/>
            </p:nvGrpSpPr>
            <p:grpSpPr bwMode="auto">
              <a:xfrm>
                <a:off x="755576" y="3789040"/>
                <a:ext cx="7482385" cy="2771203"/>
                <a:chOff x="1901315" y="4270496"/>
                <a:chExt cx="5128805" cy="866475"/>
              </a:xfrm>
            </p:grpSpPr>
            <p:cxnSp>
              <p:nvCxnSpPr>
                <p:cNvPr id="39956" name="AutoShape 2"/>
                <p:cNvCxnSpPr>
                  <a:cxnSpLocks noChangeShapeType="1"/>
                </p:cNvCxnSpPr>
                <p:nvPr/>
              </p:nvCxnSpPr>
              <p:spPr bwMode="auto">
                <a:xfrm flipV="1">
                  <a:off x="2051720" y="4725144"/>
                  <a:ext cx="4978400" cy="254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grpSp>
              <p:nvGrpSpPr>
                <p:cNvPr id="39957" name="Группа 11"/>
                <p:cNvGrpSpPr>
                  <a:grpSpLocks/>
                </p:cNvGrpSpPr>
                <p:nvPr/>
              </p:nvGrpSpPr>
              <p:grpSpPr bwMode="auto">
                <a:xfrm>
                  <a:off x="1901315" y="4270496"/>
                  <a:ext cx="5080351" cy="866475"/>
                  <a:chOff x="658972" y="6123183"/>
                  <a:chExt cx="5080351" cy="866475"/>
                </a:xfrm>
              </p:grpSpPr>
              <p:sp>
                <p:nvSpPr>
                  <p:cNvPr id="39958" name="Arc 3"/>
                  <p:cNvSpPr>
                    <a:spLocks/>
                  </p:cNvSpPr>
                  <p:nvPr/>
                </p:nvSpPr>
                <p:spPr bwMode="auto">
                  <a:xfrm rot="13332708" flipV="1">
                    <a:off x="658972" y="6123183"/>
                    <a:ext cx="2421583" cy="866475"/>
                  </a:xfrm>
                  <a:custGeom>
                    <a:avLst/>
                    <a:gdLst>
                      <a:gd name="T0" fmla="*/ 10004053 w 19847"/>
                      <a:gd name="T1" fmla="*/ 0 h 21590"/>
                      <a:gd name="T2" fmla="*/ 295463391 w 19847"/>
                      <a:gd name="T3" fmla="*/ 21046636 h 21590"/>
                      <a:gd name="T4" fmla="*/ 0 w 19847"/>
                      <a:gd name="T5" fmla="*/ 34774380 h 21590"/>
                      <a:gd name="T6" fmla="*/ 0 60000 65536"/>
                      <a:gd name="T7" fmla="*/ 0 60000 65536"/>
                      <a:gd name="T8" fmla="*/ 0 60000 65536"/>
                      <a:gd name="T9" fmla="*/ 0 w 19847"/>
                      <a:gd name="T10" fmla="*/ 0 h 21590"/>
                      <a:gd name="T11" fmla="*/ 19847 w 19847"/>
                      <a:gd name="T12" fmla="*/ 21590 h 2159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847" h="21590" fill="none" extrusionOk="0">
                        <a:moveTo>
                          <a:pt x="671" y="0"/>
                        </a:moveTo>
                        <a:cubicBezTo>
                          <a:pt x="9059" y="261"/>
                          <a:pt x="16536" y="5356"/>
                          <a:pt x="19847" y="13066"/>
                        </a:cubicBezTo>
                      </a:path>
                      <a:path w="19847" h="21590" stroke="0" extrusionOk="0">
                        <a:moveTo>
                          <a:pt x="671" y="0"/>
                        </a:moveTo>
                        <a:cubicBezTo>
                          <a:pt x="9059" y="261"/>
                          <a:pt x="16536" y="5356"/>
                          <a:pt x="19847" y="13066"/>
                        </a:cubicBezTo>
                        <a:lnTo>
                          <a:pt x="0" y="215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9959" name="Arc 4"/>
                  <p:cNvSpPr>
                    <a:spLocks/>
                  </p:cNvSpPr>
                  <p:nvPr/>
                </p:nvSpPr>
                <p:spPr bwMode="auto">
                  <a:xfrm rot="10577723" flipV="1">
                    <a:off x="3318025" y="6123302"/>
                    <a:ext cx="2421298" cy="706438"/>
                  </a:xfrm>
                  <a:custGeom>
                    <a:avLst/>
                    <a:gdLst>
                      <a:gd name="T0" fmla="*/ 0 w 20158"/>
                      <a:gd name="T1" fmla="*/ 2126 h 21600"/>
                      <a:gd name="T2" fmla="*/ 290836599 w 20158"/>
                      <a:gd name="T3" fmla="*/ 14065866 h 21600"/>
                      <a:gd name="T4" fmla="*/ 4039741 w 20158"/>
                      <a:gd name="T5" fmla="*/ 23104382 h 21600"/>
                      <a:gd name="T6" fmla="*/ 0 60000 65536"/>
                      <a:gd name="T7" fmla="*/ 0 60000 65536"/>
                      <a:gd name="T8" fmla="*/ 0 60000 65536"/>
                      <a:gd name="T9" fmla="*/ 0 w 20158"/>
                      <a:gd name="T10" fmla="*/ 0 h 21600"/>
                      <a:gd name="T11" fmla="*/ 20158 w 20158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0158" h="21600" fill="none" extrusionOk="0">
                        <a:moveTo>
                          <a:pt x="-1" y="1"/>
                        </a:moveTo>
                        <a:cubicBezTo>
                          <a:pt x="93" y="0"/>
                          <a:pt x="186" y="-1"/>
                          <a:pt x="280" y="0"/>
                        </a:cubicBezTo>
                        <a:cubicBezTo>
                          <a:pt x="8943" y="0"/>
                          <a:pt x="16769" y="5176"/>
                          <a:pt x="20158" y="13149"/>
                        </a:cubicBezTo>
                      </a:path>
                      <a:path w="20158" h="21600" stroke="0" extrusionOk="0">
                        <a:moveTo>
                          <a:pt x="-1" y="1"/>
                        </a:moveTo>
                        <a:cubicBezTo>
                          <a:pt x="93" y="0"/>
                          <a:pt x="186" y="-1"/>
                          <a:pt x="280" y="0"/>
                        </a:cubicBezTo>
                        <a:cubicBezTo>
                          <a:pt x="8943" y="0"/>
                          <a:pt x="16769" y="5176"/>
                          <a:pt x="20158" y="13149"/>
                        </a:cubicBezTo>
                        <a:lnTo>
                          <a:pt x="28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pic>
            <p:nvPicPr>
              <p:cNvPr id="39955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499991" y="3717032"/>
                <a:ext cx="241947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cxnSp>
          <p:nvCxnSpPr>
            <p:cNvPr id="12" name="Прямая со стрелкой 11"/>
            <p:cNvCxnSpPr>
              <a:stCxn id="14" idx="2"/>
            </p:cNvCxnSpPr>
            <p:nvPr/>
          </p:nvCxnSpPr>
          <p:spPr>
            <a:xfrm>
              <a:off x="4620575" y="4221857"/>
              <a:ext cx="23810" cy="8636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Прямоугольник 18"/>
          <p:cNvSpPr/>
          <p:nvPr/>
        </p:nvSpPr>
        <p:spPr>
          <a:xfrm>
            <a:off x="1258888" y="5157788"/>
            <a:ext cx="865187" cy="574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 err="1">
                <a:solidFill>
                  <a:schemeClr val="tx1"/>
                </a:solidFill>
              </a:rPr>
              <a:t>х</a:t>
            </a:r>
            <a:r>
              <a:rPr lang="ru-RU" dirty="0">
                <a:solidFill>
                  <a:schemeClr val="tx1"/>
                </a:solidFill>
              </a:rPr>
              <a:t> =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724525" y="5157788"/>
            <a:ext cx="863600" cy="574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 err="1">
                <a:solidFill>
                  <a:schemeClr val="tx1"/>
                </a:solidFill>
              </a:rPr>
              <a:t>х</a:t>
            </a:r>
            <a:r>
              <a:rPr lang="ru-RU" dirty="0">
                <a:solidFill>
                  <a:schemeClr val="tx1"/>
                </a:solidFill>
              </a:rPr>
              <a:t> =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140200" y="5876925"/>
            <a:ext cx="863600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solidFill>
                  <a:schemeClr val="tx1"/>
                </a:solidFill>
              </a:rPr>
              <a:t>0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667625" y="5876925"/>
            <a:ext cx="865188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solidFill>
                  <a:schemeClr val="tx1"/>
                </a:solidFill>
              </a:rPr>
              <a:t>к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39950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8175" y="5157788"/>
            <a:ext cx="431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25" y="5157788"/>
            <a:ext cx="431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424862" cy="4824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Ответ:   при  </a:t>
            </a:r>
            <a:r>
              <a:rPr lang="ru-RU" smtClean="0"/>
              <a:t> </a:t>
            </a:r>
            <a:r>
              <a:rPr lang="en-US" i="1" smtClean="0"/>
              <a:t>m</a:t>
            </a:r>
            <a:r>
              <a:rPr lang="ru-RU" i="1" smtClean="0"/>
              <a:t> = 0   решений нет;</a:t>
            </a:r>
            <a:endParaRPr lang="ru-RU" smtClean="0"/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при   </a:t>
            </a:r>
            <a:r>
              <a:rPr lang="en-US" i="1" smtClean="0"/>
              <a:t>m</a:t>
            </a:r>
            <a:r>
              <a:rPr lang="ru-RU" i="1" smtClean="0"/>
              <a:t> </a:t>
            </a:r>
            <a:r>
              <a:rPr lang="ru-RU" smtClean="0"/>
              <a:t>≠</a:t>
            </a:r>
            <a:r>
              <a:rPr lang="en-US" i="1" smtClean="0"/>
              <a:t> </a:t>
            </a:r>
            <a:r>
              <a:rPr lang="ru-RU" i="1" smtClean="0"/>
              <a:t>0   единственное решение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i="1" smtClean="0"/>
              <a:t>                   </a:t>
            </a:r>
            <a:r>
              <a:rPr lang="en-US" i="1" smtClean="0"/>
              <a:t>x</a:t>
            </a:r>
            <a:r>
              <a:rPr lang="ru-RU" i="1" smtClean="0"/>
              <a:t> =       .</a:t>
            </a:r>
            <a:endParaRPr lang="ru-RU" smtClean="0"/>
          </a:p>
        </p:txBody>
      </p:sp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409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4096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2924175"/>
            <a:ext cx="504825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Подведение итогов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2276475"/>
            <a:ext cx="8229600" cy="4248150"/>
          </a:xfrm>
        </p:spPr>
        <p:txBody>
          <a:bodyPr>
            <a:normAutofit fontScale="85000" lnSpcReduction="20000"/>
          </a:bodyPr>
          <a:lstStyle/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Алгоритм решения уравнений с параметром: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i="1" dirty="0" smtClean="0"/>
              <a:t>освобождение от знаменателя, умножив обе части равенства на одно и тоже отличное от нуля число;</a:t>
            </a:r>
            <a:endParaRPr lang="ru-RU" dirty="0" smtClean="0"/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i="1" dirty="0" smtClean="0"/>
              <a:t>раскрытие скобок;</a:t>
            </a:r>
            <a:endParaRPr lang="ru-RU" dirty="0" smtClean="0"/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i="1" dirty="0" smtClean="0"/>
              <a:t>перенос слагаемых из одной части равенства в другую с противоположным знаком;</a:t>
            </a:r>
            <a:endParaRPr lang="ru-RU" dirty="0" smtClean="0"/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i="1" dirty="0" smtClean="0"/>
              <a:t>приведение подобных слагаемых.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Домашнее задание</a:t>
            </a:r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>
          <a:xfrm>
            <a:off x="468313" y="2276475"/>
            <a:ext cx="8229600" cy="38163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1.  Упражнения  </a:t>
            </a:r>
            <a:r>
              <a:rPr lang="ru-RU" i="1" smtClean="0"/>
              <a:t>№№ 631, 632, 633 </a:t>
            </a:r>
            <a:r>
              <a:rPr lang="ru-RU" smtClean="0"/>
              <a:t>учебника «Алгебра 7» </a:t>
            </a:r>
            <a:r>
              <a:rPr lang="ru-RU" i="1" smtClean="0"/>
              <a:t>.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2.  Решите уравнение: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а)                  -                  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б)  </a:t>
            </a:r>
            <a:r>
              <a:rPr lang="en-US" i="1" smtClean="0"/>
              <a:t>m</a:t>
            </a:r>
            <a:r>
              <a:rPr lang="ru-RU" i="1" smtClean="0"/>
              <a:t> (</a:t>
            </a:r>
            <a:r>
              <a:rPr lang="en-US" i="1" smtClean="0"/>
              <a:t>x</a:t>
            </a:r>
            <a:r>
              <a:rPr lang="ru-RU" i="1" smtClean="0"/>
              <a:t> + 1) + 3 = 8 (</a:t>
            </a:r>
            <a:r>
              <a:rPr lang="en-US" i="1" smtClean="0"/>
              <a:t>x</a:t>
            </a:r>
            <a:r>
              <a:rPr lang="ru-RU" i="1" smtClean="0"/>
              <a:t> + 1).</a:t>
            </a:r>
            <a:endParaRPr lang="ru-RU" smtClean="0"/>
          </a:p>
        </p:txBody>
      </p:sp>
      <p:sp>
        <p:nvSpPr>
          <p:cNvPr id="430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4301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50" y="4365625"/>
            <a:ext cx="11636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4301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4365625"/>
            <a:ext cx="1296987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0,3(2</a:t>
            </a:r>
            <a:r>
              <a:rPr lang="en-US" smtClean="0"/>
              <a:t>x</a:t>
            </a:r>
            <a:r>
              <a:rPr lang="ru-RU" smtClean="0"/>
              <a:t> – 1) – 0,4 (</a:t>
            </a:r>
            <a:r>
              <a:rPr lang="en-US" smtClean="0"/>
              <a:t>x</a:t>
            </a:r>
            <a:r>
              <a:rPr lang="ru-RU" smtClean="0"/>
              <a:t> + 8) = 1,2</a:t>
            </a:r>
            <a:r>
              <a:rPr lang="en-US" smtClean="0"/>
              <a:t>x</a:t>
            </a:r>
            <a:r>
              <a:rPr lang="ru-RU" smtClean="0"/>
              <a:t> – 1;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0,6</a:t>
            </a:r>
            <a:r>
              <a:rPr lang="en-US" smtClean="0"/>
              <a:t>x</a:t>
            </a:r>
            <a:r>
              <a:rPr lang="ru-RU" smtClean="0"/>
              <a:t> – 0,3 – 0,4</a:t>
            </a:r>
            <a:r>
              <a:rPr lang="en-US" smtClean="0"/>
              <a:t>x</a:t>
            </a:r>
            <a:r>
              <a:rPr lang="ru-RU" smtClean="0"/>
              <a:t> – 3,2 = 1,2</a:t>
            </a:r>
            <a:r>
              <a:rPr lang="en-US" smtClean="0"/>
              <a:t>x </a:t>
            </a:r>
            <a:r>
              <a:rPr lang="ru-RU" smtClean="0"/>
              <a:t>– 1 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0,6</a:t>
            </a:r>
            <a:r>
              <a:rPr lang="en-US" smtClean="0"/>
              <a:t>x</a:t>
            </a:r>
            <a:r>
              <a:rPr lang="ru-RU" smtClean="0"/>
              <a:t> – 0,4</a:t>
            </a:r>
            <a:r>
              <a:rPr lang="en-US" smtClean="0"/>
              <a:t>x </a:t>
            </a:r>
            <a:r>
              <a:rPr lang="ru-RU" smtClean="0"/>
              <a:t>–1,2</a:t>
            </a:r>
            <a:r>
              <a:rPr lang="en-US" smtClean="0"/>
              <a:t>x</a:t>
            </a:r>
            <a:r>
              <a:rPr lang="ru-RU" smtClean="0"/>
              <a:t> =  0,3 + 3,2– 1 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– </a:t>
            </a:r>
            <a:r>
              <a:rPr lang="en-US" smtClean="0"/>
              <a:t>x </a:t>
            </a:r>
            <a:r>
              <a:rPr lang="ru-RU" smtClean="0"/>
              <a:t>= 2,5;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en-US" smtClean="0"/>
              <a:t>x</a:t>
            </a:r>
            <a:r>
              <a:rPr lang="ru-RU" smtClean="0"/>
              <a:t> = –2,5.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b="1" smtClean="0"/>
              <a:t>Ответ: -2,5.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Упражнение №624(в)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68313" y="2924175"/>
            <a:ext cx="8229600" cy="1900238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Решите уравнение</a:t>
            </a:r>
          </a:p>
          <a:p>
            <a:pPr eaLnBrk="1" hangingPunct="1">
              <a:buFont typeface="Georgia" pitchFamily="18" charset="0"/>
              <a:buNone/>
            </a:pPr>
            <a:r>
              <a:rPr lang="ru-RU" smtClean="0"/>
              <a:t>– 6(2 – 0,2</a:t>
            </a:r>
            <a:r>
              <a:rPr lang="en-US" smtClean="0"/>
              <a:t>x</a:t>
            </a:r>
            <a:r>
              <a:rPr lang="ru-RU" smtClean="0"/>
              <a:t>) + 11 =  – 4(3 – 0,3</a:t>
            </a:r>
            <a:r>
              <a:rPr lang="en-US" smtClean="0"/>
              <a:t>x</a:t>
            </a:r>
            <a:r>
              <a:rPr lang="ru-RU" smtClean="0"/>
              <a:t>) –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– 6(2 – 0,2</a:t>
            </a:r>
            <a:r>
              <a:rPr lang="en-US" smtClean="0"/>
              <a:t>x</a:t>
            </a:r>
            <a:r>
              <a:rPr lang="ru-RU" smtClean="0"/>
              <a:t>) + 11 =  – 4(3 – 0,3</a:t>
            </a:r>
            <a:r>
              <a:rPr lang="en-US" smtClean="0"/>
              <a:t>x</a:t>
            </a:r>
            <a:r>
              <a:rPr lang="ru-RU" smtClean="0"/>
              <a:t>) – 1;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– 12  + 1,2</a:t>
            </a:r>
            <a:r>
              <a:rPr lang="en-US" smtClean="0"/>
              <a:t>x</a:t>
            </a:r>
            <a:r>
              <a:rPr lang="ru-RU" smtClean="0"/>
              <a:t> + 11 =  – 12 + 1,2</a:t>
            </a:r>
            <a:r>
              <a:rPr lang="en-US" smtClean="0"/>
              <a:t>x</a:t>
            </a:r>
            <a:r>
              <a:rPr lang="ru-RU" smtClean="0"/>
              <a:t> – 1;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1,2</a:t>
            </a:r>
            <a:r>
              <a:rPr lang="en-US" smtClean="0"/>
              <a:t>x</a:t>
            </a:r>
            <a:r>
              <a:rPr lang="ru-RU" smtClean="0"/>
              <a:t>   –  1,2</a:t>
            </a:r>
            <a:r>
              <a:rPr lang="en-US" smtClean="0"/>
              <a:t>x</a:t>
            </a:r>
            <a:r>
              <a:rPr lang="ru-RU" smtClean="0"/>
              <a:t> = 12 – 11 + 1;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smtClean="0"/>
              <a:t>0</a:t>
            </a:r>
            <a:r>
              <a:rPr lang="en-US" smtClean="0"/>
              <a:t>x</a:t>
            </a:r>
            <a:r>
              <a:rPr lang="ru-RU" smtClean="0"/>
              <a:t> = 2.             </a:t>
            </a:r>
          </a:p>
          <a:p>
            <a:pPr eaLnBrk="1" hangingPunct="1">
              <a:lnSpc>
                <a:spcPct val="150000"/>
              </a:lnSpc>
              <a:buFont typeface="Georgia" pitchFamily="18" charset="0"/>
              <a:buNone/>
            </a:pPr>
            <a:r>
              <a:rPr lang="ru-RU" b="1" smtClean="0"/>
              <a:t>Ответ:   решений нет.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Упражнение №625(а)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68313" y="2924175"/>
            <a:ext cx="8229600" cy="1900238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Решите уравнение</a:t>
            </a:r>
          </a:p>
          <a:p>
            <a:pPr eaLnBrk="1" hangingPunct="1">
              <a:buFont typeface="Georgia" pitchFamily="18" charset="0"/>
              <a:buNone/>
            </a:pPr>
            <a:r>
              <a:rPr lang="ru-RU" smtClean="0"/>
              <a:t>(2</a:t>
            </a:r>
            <a:r>
              <a:rPr lang="en-US" smtClean="0"/>
              <a:t>x</a:t>
            </a:r>
            <a:r>
              <a:rPr lang="ru-RU" smtClean="0"/>
              <a:t> – 1)(3</a:t>
            </a:r>
            <a:r>
              <a:rPr lang="en-US" smtClean="0"/>
              <a:t>x</a:t>
            </a:r>
            <a:r>
              <a:rPr lang="ru-RU" smtClean="0"/>
              <a:t> + 7) – (1 + 6</a:t>
            </a:r>
            <a:r>
              <a:rPr lang="en-US" smtClean="0"/>
              <a:t>x</a:t>
            </a:r>
            <a:r>
              <a:rPr lang="ru-RU" smtClean="0"/>
              <a:t>)(</a:t>
            </a:r>
            <a:r>
              <a:rPr lang="en-US" smtClean="0"/>
              <a:t>x</a:t>
            </a:r>
            <a:r>
              <a:rPr lang="ru-RU" smtClean="0"/>
              <a:t> + 2) =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(2</a:t>
            </a:r>
            <a:r>
              <a:rPr lang="en-US" dirty="0" smtClean="0"/>
              <a:t>x</a:t>
            </a:r>
            <a:r>
              <a:rPr lang="ru-RU" dirty="0" smtClean="0"/>
              <a:t> – 1)(3</a:t>
            </a:r>
            <a:r>
              <a:rPr lang="en-US" dirty="0" smtClean="0"/>
              <a:t>x</a:t>
            </a:r>
            <a:r>
              <a:rPr lang="ru-RU" dirty="0" smtClean="0"/>
              <a:t> + 7) – (1 + 6</a:t>
            </a:r>
            <a:r>
              <a:rPr lang="en-US" dirty="0" smtClean="0"/>
              <a:t>x</a:t>
            </a:r>
            <a:r>
              <a:rPr lang="ru-RU" dirty="0" smtClean="0"/>
              <a:t>)(</a:t>
            </a:r>
            <a:r>
              <a:rPr lang="en-US" dirty="0" smtClean="0"/>
              <a:t>x</a:t>
            </a:r>
            <a:r>
              <a:rPr lang="ru-RU" dirty="0" smtClean="0"/>
              <a:t> + 2) = 4;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6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 + 14</a:t>
            </a:r>
            <a:r>
              <a:rPr lang="en-US" dirty="0" smtClean="0"/>
              <a:t>x</a:t>
            </a:r>
            <a:r>
              <a:rPr lang="ru-RU" dirty="0" smtClean="0"/>
              <a:t> – 3</a:t>
            </a:r>
            <a:r>
              <a:rPr lang="en-US" dirty="0" smtClean="0"/>
              <a:t>x</a:t>
            </a:r>
            <a:r>
              <a:rPr lang="ru-RU" dirty="0" smtClean="0"/>
              <a:t> – 7 – (</a:t>
            </a:r>
            <a:r>
              <a:rPr lang="en-US" dirty="0" smtClean="0"/>
              <a:t>x</a:t>
            </a:r>
            <a:r>
              <a:rPr lang="ru-RU" dirty="0" smtClean="0"/>
              <a:t> + 2 + 6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 + 12</a:t>
            </a:r>
            <a:r>
              <a:rPr lang="en-US" dirty="0" smtClean="0"/>
              <a:t>x</a:t>
            </a:r>
            <a:r>
              <a:rPr lang="ru-RU" dirty="0" smtClean="0"/>
              <a:t>) = 4;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6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 + 14</a:t>
            </a:r>
            <a:r>
              <a:rPr lang="en-US" dirty="0" smtClean="0"/>
              <a:t>x</a:t>
            </a:r>
            <a:r>
              <a:rPr lang="ru-RU" dirty="0" smtClean="0"/>
              <a:t> – 3</a:t>
            </a:r>
            <a:r>
              <a:rPr lang="en-US" dirty="0" smtClean="0"/>
              <a:t>x</a:t>
            </a:r>
            <a:r>
              <a:rPr lang="ru-RU" dirty="0" smtClean="0"/>
              <a:t> – 7 – </a:t>
            </a:r>
            <a:r>
              <a:rPr lang="en-US" dirty="0" smtClean="0"/>
              <a:t>x </a:t>
            </a:r>
            <a:r>
              <a:rPr lang="ru-RU" dirty="0" smtClean="0"/>
              <a:t>– 2  – 6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 – 12</a:t>
            </a:r>
            <a:r>
              <a:rPr lang="en-US" dirty="0" smtClean="0"/>
              <a:t>x</a:t>
            </a:r>
            <a:r>
              <a:rPr lang="ru-RU" dirty="0" smtClean="0"/>
              <a:t> = 4; 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6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 + 14</a:t>
            </a:r>
            <a:r>
              <a:rPr lang="en-US" dirty="0" smtClean="0"/>
              <a:t>x</a:t>
            </a:r>
            <a:r>
              <a:rPr lang="ru-RU" dirty="0" smtClean="0"/>
              <a:t> – 3</a:t>
            </a:r>
            <a:r>
              <a:rPr lang="en-US" dirty="0" smtClean="0"/>
              <a:t>x </a:t>
            </a:r>
            <a:r>
              <a:rPr lang="ru-RU" dirty="0" smtClean="0"/>
              <a:t>– </a:t>
            </a:r>
            <a:r>
              <a:rPr lang="en-US" dirty="0" smtClean="0"/>
              <a:t>x </a:t>
            </a:r>
            <a:r>
              <a:rPr lang="ru-RU" dirty="0" smtClean="0"/>
              <a:t>– 6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 – 12</a:t>
            </a:r>
            <a:r>
              <a:rPr lang="en-US" dirty="0" smtClean="0"/>
              <a:t>x</a:t>
            </a:r>
            <a:r>
              <a:rPr lang="ru-RU" dirty="0" smtClean="0"/>
              <a:t> = 4 + 7 + 2;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– 2</a:t>
            </a:r>
            <a:r>
              <a:rPr lang="en-US" dirty="0" smtClean="0"/>
              <a:t>x</a:t>
            </a:r>
            <a:r>
              <a:rPr lang="ru-RU" dirty="0" smtClean="0"/>
              <a:t> = 13; 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dirty="0" smtClean="0"/>
              <a:t>x</a:t>
            </a:r>
            <a:r>
              <a:rPr lang="ru-RU" dirty="0" smtClean="0"/>
              <a:t> =  – 6,5.   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b="1" dirty="0" smtClean="0"/>
              <a:t>Ответ:   – 6,5.  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Упражнение №626(в)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68313" y="2924175"/>
            <a:ext cx="8229600" cy="2449513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Font typeface="Georgia" pitchFamily="18" charset="0"/>
              <a:buNone/>
            </a:pPr>
            <a:r>
              <a:rPr lang="ru-RU" smtClean="0"/>
              <a:t>Решите уравнение</a:t>
            </a:r>
          </a:p>
          <a:p>
            <a:pPr eaLnBrk="1" hangingPunct="1">
              <a:lnSpc>
                <a:spcPct val="200000"/>
              </a:lnSpc>
              <a:buFont typeface="Georgia" pitchFamily="18" charset="0"/>
              <a:buNone/>
            </a:pPr>
            <a:r>
              <a:rPr lang="en-US" smtClean="0"/>
              <a:t>x</a:t>
            </a:r>
            <a:r>
              <a:rPr lang="ru-RU" baseline="30000" smtClean="0"/>
              <a:t>2</a:t>
            </a:r>
            <a:r>
              <a:rPr lang="ru-RU" smtClean="0"/>
              <a:t> + </a:t>
            </a:r>
            <a:r>
              <a:rPr lang="en-US" smtClean="0"/>
              <a:t>x </a:t>
            </a:r>
            <a:r>
              <a:rPr lang="ru-RU" smtClean="0"/>
              <a:t>–                           = 1; </a:t>
            </a:r>
          </a:p>
        </p:txBody>
      </p:sp>
      <p:sp>
        <p:nvSpPr>
          <p:cNvPr id="133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13318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050" y="3860800"/>
            <a:ext cx="20415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239</TotalTime>
  <Words>1644</Words>
  <Application>Microsoft Office PowerPoint</Application>
  <PresentationFormat>Экран (4:3)</PresentationFormat>
  <Paragraphs>194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Arial</vt:lpstr>
      <vt:lpstr>Trebuchet MS</vt:lpstr>
      <vt:lpstr>Georgia</vt:lpstr>
      <vt:lpstr>Wingdings 2</vt:lpstr>
      <vt:lpstr>Calibri</vt:lpstr>
      <vt:lpstr>Городская</vt:lpstr>
      <vt:lpstr>Решение линейных уравнений с параметрами</vt:lpstr>
      <vt:lpstr>Проверка домашнего задания</vt:lpstr>
      <vt:lpstr>Упражнение №624(а)</vt:lpstr>
      <vt:lpstr>Решение:</vt:lpstr>
      <vt:lpstr>Упражнение №624(в)</vt:lpstr>
      <vt:lpstr>Решение:</vt:lpstr>
      <vt:lpstr>Упражнение №625(а)</vt:lpstr>
      <vt:lpstr>Решение:</vt:lpstr>
      <vt:lpstr>Упражнение №626(в)</vt:lpstr>
      <vt:lpstr>Решение:</vt:lpstr>
      <vt:lpstr>Упражнение №622</vt:lpstr>
      <vt:lpstr>Устная работа</vt:lpstr>
      <vt:lpstr>Слайд 13</vt:lpstr>
      <vt:lpstr>Слайд 14</vt:lpstr>
      <vt:lpstr>Изучение нового материала</vt:lpstr>
      <vt:lpstr>Слайд 16</vt:lpstr>
      <vt:lpstr>Слайд 17</vt:lpstr>
      <vt:lpstr>Слайд 18</vt:lpstr>
      <vt:lpstr>Слайд 19</vt:lpstr>
      <vt:lpstr>Решение:</vt:lpstr>
      <vt:lpstr>Слайд 21</vt:lpstr>
      <vt:lpstr>Слайд 22</vt:lpstr>
      <vt:lpstr>Слайд 23</vt:lpstr>
      <vt:lpstr>Слайд 24</vt:lpstr>
      <vt:lpstr>Слайд 25</vt:lpstr>
      <vt:lpstr>Самостоятельное решение уравнений</vt:lpstr>
      <vt:lpstr>Решение уравнения №1</vt:lpstr>
      <vt:lpstr>Слайд 28</vt:lpstr>
      <vt:lpstr>Слайд 29</vt:lpstr>
      <vt:lpstr>Слайд 30</vt:lpstr>
      <vt:lpstr>Решение уравнения №2</vt:lpstr>
      <vt:lpstr>Слайд 32</vt:lpstr>
      <vt:lpstr>Слайд 33</vt:lpstr>
      <vt:lpstr>Решение уравнения №3</vt:lpstr>
      <vt:lpstr>Слайд 35</vt:lpstr>
      <vt:lpstr>Слайд 36</vt:lpstr>
      <vt:lpstr>Подведение итогов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алгебры в 7 классе</dc:title>
  <dc:creator>Алексей</dc:creator>
  <cp:lastModifiedBy>revaz</cp:lastModifiedBy>
  <cp:revision>26</cp:revision>
  <dcterms:created xsi:type="dcterms:W3CDTF">2012-11-08T09:10:31Z</dcterms:created>
  <dcterms:modified xsi:type="dcterms:W3CDTF">2013-03-11T19:36:33Z</dcterms:modified>
</cp:coreProperties>
</file>