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04" r:id="rId1"/>
  </p:sldMasterIdLst>
  <p:notesMasterIdLst>
    <p:notesMasterId r:id="rId14"/>
  </p:notesMasterIdLst>
  <p:sldIdLst>
    <p:sldId id="277" r:id="rId2"/>
    <p:sldId id="273" r:id="rId3"/>
    <p:sldId id="261" r:id="rId4"/>
    <p:sldId id="272" r:id="rId5"/>
    <p:sldId id="258" r:id="rId6"/>
    <p:sldId id="266" r:id="rId7"/>
    <p:sldId id="270" r:id="rId8"/>
    <p:sldId id="259" r:id="rId9"/>
    <p:sldId id="271" r:id="rId10"/>
    <p:sldId id="274" r:id="rId11"/>
    <p:sldId id="276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354DA-ABFC-4850-8023-B8560D06174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F2009-A33F-4880-9DB1-5AA4720871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4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F2009-A33F-4880-9DB1-5AA4720871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38484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Презентация</a:t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открытому уроку по теме: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«Сравнительный анализ явлений: диффузии и броуновского движения»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4221088"/>
            <a:ext cx="31902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Учитель: Фесенко С.В.</a:t>
            </a:r>
          </a:p>
          <a:p>
            <a:r>
              <a:rPr lang="ru-RU" dirty="0"/>
              <a:t>г</a:t>
            </a:r>
            <a:r>
              <a:rPr lang="ru-RU" dirty="0" smtClean="0"/>
              <a:t>. Аксай МБОУ АСОШ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79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2"/>
          <a:srcRect l="12007" t="44904" r="53942" b="47449"/>
          <a:stretch/>
        </p:blipFill>
        <p:spPr bwMode="auto">
          <a:xfrm>
            <a:off x="251374" y="2335479"/>
            <a:ext cx="8712968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6277" y="708608"/>
            <a:ext cx="4983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Домашнее задание.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21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/>
          <a:srcRect l="54122" t="19363" r="9857" b="53345"/>
          <a:stretch/>
        </p:blipFill>
        <p:spPr bwMode="auto">
          <a:xfrm>
            <a:off x="827584" y="1196752"/>
            <a:ext cx="763284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89818" y="332656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Решение домашней задачи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0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4122" t="47253" r="20106" b="14815"/>
          <a:stretch/>
        </p:blipFill>
        <p:spPr bwMode="auto">
          <a:xfrm>
            <a:off x="1475656" y="91577"/>
            <a:ext cx="6408712" cy="5569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90482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Ответ:</a:t>
            </a:r>
            <a:r>
              <a:rPr lang="ru-RU" dirty="0" smtClean="0"/>
              <a:t> </a:t>
            </a:r>
            <a:r>
              <a:rPr lang="ru-RU" dirty="0"/>
              <a:t>для нанесения на стекло слоя серебра толщиной 5 мкм будет затрачено 12 мин 28 сек.</a:t>
            </a:r>
          </a:p>
        </p:txBody>
      </p:sp>
    </p:spTree>
    <p:extLst>
      <p:ext uri="{BB962C8B-B14F-4D97-AF65-F5344CB8AC3E}">
        <p14:creationId xmlns:p14="http://schemas.microsoft.com/office/powerpoint/2010/main" val="35567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9227" y="1772816"/>
            <a:ext cx="499477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/>
              <a:t>Кроме того, потому обратить тебе надо вниманье</a:t>
            </a:r>
          </a:p>
          <a:p>
            <a:r>
              <a:rPr lang="ru-RU" sz="1600" dirty="0"/>
              <a:t>На суматоху в телах, мелькающих в солнечном свете,</a:t>
            </a:r>
          </a:p>
          <a:p>
            <a:r>
              <a:rPr lang="ru-RU" sz="1600" dirty="0"/>
              <a:t>Что из нее познаешь ты материи также движенья,</a:t>
            </a:r>
          </a:p>
          <a:p>
            <a:r>
              <a:rPr lang="ru-RU" sz="1600" dirty="0"/>
              <a:t>Происходящие в ней постоянно и скрытно от взора</a:t>
            </a:r>
          </a:p>
          <a:p>
            <a:r>
              <a:rPr lang="ru-RU" sz="1600" dirty="0"/>
              <a:t>Ибо увидишь ты там, как много пылинок меняют</a:t>
            </a:r>
          </a:p>
          <a:p>
            <a:r>
              <a:rPr lang="ru-RU" sz="1600" dirty="0"/>
              <a:t>Путь свой от скрытых толчков и опять отлетают обратно,</a:t>
            </a:r>
          </a:p>
          <a:p>
            <a:r>
              <a:rPr lang="ru-RU" sz="1600" dirty="0"/>
              <a:t>Всюду туда и сюда разбегаясь во всех направлениях</a:t>
            </a:r>
            <a:r>
              <a:rPr lang="ru-RU" sz="1600" dirty="0" smtClean="0"/>
              <a:t>».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«О природе вещей» Лукреций Кар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учитель\Desktop\Графические изображения\лукреций 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" y="19520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0425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Модели теплового движения частиц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542810"/>
            <a:ext cx="8892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Тепловое движение</a:t>
            </a:r>
            <a:r>
              <a:rPr lang="ru-RU" sz="1400" dirty="0" smtClean="0"/>
              <a:t> — беспорядочное движение частиц, из которых состоят тела, зависящее от температуры тела.</a:t>
            </a:r>
          </a:p>
          <a:p>
            <a:pPr algn="just"/>
            <a:r>
              <a:rPr lang="ru-RU" sz="1400" dirty="0" smtClean="0"/>
              <a:t>	Примерами такого движения служит броуновское движение и диффузия.</a:t>
            </a:r>
          </a:p>
          <a:p>
            <a:pPr algn="just"/>
            <a:r>
              <a:rPr lang="ru-RU" sz="1400" dirty="0" smtClean="0"/>
              <a:t>	Вещество имеет дискретную структуру. Структурными единицами вещества являются: атомы и молекулы.</a:t>
            </a:r>
          </a:p>
          <a:p>
            <a:pPr marL="342900" indent="-342900">
              <a:buAutoNum type="arabicParenR"/>
            </a:pPr>
            <a:endParaRPr lang="ru-RU" sz="1400" dirty="0" smtClean="0"/>
          </a:p>
          <a:p>
            <a:pPr marL="342900" indent="-342900"/>
            <a:endParaRPr lang="ru-RU" sz="1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143248"/>
            <a:ext cx="8606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Основные положения МКТ:</a:t>
            </a:r>
          </a:p>
          <a:p>
            <a:pPr marL="342900" indent="-342900" algn="just">
              <a:buAutoNum type="arabicParenR"/>
            </a:pPr>
            <a:r>
              <a:rPr lang="ru-RU" sz="1400" dirty="0" smtClean="0"/>
              <a:t>Все тела состоят из частиц</a:t>
            </a:r>
          </a:p>
          <a:p>
            <a:pPr marL="342900" indent="-342900" algn="just">
              <a:buAutoNum type="arabicParenR"/>
            </a:pPr>
            <a:r>
              <a:rPr lang="ru-RU" sz="1400" dirty="0" smtClean="0"/>
              <a:t>Частицы движутся непрерывно и хаотично</a:t>
            </a:r>
          </a:p>
          <a:p>
            <a:pPr marL="342900" indent="-342900" algn="just">
              <a:buAutoNum type="arabicParenR"/>
            </a:pPr>
            <a:r>
              <a:rPr lang="ru-RU" sz="1400" dirty="0" smtClean="0"/>
              <a:t>Частицы взаимодействуют силами притяжения и отталкивания, существующими одновременно</a:t>
            </a:r>
          </a:p>
          <a:p>
            <a:pPr marL="342900" indent="-342900" algn="just">
              <a:buAutoNum type="arabicParenR"/>
            </a:pPr>
            <a:r>
              <a:rPr lang="ru-RU" sz="1400" dirty="0" smtClean="0"/>
              <a:t>Абсолютная </a:t>
            </a:r>
            <a:r>
              <a:rPr lang="en-US" sz="1400" dirty="0" smtClean="0"/>
              <a:t>T – </a:t>
            </a:r>
            <a:r>
              <a:rPr lang="ru-RU" sz="1400" dirty="0" smtClean="0"/>
              <a:t>мера средней кинетической энергии движения частиц.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8925" y="48691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Особенности теплового движения: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Участие огромного числа частиц;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Непрерывность;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хаотичность,;</a:t>
            </a:r>
          </a:p>
          <a:p>
            <a:pPr marL="228600" indent="-228600" algn="just">
              <a:buAutoNum type="arabicPeriod"/>
            </a:pPr>
            <a:r>
              <a:rPr lang="ru-RU" sz="1200" dirty="0" smtClean="0"/>
              <a:t>Неуничтожимость.</a:t>
            </a:r>
            <a:endParaRPr lang="ru-RU" sz="1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Рабочий стол\Проект\Картинки\Атлас по физике 041.jpg"/>
          <p:cNvPicPr>
            <a:picLocks noChangeAspect="1" noChangeArrowheads="1"/>
          </p:cNvPicPr>
          <p:nvPr/>
        </p:nvPicPr>
        <p:blipFill rotWithShape="1">
          <a:blip r:embed="rId2"/>
          <a:srcRect l="7615" t="3524" r="57191" b="62033"/>
          <a:stretch/>
        </p:blipFill>
        <p:spPr bwMode="auto">
          <a:xfrm>
            <a:off x="1319316" y="362728"/>
            <a:ext cx="2095584" cy="25922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444"/>
            <a:ext cx="23457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16" y="3452987"/>
            <a:ext cx="2456549" cy="30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31381"/>
            <a:ext cx="2345720" cy="303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43" y="2204864"/>
            <a:ext cx="1999889" cy="19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142852"/>
            <a:ext cx="4033838" cy="990600"/>
          </a:xfrm>
        </p:spPr>
        <p:txBody>
          <a:bodyPr/>
          <a:lstStyle/>
          <a:p>
            <a:pPr algn="ctr"/>
            <a:r>
              <a:rPr lang="ru-RU" dirty="0" smtClean="0"/>
              <a:t>Диффузия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42985"/>
            <a:ext cx="614363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	</a:t>
            </a:r>
            <a:r>
              <a:rPr lang="ru-RU" sz="1200" b="1" i="1" dirty="0" smtClean="0"/>
              <a:t>Диффузия </a:t>
            </a:r>
            <a:r>
              <a:rPr lang="ru-RU" sz="1200" dirty="0" smtClean="0"/>
              <a:t>(от лат. </a:t>
            </a:r>
            <a:r>
              <a:rPr lang="ru-RU" sz="1200" dirty="0" err="1" smtClean="0"/>
              <a:t>diffusio</a:t>
            </a:r>
            <a:r>
              <a:rPr lang="ru-RU" sz="1200" dirty="0" smtClean="0"/>
              <a:t> — распространение, растекание)-явление взаимного проникновения молекул одного вещества в межмолекулярное пространство другого вещества, вызванное движением этих молекул.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Диффузия происходит в газах, жидкостях и твёрдых телах.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Скорость диффузии зависит температуры и свойств вещества.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При диффузии происходит перенос вещества, т.к. молекулы движутся хаотично, сталкиваясь друг с другом,  по ломанным траекториям. </a:t>
            </a:r>
          </a:p>
          <a:p>
            <a:pPr algn="just"/>
            <a:r>
              <a:rPr lang="ru-RU" sz="1200" dirty="0" smtClean="0"/>
              <a:t>Диффузия используется во многих технологических процессах, таких как: получение сахара, диффузионная сварка в вакууме, диффузионная металлизация изделий, азотирование, цементация, цианирование засолка, стирка вещей, окрашивание тканей и т.д. В кровеносных сосудах человека диффундирует</a:t>
            </a:r>
            <a:r>
              <a:rPr lang="en-US" sz="1200" dirty="0" smtClean="0"/>
              <a:t> </a:t>
            </a:r>
            <a:r>
              <a:rPr lang="ru-RU" sz="1200" dirty="0" smtClean="0"/>
              <a:t>углекислый газ и кислород.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7" name="Рисунок 6" descr="Chemical_surface_diffusion_slo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142852"/>
            <a:ext cx="2743200" cy="2057400"/>
          </a:xfrm>
          <a:prstGeom prst="rect">
            <a:avLst/>
          </a:prstGeom>
        </p:spPr>
      </p:pic>
      <p:pic>
        <p:nvPicPr>
          <p:cNvPr id="12" name="Рисунок 11" descr="Копия (2) Атлас по физике 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285992"/>
            <a:ext cx="2357454" cy="4068576"/>
          </a:xfrm>
          <a:prstGeom prst="rect">
            <a:avLst/>
          </a:prstGeom>
        </p:spPr>
      </p:pic>
      <p:pic>
        <p:nvPicPr>
          <p:cNvPr id="13" name="Рисунок 12" descr="Копия Атлас по физике 067.jpg"/>
          <p:cNvPicPr>
            <a:picLocks noChangeAspect="1"/>
          </p:cNvPicPr>
          <p:nvPr/>
        </p:nvPicPr>
        <p:blipFill rotWithShape="1">
          <a:blip r:embed="rId4"/>
          <a:srcRect t="2383" r="3686" b="15972"/>
          <a:stretch/>
        </p:blipFill>
        <p:spPr>
          <a:xfrm>
            <a:off x="0" y="3717420"/>
            <a:ext cx="3071818" cy="29059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57995" y="3789040"/>
            <a:ext cx="2643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Молекулы чернил, проникая между молекулами воды, равномерно распределяются по объему, окрашивая воду в сосуде.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42" y="5517232"/>
            <a:ext cx="3214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Взаимная диффузия водорода и кислорода приводит к перемешиванию газов.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 природе вещей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749"/>
            <a:ext cx="9144000" cy="66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Броуновское движение</a:t>
            </a:r>
            <a:endParaRPr lang="ru-RU" dirty="0"/>
          </a:p>
        </p:txBody>
      </p:sp>
      <p:pic>
        <p:nvPicPr>
          <p:cNvPr id="2055" name="Picture 7" descr="http://slovari.yandex.ru/illustrations/bse/pictures/00000/0088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6263" y="7938"/>
            <a:ext cx="276225" cy="2190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1142984"/>
            <a:ext cx="8820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smtClean="0"/>
              <a:t>	</a:t>
            </a:r>
            <a:r>
              <a:rPr lang="ru-RU" sz="1400" b="1" i="1" dirty="0" smtClean="0"/>
              <a:t>Броуновское движение- </a:t>
            </a:r>
            <a:r>
              <a:rPr lang="ru-RU" sz="1400" dirty="0" smtClean="0"/>
              <a:t>тепловое движение взвешенных частиц в жидкости или газе.</a:t>
            </a:r>
          </a:p>
          <a:p>
            <a:pPr algn="just"/>
            <a:r>
              <a:rPr lang="ru-RU" sz="1400" dirty="0" smtClean="0"/>
              <a:t>	Скорость броуновской частицы зависит от ее температуры и массы. Ее размер не должен превышать 10</a:t>
            </a:r>
            <a:r>
              <a:rPr lang="ru-RU" sz="1400" baseline="30000" dirty="0" smtClean="0"/>
              <a:t>-6</a:t>
            </a:r>
            <a:r>
              <a:rPr lang="ru-RU" sz="1400" dirty="0" smtClean="0"/>
              <a:t> м.</a:t>
            </a:r>
          </a:p>
          <a:p>
            <a:pPr algn="just">
              <a:buNone/>
            </a:pPr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11" name="Рисунок 10" descr="Brownian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988840"/>
            <a:ext cx="5688632" cy="428069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Атлас по физике 06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2038</TotalTime>
  <Words>195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Презентация  к открытому уроку по теме:   «Сравнительный анализ явлений: диффузии и броуновского движения»</vt:lpstr>
      <vt:lpstr>Презентация PowerPoint</vt:lpstr>
      <vt:lpstr>Модели теплового движения частиц</vt:lpstr>
      <vt:lpstr>Презентация PowerPoint</vt:lpstr>
      <vt:lpstr>Диффузия</vt:lpstr>
      <vt:lpstr>Презентация PowerPoint</vt:lpstr>
      <vt:lpstr>Презентация PowerPoint</vt:lpstr>
      <vt:lpstr>Броуновское движение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162</cp:revision>
  <dcterms:modified xsi:type="dcterms:W3CDTF">2012-11-30T08:49:34Z</dcterms:modified>
</cp:coreProperties>
</file>