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93" r:id="rId3"/>
    <p:sldId id="267" r:id="rId4"/>
    <p:sldId id="275" r:id="rId5"/>
    <p:sldId id="295" r:id="rId6"/>
    <p:sldId id="279" r:id="rId7"/>
    <p:sldId id="277" r:id="rId8"/>
    <p:sldId id="278" r:id="rId9"/>
    <p:sldId id="280" r:id="rId10"/>
    <p:sldId id="281" r:id="rId11"/>
    <p:sldId id="282" r:id="rId12"/>
    <p:sldId id="285" r:id="rId13"/>
    <p:sldId id="263" r:id="rId14"/>
    <p:sldId id="299" r:id="rId15"/>
    <p:sldId id="260" r:id="rId16"/>
    <p:sldId id="296" r:id="rId17"/>
    <p:sldId id="309" r:id="rId18"/>
    <p:sldId id="297" r:id="rId19"/>
    <p:sldId id="310" r:id="rId20"/>
    <p:sldId id="304" r:id="rId21"/>
    <p:sldId id="311" r:id="rId22"/>
    <p:sldId id="287" r:id="rId23"/>
    <p:sldId id="303" r:id="rId24"/>
    <p:sldId id="283" r:id="rId25"/>
    <p:sldId id="288" r:id="rId26"/>
    <p:sldId id="284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0099"/>
    <a:srgbClr val="3399FF"/>
    <a:srgbClr val="000066"/>
    <a:srgbClr val="F7071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4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68A6D5B-BA5F-49EA-89F9-1411036750C2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43FEFDA-7F40-4FF8-83EA-CBC30D7B83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Характеристика звуков.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А теперь представьте, что мы с вами пошли в лес, там так свежо, так приятно пахнет! Давайте подышим: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Если уж в лесу гулять</a:t>
            </a:r>
            <a:br>
              <a:rPr lang="ru-RU" smtClean="0"/>
            </a:br>
            <a:r>
              <a:rPr lang="ru-RU" smtClean="0"/>
              <a:t>Надо воздухом дышать!</a:t>
            </a:r>
            <a:br>
              <a:rPr lang="ru-RU" smtClean="0"/>
            </a:br>
            <a:r>
              <a:rPr lang="ru-RU" smtClean="0"/>
              <a:t>Подышите, как я.</a:t>
            </a:r>
            <a:br>
              <a:rPr lang="ru-RU" smtClean="0"/>
            </a:br>
            <a:r>
              <a:rPr lang="ru-RU" smtClean="0"/>
              <a:t>Выдох – пффф</a:t>
            </a:r>
            <a:br>
              <a:rPr lang="ru-RU" smtClean="0"/>
            </a:br>
            <a:r>
              <a:rPr lang="ru-RU" smtClean="0"/>
              <a:t>Пауза</a:t>
            </a:r>
            <a:br>
              <a:rPr lang="ru-RU" smtClean="0"/>
            </a:br>
            <a:r>
              <a:rPr lang="ru-RU" smtClean="0"/>
              <a:t>Возврат дыхания – пффф</a:t>
            </a:r>
            <a:br>
              <a:rPr lang="ru-RU" smtClean="0"/>
            </a:br>
            <a:r>
              <a:rPr lang="ru-RU" smtClean="0"/>
              <a:t>Пауза.</a:t>
            </a:r>
            <a:br>
              <a:rPr lang="ru-RU" smtClean="0"/>
            </a:br>
            <a:r>
              <a:rPr lang="ru-RU" smtClean="0"/>
              <a:t>Возврат дыхания – с-с-с-с</a:t>
            </a:r>
            <a:br>
              <a:rPr lang="ru-RU" smtClean="0"/>
            </a:br>
            <a:r>
              <a:rPr lang="ru-RU" smtClean="0"/>
              <a:t>Пауза.</a:t>
            </a:r>
            <a:br>
              <a:rPr lang="ru-RU" smtClean="0"/>
            </a:br>
            <a:r>
              <a:rPr lang="ru-RU" smtClean="0"/>
              <a:t>Возврат дыхания – пффф</a:t>
            </a:r>
            <a:br>
              <a:rPr lang="ru-RU" smtClean="0"/>
            </a:br>
            <a:r>
              <a:rPr lang="ru-RU" smtClean="0"/>
              <a:t>Пауза.</a:t>
            </a:r>
            <a:br>
              <a:rPr lang="ru-RU" smtClean="0"/>
            </a:br>
            <a:r>
              <a:rPr lang="ru-RU" smtClean="0"/>
              <a:t>Возврат дыхания – с-с-с-с.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102F22-13D9-44A1-A379-F684D62FED55}" type="slidenum">
              <a:rPr lang="ru-RU" smtClean="0">
                <a:cs typeface="Arial" charset="0"/>
              </a:rPr>
              <a:pPr/>
              <a:t>13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33662-DEB3-4A20-9578-D23B647BBE6B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CF055-00D5-4932-B4F8-C41FE65A58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8F14B-227D-4CB2-80F8-16F341283395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61C8F-49F4-4102-88FF-325D2DAA1D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A39A3-1881-4786-BEF3-B3734E941030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21C1A-F157-4F2F-9C60-4B89BF9ED5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42708-8DAF-4F4D-A01F-455D4795F0ED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1A955-61CC-4DF8-84D2-B6FE6704C8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F01C1-4A06-4AF8-875F-A4A4910AAE95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EACA8-A06D-4070-A52A-368F612074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9DE30-605C-4A42-8B6E-EAA54433E1F8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FAC38-B03B-4920-9D48-EB967CDF89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F43BF-D794-430A-A623-CCB9BC5CDF31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DF349-3B1B-433D-ADCB-E0A3BC354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67C2C-CBBD-422F-91E6-D2A4760DEB58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FBF7D-408D-4B24-A44E-5C6842AB7E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B53B7-6D7B-4E9E-9B78-74FFC602D800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F9A32-CE54-4134-A187-67107E86F4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44877-FE40-49A7-A121-413F70BD9B89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22B06-6E30-4AFD-B3BF-AF30633ED8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BE998-6B78-4F1B-9ABE-233E926F74F1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60FC4-4CEA-4F1C-8C04-577AE956B5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B2F95-514F-4C26-8C49-F7CD72007EF1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693E9-8085-47B9-860A-22945B95CB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ED42E-2F80-45E6-82A0-60446482CF9C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41AD8-AE9E-435F-91B5-C57B335DC3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EC289B-8EB1-4520-8751-E52D09DA31D6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19A906-5327-4B7C-A3C4-34B949C9A6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ame4all.ru/2011/03/11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hyperlink" Target="http://laprimapagina.oneminutesite.it/files/87-nano.jpg" TargetMode="External"/><Relationship Id="rId4" Type="http://schemas.openxmlformats.org/officeDocument/2006/relationships/audio" Target="../media/audio6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6" Type="http://schemas.openxmlformats.org/officeDocument/2006/relationships/image" Target="../media/image23.gif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hyperlink" Target="http://animaciatop.ru/photo-cat-multiashki/multiashki-101.gif.html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img1.liveinternet.ru/images/foto/b/3/996/3383996/f_18463853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img1.liveinternet.ru/images/foto/b/3/996/3383996/f_18463853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hyperlink" Target="http://static.diary.ru/userdir/1/2/3/8/123861/33736990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img1.liveinternet.ru/images/foto/b/3/996/3383996/f_18463853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hyperlink" Target="http://www.dynamo-olimp.com.ua/img/gamakuyut3.jpg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img1.liveinternet.ru/images/foto/b/3/996/3383996/f_18463853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gif"/><Relationship Id="rId4" Type="http://schemas.openxmlformats.org/officeDocument/2006/relationships/hyperlink" Target="http://samlib.ru/img/w/wasilxewa_t_n/rever/animacija-gusenica.gif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kazoo.ru/images/thumbs/id4860_w600.jpg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5111/123624362.d/0_65929_c8248075_L.jpg" TargetMode="External"/><Relationship Id="rId7" Type="http://schemas.openxmlformats.org/officeDocument/2006/relationships/image" Target="../media/image42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gif"/><Relationship Id="rId5" Type="http://schemas.openxmlformats.org/officeDocument/2006/relationships/image" Target="../media/image40.png"/><Relationship Id="rId4" Type="http://schemas.openxmlformats.org/officeDocument/2006/relationships/image" Target="../media/image39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dreamprogs.org.ru/2009/10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http://www.wellness-school.ru/permanent/lips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l-cocktail.ru/wp-content/uploads/2008/12/48624-475x500.jpg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femina.in.ua/wp-content/uploads/greyish-teeth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img-fotki.yandex.ru/get/5005/valenta-mog.ba/0_675b8_225fc92_L.jpg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/>
          </p:nvPr>
        </p:nvSpPr>
        <p:spPr>
          <a:xfrm>
            <a:off x="1116013" y="1773238"/>
            <a:ext cx="7772400" cy="1470025"/>
          </a:xfrm>
        </p:spPr>
        <p:txBody>
          <a:bodyPr/>
          <a:lstStyle/>
          <a:p>
            <a:pPr eaLnBrk="1" hangingPunct="1"/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mtClean="0">
                <a:solidFill>
                  <a:srgbClr val="17375E"/>
                </a:solidFill>
              </a:rPr>
              <a:t/>
            </a:r>
            <a:br>
              <a:rPr lang="ru-RU" smtClean="0">
                <a:solidFill>
                  <a:srgbClr val="17375E"/>
                </a:solidFill>
              </a:rPr>
            </a:br>
            <a:r>
              <a:rPr lang="ru-RU" smtClean="0">
                <a:solidFill>
                  <a:srgbClr val="17375E"/>
                </a:solidFill>
              </a:rPr>
              <a:t> </a:t>
            </a:r>
            <a:r>
              <a:rPr lang="ru-RU" sz="3200" smtClean="0">
                <a:latin typeface="Arial" charset="0"/>
              </a:rPr>
              <a:t>Занятие первого этапа логопедической работы.</a:t>
            </a:r>
            <a:br>
              <a:rPr lang="ru-RU" sz="3200" smtClean="0">
                <a:latin typeface="Arial" charset="0"/>
              </a:rPr>
            </a:br>
            <a:r>
              <a:rPr lang="ru-RU" sz="3200" smtClean="0">
                <a:latin typeface="Arial" charset="0"/>
              </a:rPr>
              <a:t> тема: Буква Г. Звуки </a:t>
            </a:r>
            <a:r>
              <a:rPr lang="en-US" sz="3200" smtClean="0">
                <a:latin typeface="Arial" charset="0"/>
              </a:rPr>
              <a:t>[</a:t>
            </a:r>
            <a:r>
              <a:rPr lang="ru-RU" sz="3200" smtClean="0">
                <a:latin typeface="Arial" charset="0"/>
              </a:rPr>
              <a:t> г </a:t>
            </a:r>
            <a:r>
              <a:rPr lang="en-US" sz="3200" smtClean="0">
                <a:latin typeface="Arial" charset="0"/>
              </a:rPr>
              <a:t>]</a:t>
            </a:r>
            <a:r>
              <a:rPr lang="ru-RU" sz="3200" smtClean="0">
                <a:latin typeface="Arial" charset="0"/>
              </a:rPr>
              <a:t>,</a:t>
            </a:r>
            <a:r>
              <a:rPr lang="en-US" sz="3200" smtClean="0">
                <a:latin typeface="Arial" charset="0"/>
              </a:rPr>
              <a:t>  [</a:t>
            </a:r>
            <a:r>
              <a:rPr lang="ru-RU" sz="3200" smtClean="0">
                <a:latin typeface="Arial" charset="0"/>
              </a:rPr>
              <a:t> г</a:t>
            </a:r>
            <a:r>
              <a:rPr lang="en-US" sz="3200" smtClean="0">
                <a:latin typeface="Arial" charset="0"/>
              </a:rPr>
              <a:t>’</a:t>
            </a:r>
            <a:r>
              <a:rPr lang="ru-RU" sz="3200" smtClean="0">
                <a:latin typeface="Arial" charset="0"/>
              </a:rPr>
              <a:t> </a:t>
            </a:r>
            <a:r>
              <a:rPr lang="en-US" sz="3200" smtClean="0">
                <a:latin typeface="Arial" charset="0"/>
              </a:rPr>
              <a:t>]</a:t>
            </a:r>
            <a:r>
              <a:rPr lang="ru-RU" sz="3200" smtClean="0">
                <a:latin typeface="Arial" charset="0"/>
              </a:rPr>
              <a:t>.</a:t>
            </a:r>
            <a:r>
              <a:rPr lang="ru-RU" sz="4000" smtClean="0"/>
              <a:t> </a:t>
            </a:r>
          </a:p>
        </p:txBody>
      </p:sp>
      <p:sp>
        <p:nvSpPr>
          <p:cNvPr id="1638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00338" y="4437063"/>
            <a:ext cx="5751512" cy="1249362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17375E"/>
                </a:solidFill>
              </a:rPr>
              <a:t>«</a:t>
            </a:r>
            <a:r>
              <a:rPr lang="ru-RU" smtClean="0">
                <a:solidFill>
                  <a:srgbClr val="17375E"/>
                </a:solidFill>
                <a:latin typeface="Arial" charset="0"/>
              </a:rPr>
              <a:t>В гости к гномам</a:t>
            </a:r>
            <a:r>
              <a:rPr lang="ru-RU" smtClean="0">
                <a:solidFill>
                  <a:srgbClr val="17375E"/>
                </a:solidFill>
              </a:rPr>
              <a:t>»</a:t>
            </a:r>
          </a:p>
        </p:txBody>
      </p:sp>
      <p:pic>
        <p:nvPicPr>
          <p:cNvPr id="16388" name="Picture 4" descr="1299832537_e46cf24af08bb90e88ed292daed0681c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860800"/>
            <a:ext cx="2447925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2" name="Rectangle 20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836613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b="1" i="1" smtClean="0">
                <a:latin typeface="Arial" charset="0"/>
              </a:rPr>
              <a:t>Найдите эту букву в домике Гнома. </a:t>
            </a:r>
            <a:br>
              <a:rPr lang="ru-RU" sz="3200" b="1" i="1" smtClean="0">
                <a:latin typeface="Arial" charset="0"/>
              </a:rPr>
            </a:br>
            <a:r>
              <a:rPr lang="ru-RU" sz="3200" b="1" i="1" smtClean="0">
                <a:latin typeface="Arial" charset="0"/>
              </a:rPr>
              <a:t>Где она спряталась?</a:t>
            </a:r>
          </a:p>
        </p:txBody>
      </p:sp>
      <p:pic>
        <p:nvPicPr>
          <p:cNvPr id="23571" name="Picture 1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 l="2663" r="2379" b="4834"/>
          <a:stretch>
            <a:fillRect/>
          </a:stretch>
        </p:blipFill>
        <p:spPr>
          <a:xfrm>
            <a:off x="468313" y="1916113"/>
            <a:ext cx="8250237" cy="4713287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WordArt 4" descr="Розовая тисненая бумага"/>
          <p:cNvSpPr>
            <a:spLocks noChangeArrowheads="1" noChangeShapeType="1" noTextEdit="1"/>
          </p:cNvSpPr>
          <p:nvPr/>
        </p:nvSpPr>
        <p:spPr bwMode="auto">
          <a:xfrm>
            <a:off x="2339975" y="3429000"/>
            <a:ext cx="1295400" cy="83661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751CB"/>
                </a:solidFill>
                <a:effectLst>
                  <a:outerShdw dist="56796" dir="20006097" algn="ctr" rotWithShape="0">
                    <a:schemeClr val="bg1"/>
                  </a:outerShdw>
                </a:effectLst>
                <a:latin typeface="Impact"/>
              </a:rPr>
              <a:t>Г И</a:t>
            </a:r>
          </a:p>
        </p:txBody>
      </p:sp>
      <p:sp>
        <p:nvSpPr>
          <p:cNvPr id="131077" name="WordArt 5" descr="Розовая тисненая бумага"/>
          <p:cNvSpPr>
            <a:spLocks noChangeArrowheads="1" noChangeShapeType="1" noTextEdit="1"/>
          </p:cNvSpPr>
          <p:nvPr/>
        </p:nvSpPr>
        <p:spPr bwMode="auto">
          <a:xfrm>
            <a:off x="684213" y="4221163"/>
            <a:ext cx="1511300" cy="83661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751CB"/>
                </a:solidFill>
                <a:effectLst>
                  <a:outerShdw dist="56796" dir="20006097" algn="ctr" rotWithShape="0">
                    <a:schemeClr val="bg1"/>
                  </a:outerShdw>
                </a:effectLst>
                <a:latin typeface="Impact"/>
              </a:rPr>
              <a:t>А Г А</a:t>
            </a:r>
          </a:p>
        </p:txBody>
      </p:sp>
      <p:sp>
        <p:nvSpPr>
          <p:cNvPr id="131078" name="WordArt 6" descr="Розовая тисненая бумага"/>
          <p:cNvSpPr>
            <a:spLocks noChangeArrowheads="1" noChangeShapeType="1" noTextEdit="1"/>
          </p:cNvSpPr>
          <p:nvPr/>
        </p:nvSpPr>
        <p:spPr bwMode="auto">
          <a:xfrm>
            <a:off x="3924300" y="4221163"/>
            <a:ext cx="1295400" cy="83661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751CB"/>
                </a:solidFill>
                <a:effectLst>
                  <a:outerShdw dist="56796" dir="20006097" algn="ctr" rotWithShape="0">
                    <a:schemeClr val="bg1"/>
                  </a:outerShdw>
                </a:effectLst>
                <a:latin typeface="Impact"/>
              </a:rPr>
              <a:t>Г Я</a:t>
            </a:r>
          </a:p>
        </p:txBody>
      </p:sp>
      <p:sp>
        <p:nvSpPr>
          <p:cNvPr id="131079" name="WordArt 7" descr="Розовая тисненая бумага"/>
          <p:cNvSpPr>
            <a:spLocks noChangeArrowheads="1" noChangeShapeType="1" noTextEdit="1"/>
          </p:cNvSpPr>
          <p:nvPr/>
        </p:nvSpPr>
        <p:spPr bwMode="auto">
          <a:xfrm>
            <a:off x="7235825" y="2420938"/>
            <a:ext cx="1295400" cy="83661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751CB"/>
                </a:solidFill>
                <a:effectLst>
                  <a:outerShdw dist="56796" dir="20006097" algn="ctr" rotWithShape="0">
                    <a:schemeClr val="bg1"/>
                  </a:outerShdw>
                </a:effectLst>
                <a:latin typeface="Impact"/>
              </a:rPr>
              <a:t>Г У</a:t>
            </a:r>
          </a:p>
        </p:txBody>
      </p:sp>
      <p:sp>
        <p:nvSpPr>
          <p:cNvPr id="131080" name="WordArt 8" descr="Розовая тисненая бумага"/>
          <p:cNvSpPr>
            <a:spLocks noChangeArrowheads="1" noChangeShapeType="1" noTextEdit="1"/>
          </p:cNvSpPr>
          <p:nvPr/>
        </p:nvSpPr>
        <p:spPr bwMode="auto">
          <a:xfrm>
            <a:off x="684213" y="2565400"/>
            <a:ext cx="1295400" cy="83661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751CB"/>
                </a:solidFill>
                <a:effectLst>
                  <a:outerShdw dist="56796" dir="20006097" algn="ctr" rotWithShape="0">
                    <a:schemeClr val="bg1"/>
                  </a:outerShdw>
                </a:effectLst>
                <a:latin typeface="Impact"/>
              </a:rPr>
              <a:t>Г А</a:t>
            </a:r>
          </a:p>
        </p:txBody>
      </p:sp>
      <p:sp>
        <p:nvSpPr>
          <p:cNvPr id="131082" name="WordArt 10" descr="Розовая тисненая бумага"/>
          <p:cNvSpPr>
            <a:spLocks noChangeArrowheads="1" noChangeShapeType="1" noTextEdit="1"/>
          </p:cNvSpPr>
          <p:nvPr/>
        </p:nvSpPr>
        <p:spPr bwMode="auto">
          <a:xfrm>
            <a:off x="3995738" y="2565400"/>
            <a:ext cx="1295400" cy="83661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751CB"/>
                </a:solidFill>
                <a:effectLst>
                  <a:outerShdw dist="56796" dir="20006097" algn="ctr" rotWithShape="0">
                    <a:schemeClr val="bg1"/>
                  </a:outerShdw>
                </a:effectLst>
                <a:latin typeface="Impact"/>
              </a:rPr>
              <a:t>Г О</a:t>
            </a:r>
          </a:p>
        </p:txBody>
      </p:sp>
      <p:sp>
        <p:nvSpPr>
          <p:cNvPr id="131083" name="WordArt 11" descr="Розовая тисненая бумага"/>
          <p:cNvSpPr>
            <a:spLocks noChangeArrowheads="1" noChangeShapeType="1" noTextEdit="1"/>
          </p:cNvSpPr>
          <p:nvPr/>
        </p:nvSpPr>
        <p:spPr bwMode="auto">
          <a:xfrm>
            <a:off x="5580063" y="3357563"/>
            <a:ext cx="1295400" cy="83661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751CB"/>
                </a:solidFill>
                <a:effectLst>
                  <a:outerShdw dist="56796" dir="20006097" algn="ctr" rotWithShape="0">
                    <a:schemeClr val="bg1"/>
                  </a:outerShdw>
                </a:effectLst>
                <a:latin typeface="Impact"/>
              </a:rPr>
              <a:t>Г Е</a:t>
            </a:r>
          </a:p>
        </p:txBody>
      </p:sp>
      <p:sp>
        <p:nvSpPr>
          <p:cNvPr id="131084" name="WordArt 12" descr="Розовая тисненая бумага"/>
          <p:cNvSpPr>
            <a:spLocks noChangeArrowheads="1" noChangeShapeType="1" noTextEdit="1"/>
          </p:cNvSpPr>
          <p:nvPr/>
        </p:nvSpPr>
        <p:spPr bwMode="auto">
          <a:xfrm>
            <a:off x="2411413" y="5157788"/>
            <a:ext cx="1295400" cy="83661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751CB"/>
                </a:solidFill>
                <a:effectLst>
                  <a:outerShdw dist="56796" dir="20006097" algn="ctr" rotWithShape="0">
                    <a:schemeClr val="bg1"/>
                  </a:outerShdw>
                </a:effectLst>
                <a:latin typeface="Impact"/>
              </a:rPr>
              <a:t>Г Ы</a:t>
            </a:r>
          </a:p>
        </p:txBody>
      </p:sp>
      <p:sp>
        <p:nvSpPr>
          <p:cNvPr id="131085" name="WordArt 13" descr="Розовая тисненая бумага"/>
          <p:cNvSpPr>
            <a:spLocks noChangeArrowheads="1" noChangeShapeType="1" noTextEdit="1"/>
          </p:cNvSpPr>
          <p:nvPr/>
        </p:nvSpPr>
        <p:spPr bwMode="auto">
          <a:xfrm>
            <a:off x="5580063" y="5013325"/>
            <a:ext cx="1295400" cy="9810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751CB"/>
                </a:solidFill>
                <a:effectLst>
                  <a:outerShdw dist="56796" dir="20006097" algn="ctr" rotWithShape="0">
                    <a:schemeClr val="bg1"/>
                  </a:outerShdw>
                </a:effectLst>
                <a:latin typeface="Impact"/>
              </a:rPr>
              <a:t>Г Ё</a:t>
            </a:r>
          </a:p>
        </p:txBody>
      </p:sp>
      <p:sp>
        <p:nvSpPr>
          <p:cNvPr id="131086" name="WordArt 14" descr="Розовая тисненая бумага"/>
          <p:cNvSpPr>
            <a:spLocks noChangeArrowheads="1" noChangeShapeType="1" noTextEdit="1"/>
          </p:cNvSpPr>
          <p:nvPr/>
        </p:nvSpPr>
        <p:spPr bwMode="auto">
          <a:xfrm>
            <a:off x="7235825" y="4149725"/>
            <a:ext cx="1295400" cy="83661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751CB"/>
                </a:solidFill>
                <a:effectLst>
                  <a:outerShdw dist="56796" dir="20006097" algn="ctr" rotWithShape="0">
                    <a:schemeClr val="bg1"/>
                  </a:outerShdw>
                </a:effectLst>
                <a:latin typeface="Impact"/>
              </a:rPr>
              <a:t>Г Ю</a:t>
            </a:r>
          </a:p>
        </p:txBody>
      </p:sp>
      <p:sp>
        <p:nvSpPr>
          <p:cNvPr id="131087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1116013" y="549275"/>
            <a:ext cx="6911975" cy="1143000"/>
          </a:xfrm>
        </p:spPr>
        <p:txBody>
          <a:bodyPr anchor="b"/>
          <a:lstStyle/>
          <a:p>
            <a:pPr eaLnBrk="1" hangingPunct="1"/>
            <a:r>
              <a:rPr lang="ru-RU" sz="3200" b="1" i="1" smtClean="0">
                <a:solidFill>
                  <a:srgbClr val="001D31"/>
                </a:solidFill>
                <a:latin typeface="Arial" charset="0"/>
              </a:rPr>
              <a:t>Прочитай слоги .</a:t>
            </a:r>
          </a:p>
        </p:txBody>
      </p:sp>
      <p:pic>
        <p:nvPicPr>
          <p:cNvPr id="27660" name="Picture 14" descr="Гномы анимашки - мультяшки Дисней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7050" y="115888"/>
            <a:ext cx="2087563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750"/>
                            </p:stCondLst>
                            <p:childTnLst>
                              <p:par>
                                <p:cTn id="16" presetID="19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750"/>
                            </p:stCondLst>
                            <p:childTnLst>
                              <p:par>
                                <p:cTn id="21" presetID="19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750"/>
                            </p:stCondLst>
                            <p:childTnLst>
                              <p:par>
                                <p:cTn id="26" presetID="19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750"/>
                            </p:stCondLst>
                            <p:childTnLst>
                              <p:par>
                                <p:cTn id="31" presetID="19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750"/>
                            </p:stCondLst>
                            <p:childTnLst>
                              <p:par>
                                <p:cTn id="36" presetID="19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3750"/>
                            </p:stCondLst>
                            <p:childTnLst>
                              <p:par>
                                <p:cTn id="41" presetID="19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750"/>
                            </p:stCondLst>
                            <p:childTnLst>
                              <p:par>
                                <p:cTn id="46" presetID="19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131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31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7750"/>
                            </p:stCondLst>
                            <p:childTnLst>
                              <p:par>
                                <p:cTn id="51" presetID="19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4750"/>
                            </p:stCondLst>
                            <p:childTnLst>
                              <p:par>
                                <p:cTn id="56" presetID="19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131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131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6" grpId="0" animBg="1"/>
      <p:bldP spid="131077" grpId="0" animBg="1"/>
      <p:bldP spid="131078" grpId="0" animBg="1"/>
      <p:bldP spid="131079" grpId="0" animBg="1"/>
      <p:bldP spid="131080" grpId="0" animBg="1"/>
      <p:bldP spid="131082" grpId="0" animBg="1"/>
      <p:bldP spid="131083" grpId="0" animBg="1"/>
      <p:bldP spid="131084" grpId="0" animBg="1"/>
      <p:bldP spid="131085" grpId="0" animBg="1"/>
      <p:bldP spid="131086" grpId="0" animBg="1"/>
      <p:bldP spid="13108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33" name="Rectangle 4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836613"/>
            <a:ext cx="8353425" cy="847725"/>
          </a:xfrm>
        </p:spPr>
        <p:txBody>
          <a:bodyPr anchorCtr="1"/>
          <a:lstStyle/>
          <a:p>
            <a:pPr eaLnBrk="1" hangingPunct="1"/>
            <a:r>
              <a:rPr lang="ru-RU" sz="3200" b="1" i="1" smtClean="0">
                <a:latin typeface="Arial" charset="0"/>
              </a:rPr>
              <a:t>Распутай  слова.</a:t>
            </a:r>
            <a:r>
              <a:rPr lang="ru-RU" sz="5700" b="1" i="1" smtClean="0">
                <a:solidFill>
                  <a:schemeClr val="folHlink"/>
                </a:solidFill>
              </a:rPr>
              <a:t> </a:t>
            </a:r>
          </a:p>
        </p:txBody>
      </p:sp>
      <p:sp>
        <p:nvSpPr>
          <p:cNvPr id="85037" name="WordArt 45"/>
          <p:cNvSpPr>
            <a:spLocks noChangeArrowheads="1" noChangeShapeType="1" noTextEdit="1"/>
          </p:cNvSpPr>
          <p:nvPr/>
        </p:nvSpPr>
        <p:spPr bwMode="auto">
          <a:xfrm>
            <a:off x="5292725" y="4581525"/>
            <a:ext cx="2808288" cy="7175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CC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гурукен</a:t>
            </a:r>
          </a:p>
        </p:txBody>
      </p:sp>
      <p:sp>
        <p:nvSpPr>
          <p:cNvPr id="85038" name="WordArt 46"/>
          <p:cNvSpPr>
            <a:spLocks noChangeArrowheads="1" noChangeShapeType="1" noTextEdit="1"/>
          </p:cNvSpPr>
          <p:nvPr/>
        </p:nvSpPr>
        <p:spPr bwMode="auto">
          <a:xfrm>
            <a:off x="1908175" y="4581525"/>
            <a:ext cx="2241550" cy="7175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CC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билуго</a:t>
            </a:r>
          </a:p>
        </p:txBody>
      </p:sp>
      <p:sp>
        <p:nvSpPr>
          <p:cNvPr id="85039" name="WordArt 47"/>
          <p:cNvSpPr>
            <a:spLocks noChangeArrowheads="1" noChangeShapeType="1" noTextEdit="1"/>
          </p:cNvSpPr>
          <p:nvPr/>
        </p:nvSpPr>
        <p:spPr bwMode="auto">
          <a:xfrm>
            <a:off x="1763713" y="3716338"/>
            <a:ext cx="1800225" cy="7175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CC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ристтаги</a:t>
            </a:r>
          </a:p>
        </p:txBody>
      </p:sp>
      <p:sp>
        <p:nvSpPr>
          <p:cNvPr id="85040" name="WordArt 48"/>
          <p:cNvSpPr>
            <a:spLocks noChangeArrowheads="1" noChangeShapeType="1" noTextEdit="1"/>
          </p:cNvSpPr>
          <p:nvPr/>
        </p:nvSpPr>
        <p:spPr bwMode="auto">
          <a:xfrm>
            <a:off x="1763713" y="2852738"/>
            <a:ext cx="2241550" cy="7175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CC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тукгалс</a:t>
            </a:r>
          </a:p>
        </p:txBody>
      </p:sp>
      <p:sp>
        <p:nvSpPr>
          <p:cNvPr id="85041" name="WordArt 49"/>
          <p:cNvSpPr>
            <a:spLocks noChangeArrowheads="1" noChangeShapeType="1" noTextEdit="1"/>
          </p:cNvSpPr>
          <p:nvPr/>
        </p:nvSpPr>
        <p:spPr bwMode="auto">
          <a:xfrm>
            <a:off x="1763713" y="1989138"/>
            <a:ext cx="2241550" cy="7175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CC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родго</a:t>
            </a:r>
          </a:p>
        </p:txBody>
      </p:sp>
      <p:sp>
        <p:nvSpPr>
          <p:cNvPr id="85042" name="WordArt 50"/>
          <p:cNvSpPr>
            <a:spLocks noChangeArrowheads="1" noChangeShapeType="1" noTextEdit="1"/>
          </p:cNvSpPr>
          <p:nvPr/>
        </p:nvSpPr>
        <p:spPr bwMode="auto">
          <a:xfrm>
            <a:off x="5292725" y="3716338"/>
            <a:ext cx="2808288" cy="7175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CC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родога</a:t>
            </a:r>
          </a:p>
        </p:txBody>
      </p:sp>
      <p:sp>
        <p:nvSpPr>
          <p:cNvPr id="85043" name="WordArt 51"/>
          <p:cNvSpPr>
            <a:spLocks noChangeArrowheads="1" noChangeShapeType="1" noTextEdit="1"/>
          </p:cNvSpPr>
          <p:nvPr/>
        </p:nvSpPr>
        <p:spPr bwMode="auto">
          <a:xfrm>
            <a:off x="5292725" y="2781300"/>
            <a:ext cx="2519363" cy="7889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CC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гараду</a:t>
            </a:r>
          </a:p>
        </p:txBody>
      </p:sp>
      <p:sp>
        <p:nvSpPr>
          <p:cNvPr id="85044" name="WordArt 52"/>
          <p:cNvSpPr>
            <a:spLocks noChangeArrowheads="1" noChangeShapeType="1" noTextEdit="1"/>
          </p:cNvSpPr>
          <p:nvPr/>
        </p:nvSpPr>
        <p:spPr bwMode="auto">
          <a:xfrm>
            <a:off x="5292725" y="1989138"/>
            <a:ext cx="2808288" cy="7175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CC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наГендий</a:t>
            </a:r>
          </a:p>
        </p:txBody>
      </p:sp>
      <p:sp>
        <p:nvSpPr>
          <p:cNvPr id="85045" name="WordArt 53"/>
          <p:cNvSpPr>
            <a:spLocks noChangeArrowheads="1" noChangeShapeType="1" noTextEdit="1"/>
          </p:cNvSpPr>
          <p:nvPr/>
        </p:nvSpPr>
        <p:spPr bwMode="auto">
          <a:xfrm>
            <a:off x="1692275" y="1989138"/>
            <a:ext cx="2520950" cy="7175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2C7426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город</a:t>
            </a:r>
          </a:p>
        </p:txBody>
      </p:sp>
      <p:sp>
        <p:nvSpPr>
          <p:cNvPr id="85046" name="WordArt 54"/>
          <p:cNvSpPr>
            <a:spLocks noChangeArrowheads="1" noChangeShapeType="1" noTextEdit="1"/>
          </p:cNvSpPr>
          <p:nvPr/>
        </p:nvSpPr>
        <p:spPr bwMode="auto">
          <a:xfrm>
            <a:off x="1692275" y="2781300"/>
            <a:ext cx="2447925" cy="7175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2C7426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галстук</a:t>
            </a:r>
          </a:p>
        </p:txBody>
      </p:sp>
      <p:sp>
        <p:nvSpPr>
          <p:cNvPr id="85047" name="WordArt 55"/>
          <p:cNvSpPr>
            <a:spLocks noChangeArrowheads="1" noChangeShapeType="1" noTextEdit="1"/>
          </p:cNvSpPr>
          <p:nvPr/>
        </p:nvSpPr>
        <p:spPr bwMode="auto">
          <a:xfrm>
            <a:off x="1763713" y="3716338"/>
            <a:ext cx="2303462" cy="7175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2C7426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гитарист</a:t>
            </a:r>
          </a:p>
        </p:txBody>
      </p:sp>
      <p:sp>
        <p:nvSpPr>
          <p:cNvPr id="85048" name="WordArt 56"/>
          <p:cNvSpPr>
            <a:spLocks noChangeArrowheads="1" noChangeShapeType="1" noTextEdit="1"/>
          </p:cNvSpPr>
          <p:nvPr/>
        </p:nvSpPr>
        <p:spPr bwMode="auto">
          <a:xfrm>
            <a:off x="1835150" y="4581525"/>
            <a:ext cx="2241550" cy="7175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2C7426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голуби</a:t>
            </a:r>
          </a:p>
        </p:txBody>
      </p:sp>
      <p:sp>
        <p:nvSpPr>
          <p:cNvPr id="85049" name="WordArt 57"/>
          <p:cNvSpPr>
            <a:spLocks noChangeArrowheads="1" noChangeShapeType="1" noTextEdit="1"/>
          </p:cNvSpPr>
          <p:nvPr/>
        </p:nvSpPr>
        <p:spPr bwMode="auto">
          <a:xfrm>
            <a:off x="5148263" y="1916113"/>
            <a:ext cx="3024187" cy="7175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2C7426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Геннадий</a:t>
            </a:r>
          </a:p>
        </p:txBody>
      </p:sp>
      <p:sp>
        <p:nvSpPr>
          <p:cNvPr id="85050" name="WordArt 58"/>
          <p:cNvSpPr>
            <a:spLocks noChangeArrowheads="1" noChangeShapeType="1" noTextEdit="1"/>
          </p:cNvSpPr>
          <p:nvPr/>
        </p:nvSpPr>
        <p:spPr bwMode="auto">
          <a:xfrm>
            <a:off x="5292725" y="2781300"/>
            <a:ext cx="2520950" cy="7889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2C7426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радуга</a:t>
            </a:r>
          </a:p>
        </p:txBody>
      </p:sp>
      <p:sp>
        <p:nvSpPr>
          <p:cNvPr id="85051" name="WordArt 59"/>
          <p:cNvSpPr>
            <a:spLocks noChangeArrowheads="1" noChangeShapeType="1" noTextEdit="1"/>
          </p:cNvSpPr>
          <p:nvPr/>
        </p:nvSpPr>
        <p:spPr bwMode="auto">
          <a:xfrm>
            <a:off x="5219700" y="3716338"/>
            <a:ext cx="2808288" cy="7175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2C7426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дорога</a:t>
            </a:r>
          </a:p>
        </p:txBody>
      </p:sp>
      <p:sp>
        <p:nvSpPr>
          <p:cNvPr id="85052" name="WordArt 60"/>
          <p:cNvSpPr>
            <a:spLocks noChangeArrowheads="1" noChangeShapeType="1" noTextEdit="1"/>
          </p:cNvSpPr>
          <p:nvPr/>
        </p:nvSpPr>
        <p:spPr bwMode="auto">
          <a:xfrm>
            <a:off x="5219700" y="4581525"/>
            <a:ext cx="2808288" cy="7175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2C7426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кенгуру</a:t>
            </a:r>
          </a:p>
        </p:txBody>
      </p:sp>
      <p:pic>
        <p:nvPicPr>
          <p:cNvPr id="28690" name="Picture 20" descr="87-nano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221163"/>
            <a:ext cx="1979613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5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5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5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4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4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00"/>
                            </p:stCondLst>
                            <p:childTnLst>
                              <p:par>
                                <p:cTn id="1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4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00"/>
                            </p:stCondLst>
                            <p:childTnLst>
                              <p:par>
                                <p:cTn id="2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4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600"/>
                            </p:stCondLst>
                            <p:childTnLst>
                              <p:par>
                                <p:cTn id="3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4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600"/>
                            </p:stCondLst>
                            <p:childTnLst>
                              <p:par>
                                <p:cTn id="3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600"/>
                            </p:stCondLst>
                            <p:childTnLst>
                              <p:par>
                                <p:cTn id="4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3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600"/>
                            </p:stCondLst>
                            <p:childTnLst>
                              <p:par>
                                <p:cTn id="5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3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600"/>
                            </p:stCondLst>
                            <p:childTnLst>
                              <p:par>
                                <p:cTn id="6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3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85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5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5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5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5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50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85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5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5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5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5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50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85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5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5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5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5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50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85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5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5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5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5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50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85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85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5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5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5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50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85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85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5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5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85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5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500"/>
                                        <p:tgtEl>
                                          <p:spTgt spid="85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85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85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85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85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85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85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85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85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85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5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85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33" grpId="0"/>
      <p:bldP spid="85037" grpId="0" animBg="1"/>
      <p:bldP spid="85037" grpId="1" animBg="1"/>
      <p:bldP spid="85038" grpId="0" animBg="1"/>
      <p:bldP spid="85038" grpId="1" animBg="1"/>
      <p:bldP spid="85039" grpId="0" animBg="1"/>
      <p:bldP spid="85039" grpId="1" animBg="1"/>
      <p:bldP spid="85040" grpId="0" animBg="1"/>
      <p:bldP spid="85040" grpId="1" animBg="1"/>
      <p:bldP spid="85041" grpId="0" animBg="1"/>
      <p:bldP spid="85041" grpId="1" animBg="1"/>
      <p:bldP spid="85042" grpId="0" animBg="1"/>
      <p:bldP spid="85042" grpId="1" animBg="1"/>
      <p:bldP spid="85043" grpId="0" animBg="1"/>
      <p:bldP spid="85043" grpId="1" animBg="1"/>
      <p:bldP spid="85044" grpId="0" animBg="1"/>
      <p:bldP spid="85044" grpId="1" animBg="1"/>
      <p:bldP spid="85045" grpId="0" animBg="1"/>
      <p:bldP spid="85046" grpId="0" animBg="1"/>
      <p:bldP spid="85047" grpId="0" animBg="1"/>
      <p:bldP spid="85048" grpId="0" animBg="1"/>
      <p:bldP spid="85049" grpId="0" animBg="1"/>
      <p:bldP spid="85050" grpId="0" animBg="1"/>
      <p:bldP spid="85051" grpId="0" animBg="1"/>
      <p:bldP spid="850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08050"/>
            <a:ext cx="9144000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042988" y="1049338"/>
            <a:ext cx="7620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Давайте отдохнём!</a:t>
            </a:r>
          </a:p>
        </p:txBody>
      </p:sp>
      <p:pic>
        <p:nvPicPr>
          <p:cNvPr id="38916" name="Picture 4" descr="Гномы анимашки - мультяшки Дисней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3789363"/>
            <a:ext cx="3313112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8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Freeform 2" descr="Штриховой диагональный 2"/>
          <p:cNvSpPr>
            <a:spLocks/>
          </p:cNvSpPr>
          <p:nvPr/>
        </p:nvSpPr>
        <p:spPr bwMode="auto">
          <a:xfrm rot="-126566">
            <a:off x="-393700" y="5222875"/>
            <a:ext cx="9864725" cy="2884488"/>
          </a:xfrm>
          <a:custGeom>
            <a:avLst/>
            <a:gdLst>
              <a:gd name="T0" fmla="*/ 2147483647 w 6102"/>
              <a:gd name="T1" fmla="*/ 2147483647 h 1632"/>
              <a:gd name="T2" fmla="*/ 2147483647 w 6102"/>
              <a:gd name="T3" fmla="*/ 2147483647 h 1632"/>
              <a:gd name="T4" fmla="*/ 2147483647 w 6102"/>
              <a:gd name="T5" fmla="*/ 2147483647 h 1632"/>
              <a:gd name="T6" fmla="*/ 2147483647 w 6102"/>
              <a:gd name="T7" fmla="*/ 2147483647 h 1632"/>
              <a:gd name="T8" fmla="*/ 2147483647 w 6102"/>
              <a:gd name="T9" fmla="*/ 2147483647 h 1632"/>
              <a:gd name="T10" fmla="*/ 2147483647 w 6102"/>
              <a:gd name="T11" fmla="*/ 2147483647 h 1632"/>
              <a:gd name="T12" fmla="*/ 2147483647 w 6102"/>
              <a:gd name="T13" fmla="*/ 2147483647 h 1632"/>
              <a:gd name="T14" fmla="*/ 2147483647 w 6102"/>
              <a:gd name="T15" fmla="*/ 2147483647 h 1632"/>
              <a:gd name="T16" fmla="*/ 2147483647 w 6102"/>
              <a:gd name="T17" fmla="*/ 2147483647 h 1632"/>
              <a:gd name="T18" fmla="*/ 2147483647 w 6102"/>
              <a:gd name="T19" fmla="*/ 2147483647 h 1632"/>
              <a:gd name="T20" fmla="*/ 2147483647 w 6102"/>
              <a:gd name="T21" fmla="*/ 2147483647 h 1632"/>
              <a:gd name="T22" fmla="*/ 2147483647 w 6102"/>
              <a:gd name="T23" fmla="*/ 2147483647 h 1632"/>
              <a:gd name="T24" fmla="*/ 2147483647 w 6102"/>
              <a:gd name="T25" fmla="*/ 2147483647 h 1632"/>
              <a:gd name="T26" fmla="*/ 2147483647 w 6102"/>
              <a:gd name="T27" fmla="*/ 2147483647 h 1632"/>
              <a:gd name="T28" fmla="*/ 2147483647 w 6102"/>
              <a:gd name="T29" fmla="*/ 2147483647 h 1632"/>
              <a:gd name="T30" fmla="*/ 2147483647 w 6102"/>
              <a:gd name="T31" fmla="*/ 2147483647 h 1632"/>
              <a:gd name="T32" fmla="*/ 2147483647 w 6102"/>
              <a:gd name="T33" fmla="*/ 2147483647 h 1632"/>
              <a:gd name="T34" fmla="*/ 2147483647 w 6102"/>
              <a:gd name="T35" fmla="*/ 2147483647 h 1632"/>
              <a:gd name="T36" fmla="*/ 2147483647 w 6102"/>
              <a:gd name="T37" fmla="*/ 2147483647 h 1632"/>
              <a:gd name="T38" fmla="*/ 2147483647 w 6102"/>
              <a:gd name="T39" fmla="*/ 2147483647 h 1632"/>
              <a:gd name="T40" fmla="*/ 2147483647 w 6102"/>
              <a:gd name="T41" fmla="*/ 2147483647 h 1632"/>
              <a:gd name="T42" fmla="*/ 2147483647 w 6102"/>
              <a:gd name="T43" fmla="*/ 2147483647 h 1632"/>
              <a:gd name="T44" fmla="*/ 2147483647 w 6102"/>
              <a:gd name="T45" fmla="*/ 2147483647 h 1632"/>
              <a:gd name="T46" fmla="*/ 2147483647 w 6102"/>
              <a:gd name="T47" fmla="*/ 2147483647 h 1632"/>
              <a:gd name="T48" fmla="*/ 2147483647 w 6102"/>
              <a:gd name="T49" fmla="*/ 2147483647 h 1632"/>
              <a:gd name="T50" fmla="*/ 2147483647 w 6102"/>
              <a:gd name="T51" fmla="*/ 2147483647 h 1632"/>
              <a:gd name="T52" fmla="*/ 2147483647 w 6102"/>
              <a:gd name="T53" fmla="*/ 2147483647 h 1632"/>
              <a:gd name="T54" fmla="*/ 2147483647 w 6102"/>
              <a:gd name="T55" fmla="*/ 2147483647 h 1632"/>
              <a:gd name="T56" fmla="*/ 2147483647 w 6102"/>
              <a:gd name="T57" fmla="*/ 2147483647 h 1632"/>
              <a:gd name="T58" fmla="*/ 2147483647 w 6102"/>
              <a:gd name="T59" fmla="*/ 2147483647 h 1632"/>
              <a:gd name="T60" fmla="*/ 2147483647 w 6102"/>
              <a:gd name="T61" fmla="*/ 2147483647 h 1632"/>
              <a:gd name="T62" fmla="*/ 2147483647 w 6102"/>
              <a:gd name="T63" fmla="*/ 2147483647 h 1632"/>
              <a:gd name="T64" fmla="*/ 2147483647 w 6102"/>
              <a:gd name="T65" fmla="*/ 2147483647 h 1632"/>
              <a:gd name="T66" fmla="*/ 2147483647 w 6102"/>
              <a:gd name="T67" fmla="*/ 2147483647 h 1632"/>
              <a:gd name="T68" fmla="*/ 2147483647 w 6102"/>
              <a:gd name="T69" fmla="*/ 2147483647 h 1632"/>
              <a:gd name="T70" fmla="*/ 2147483647 w 6102"/>
              <a:gd name="T71" fmla="*/ 2147483647 h 1632"/>
              <a:gd name="T72" fmla="*/ 2147483647 w 6102"/>
              <a:gd name="T73" fmla="*/ 2147483647 h 1632"/>
              <a:gd name="T74" fmla="*/ 2147483647 w 6102"/>
              <a:gd name="T75" fmla="*/ 2147483647 h 1632"/>
              <a:gd name="T76" fmla="*/ 2147483647 w 6102"/>
              <a:gd name="T77" fmla="*/ 2147483647 h 1632"/>
              <a:gd name="T78" fmla="*/ 2147483647 w 6102"/>
              <a:gd name="T79" fmla="*/ 2147483647 h 1632"/>
              <a:gd name="T80" fmla="*/ 2147483647 w 6102"/>
              <a:gd name="T81" fmla="*/ 2147483647 h 1632"/>
              <a:gd name="T82" fmla="*/ 2147483647 w 6102"/>
              <a:gd name="T83" fmla="*/ 2147483647 h 1632"/>
              <a:gd name="T84" fmla="*/ 2147483647 w 6102"/>
              <a:gd name="T85" fmla="*/ 2147483647 h 163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102"/>
              <a:gd name="T130" fmla="*/ 0 h 1632"/>
              <a:gd name="T131" fmla="*/ 6102 w 6102"/>
              <a:gd name="T132" fmla="*/ 1632 h 163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102" h="1632">
                <a:moveTo>
                  <a:pt x="268" y="735"/>
                </a:moveTo>
                <a:cubicBezTo>
                  <a:pt x="318" y="703"/>
                  <a:pt x="294" y="669"/>
                  <a:pt x="318" y="620"/>
                </a:cubicBezTo>
                <a:cubicBezTo>
                  <a:pt x="335" y="585"/>
                  <a:pt x="365" y="567"/>
                  <a:pt x="400" y="554"/>
                </a:cubicBezTo>
                <a:cubicBezTo>
                  <a:pt x="421" y="534"/>
                  <a:pt x="430" y="522"/>
                  <a:pt x="458" y="513"/>
                </a:cubicBezTo>
                <a:cubicBezTo>
                  <a:pt x="493" y="460"/>
                  <a:pt x="547" y="453"/>
                  <a:pt x="606" y="439"/>
                </a:cubicBezTo>
                <a:cubicBezTo>
                  <a:pt x="614" y="431"/>
                  <a:pt x="624" y="424"/>
                  <a:pt x="631" y="415"/>
                </a:cubicBezTo>
                <a:cubicBezTo>
                  <a:pt x="637" y="407"/>
                  <a:pt x="640" y="397"/>
                  <a:pt x="647" y="390"/>
                </a:cubicBezTo>
                <a:cubicBezTo>
                  <a:pt x="664" y="373"/>
                  <a:pt x="736" y="340"/>
                  <a:pt x="762" y="332"/>
                </a:cubicBezTo>
                <a:cubicBezTo>
                  <a:pt x="798" y="298"/>
                  <a:pt x="756" y="333"/>
                  <a:pt x="812" y="308"/>
                </a:cubicBezTo>
                <a:cubicBezTo>
                  <a:pt x="821" y="304"/>
                  <a:pt x="827" y="295"/>
                  <a:pt x="836" y="291"/>
                </a:cubicBezTo>
                <a:cubicBezTo>
                  <a:pt x="854" y="283"/>
                  <a:pt x="875" y="281"/>
                  <a:pt x="894" y="275"/>
                </a:cubicBezTo>
                <a:cubicBezTo>
                  <a:pt x="996" y="166"/>
                  <a:pt x="1141" y="167"/>
                  <a:pt x="1272" y="118"/>
                </a:cubicBezTo>
                <a:cubicBezTo>
                  <a:pt x="1288" y="95"/>
                  <a:pt x="1308" y="78"/>
                  <a:pt x="1338" y="77"/>
                </a:cubicBezTo>
                <a:cubicBezTo>
                  <a:pt x="1487" y="70"/>
                  <a:pt x="2073" y="62"/>
                  <a:pt x="2145" y="61"/>
                </a:cubicBezTo>
                <a:cubicBezTo>
                  <a:pt x="2306" y="1"/>
                  <a:pt x="2333" y="47"/>
                  <a:pt x="2614" y="52"/>
                </a:cubicBezTo>
                <a:cubicBezTo>
                  <a:pt x="2714" y="79"/>
                  <a:pt x="2599" y="58"/>
                  <a:pt x="2663" y="44"/>
                </a:cubicBezTo>
                <a:cubicBezTo>
                  <a:pt x="2735" y="28"/>
                  <a:pt x="2819" y="25"/>
                  <a:pt x="2893" y="11"/>
                </a:cubicBezTo>
                <a:cubicBezTo>
                  <a:pt x="3737" y="26"/>
                  <a:pt x="3203" y="0"/>
                  <a:pt x="3478" y="44"/>
                </a:cubicBezTo>
                <a:cubicBezTo>
                  <a:pt x="3531" y="82"/>
                  <a:pt x="3529" y="83"/>
                  <a:pt x="3601" y="94"/>
                </a:cubicBezTo>
                <a:cubicBezTo>
                  <a:pt x="3697" y="186"/>
                  <a:pt x="3759" y="164"/>
                  <a:pt x="3905" y="168"/>
                </a:cubicBezTo>
                <a:cubicBezTo>
                  <a:pt x="4067" y="172"/>
                  <a:pt x="4229" y="173"/>
                  <a:pt x="4391" y="176"/>
                </a:cubicBezTo>
                <a:cubicBezTo>
                  <a:pt x="4424" y="187"/>
                  <a:pt x="4435" y="211"/>
                  <a:pt x="4473" y="217"/>
                </a:cubicBezTo>
                <a:cubicBezTo>
                  <a:pt x="4508" y="223"/>
                  <a:pt x="4544" y="222"/>
                  <a:pt x="4580" y="225"/>
                </a:cubicBezTo>
                <a:cubicBezTo>
                  <a:pt x="4597" y="236"/>
                  <a:pt x="4619" y="241"/>
                  <a:pt x="4630" y="258"/>
                </a:cubicBezTo>
                <a:cubicBezTo>
                  <a:pt x="4647" y="284"/>
                  <a:pt x="4673" y="329"/>
                  <a:pt x="4704" y="340"/>
                </a:cubicBezTo>
                <a:cubicBezTo>
                  <a:pt x="4770" y="364"/>
                  <a:pt x="4844" y="372"/>
                  <a:pt x="4909" y="398"/>
                </a:cubicBezTo>
                <a:cubicBezTo>
                  <a:pt x="4923" y="404"/>
                  <a:pt x="4936" y="412"/>
                  <a:pt x="4951" y="415"/>
                </a:cubicBezTo>
                <a:cubicBezTo>
                  <a:pt x="4993" y="423"/>
                  <a:pt x="5200" y="431"/>
                  <a:pt x="5206" y="431"/>
                </a:cubicBezTo>
                <a:cubicBezTo>
                  <a:pt x="5248" y="445"/>
                  <a:pt x="5224" y="433"/>
                  <a:pt x="5271" y="480"/>
                </a:cubicBezTo>
                <a:cubicBezTo>
                  <a:pt x="5277" y="486"/>
                  <a:pt x="5288" y="497"/>
                  <a:pt x="5288" y="497"/>
                </a:cubicBezTo>
                <a:cubicBezTo>
                  <a:pt x="5303" y="558"/>
                  <a:pt x="5282" y="507"/>
                  <a:pt x="5321" y="546"/>
                </a:cubicBezTo>
                <a:cubicBezTo>
                  <a:pt x="5367" y="592"/>
                  <a:pt x="5319" y="573"/>
                  <a:pt x="5378" y="587"/>
                </a:cubicBezTo>
                <a:cubicBezTo>
                  <a:pt x="5404" y="613"/>
                  <a:pt x="5442" y="616"/>
                  <a:pt x="5477" y="628"/>
                </a:cubicBezTo>
                <a:cubicBezTo>
                  <a:pt x="5494" y="634"/>
                  <a:pt x="5527" y="645"/>
                  <a:pt x="5527" y="645"/>
                </a:cubicBezTo>
                <a:cubicBezTo>
                  <a:pt x="5563" y="683"/>
                  <a:pt x="5613" y="694"/>
                  <a:pt x="5658" y="719"/>
                </a:cubicBezTo>
                <a:cubicBezTo>
                  <a:pt x="5696" y="740"/>
                  <a:pt x="5722" y="770"/>
                  <a:pt x="5757" y="793"/>
                </a:cubicBezTo>
                <a:cubicBezTo>
                  <a:pt x="5814" y="829"/>
                  <a:pt x="5881" y="829"/>
                  <a:pt x="5946" y="834"/>
                </a:cubicBezTo>
                <a:cubicBezTo>
                  <a:pt x="6102" y="1632"/>
                  <a:pt x="4384" y="909"/>
                  <a:pt x="3214" y="916"/>
                </a:cubicBezTo>
                <a:cubicBezTo>
                  <a:pt x="2749" y="911"/>
                  <a:pt x="2303" y="899"/>
                  <a:pt x="1840" y="892"/>
                </a:cubicBezTo>
                <a:cubicBezTo>
                  <a:pt x="1531" y="858"/>
                  <a:pt x="1736" y="874"/>
                  <a:pt x="1223" y="884"/>
                </a:cubicBezTo>
                <a:cubicBezTo>
                  <a:pt x="0" y="872"/>
                  <a:pt x="277" y="1193"/>
                  <a:pt x="277" y="744"/>
                </a:cubicBezTo>
                <a:cubicBezTo>
                  <a:pt x="277" y="735"/>
                  <a:pt x="271" y="727"/>
                  <a:pt x="268" y="719"/>
                </a:cubicBezTo>
                <a:cubicBezTo>
                  <a:pt x="304" y="707"/>
                  <a:pt x="299" y="705"/>
                  <a:pt x="268" y="735"/>
                </a:cubicBezTo>
                <a:close/>
              </a:path>
            </a:pathLst>
          </a:custGeom>
          <a:pattFill prst="dashUpDiag">
            <a:fgClr>
              <a:srgbClr val="006600"/>
            </a:fgClr>
            <a:bgClr>
              <a:srgbClr val="99CC00"/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5059" name="Picture 3" descr="71821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lum bright="12000"/>
          </a:blip>
          <a:srcRect b="25627"/>
          <a:stretch>
            <a:fillRect/>
          </a:stretch>
        </p:blipFill>
        <p:spPr bwMode="auto">
          <a:xfrm>
            <a:off x="900113" y="836613"/>
            <a:ext cx="7129462" cy="332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AutoShape 4"/>
          <p:cNvSpPr>
            <a:spLocks noChangeArrowheads="1"/>
          </p:cNvSpPr>
          <p:nvPr/>
        </p:nvSpPr>
        <p:spPr bwMode="auto">
          <a:xfrm rot="280536">
            <a:off x="1692275" y="188913"/>
            <a:ext cx="5761038" cy="2016125"/>
          </a:xfrm>
          <a:prstGeom prst="cloudCallout">
            <a:avLst>
              <a:gd name="adj1" fmla="val -22134"/>
              <a:gd name="adj2" fmla="val 31116"/>
            </a:avLst>
          </a:pr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pic>
        <p:nvPicPr>
          <p:cNvPr id="45061" name="Picture 5" descr="b3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5661025"/>
            <a:ext cx="865188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6" descr="klever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5F6F1"/>
              </a:clrFrom>
              <a:clrTo>
                <a:srgbClr val="F5F6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413" y="4724400"/>
            <a:ext cx="1522412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7" descr="klever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5F6F1"/>
              </a:clrFrom>
              <a:clrTo>
                <a:srgbClr val="F5F6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7427" flipH="1">
            <a:off x="5364163" y="4724400"/>
            <a:ext cx="1371600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8" descr="b3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5300663"/>
            <a:ext cx="1292225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Picture 9" descr="b3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5661025"/>
            <a:ext cx="86518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6" name="Picture 10" descr="Ins0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-1296988" y="2565400"/>
            <a:ext cx="129698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7" name="Picture 11" descr="Ins31"/>
          <p:cNvPicPr>
            <a:picLocks noChangeAspect="1" noChangeArrowheads="1" noCrop="1"/>
          </p:cNvPicPr>
          <p:nvPr/>
        </p:nvPicPr>
        <p:blipFill>
          <a:blip r:embed="rId7">
            <a:lum bright="-12000"/>
          </a:blip>
          <a:srcRect/>
          <a:stretch>
            <a:fillRect/>
          </a:stretch>
        </p:blipFill>
        <p:spPr bwMode="auto">
          <a:xfrm rot="-718568">
            <a:off x="5292725" y="2349500"/>
            <a:ext cx="9620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8" name="AutoShape 12"/>
          <p:cNvSpPr>
            <a:spLocks noChangeArrowheads="1"/>
          </p:cNvSpPr>
          <p:nvPr/>
        </p:nvSpPr>
        <p:spPr bwMode="auto">
          <a:xfrm rot="290088">
            <a:off x="971550" y="3716338"/>
            <a:ext cx="2376488" cy="863600"/>
          </a:xfrm>
          <a:prstGeom prst="cloudCallout">
            <a:avLst>
              <a:gd name="adj1" fmla="val -30495"/>
              <a:gd name="adj2" fmla="val 38421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45069" name="AutoShape 13"/>
          <p:cNvSpPr>
            <a:spLocks noChangeArrowheads="1"/>
          </p:cNvSpPr>
          <p:nvPr/>
        </p:nvSpPr>
        <p:spPr bwMode="auto">
          <a:xfrm rot="290088">
            <a:off x="5651500" y="3644900"/>
            <a:ext cx="2376488" cy="863600"/>
          </a:xfrm>
          <a:prstGeom prst="cloudCallout">
            <a:avLst>
              <a:gd name="adj1" fmla="val -30495"/>
              <a:gd name="adj2" fmla="val 38421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45070" name="AutoShape 14"/>
          <p:cNvSpPr>
            <a:spLocks noChangeArrowheads="1"/>
          </p:cNvSpPr>
          <p:nvPr/>
        </p:nvSpPr>
        <p:spPr bwMode="auto">
          <a:xfrm rot="197821">
            <a:off x="1763713" y="333375"/>
            <a:ext cx="2447925" cy="1152525"/>
          </a:xfrm>
          <a:prstGeom prst="cloudCallout">
            <a:avLst>
              <a:gd name="adj1" fmla="val -29509"/>
              <a:gd name="adj2" fmla="val 38157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45071" name="AutoShape 15"/>
          <p:cNvSpPr>
            <a:spLocks noChangeArrowheads="1"/>
          </p:cNvSpPr>
          <p:nvPr/>
        </p:nvSpPr>
        <p:spPr bwMode="auto">
          <a:xfrm>
            <a:off x="6516688" y="0"/>
            <a:ext cx="2303462" cy="23749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33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Arial" charset="0"/>
            </a:endParaRPr>
          </a:p>
        </p:txBody>
      </p:sp>
      <p:sp>
        <p:nvSpPr>
          <p:cNvPr id="45072" name="Line 16"/>
          <p:cNvSpPr>
            <a:spLocks noChangeShapeType="1"/>
          </p:cNvSpPr>
          <p:nvPr/>
        </p:nvSpPr>
        <p:spPr bwMode="auto">
          <a:xfrm flipH="1">
            <a:off x="2411413" y="1989138"/>
            <a:ext cx="1081087" cy="3455987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073" name="Line 17"/>
          <p:cNvSpPr>
            <a:spLocks noChangeShapeType="1"/>
          </p:cNvSpPr>
          <p:nvPr/>
        </p:nvSpPr>
        <p:spPr bwMode="auto">
          <a:xfrm flipH="1">
            <a:off x="3851275" y="2060575"/>
            <a:ext cx="288925" cy="2808288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074" name="Line 18"/>
          <p:cNvSpPr>
            <a:spLocks noChangeShapeType="1"/>
          </p:cNvSpPr>
          <p:nvPr/>
        </p:nvSpPr>
        <p:spPr bwMode="auto">
          <a:xfrm>
            <a:off x="4789488" y="2205038"/>
            <a:ext cx="69850" cy="3024187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075" name="Line 19"/>
          <p:cNvSpPr>
            <a:spLocks noChangeShapeType="1"/>
          </p:cNvSpPr>
          <p:nvPr/>
        </p:nvSpPr>
        <p:spPr bwMode="auto">
          <a:xfrm>
            <a:off x="5867400" y="1989138"/>
            <a:ext cx="1150938" cy="3168650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076" name="Line 20"/>
          <p:cNvSpPr>
            <a:spLocks noChangeShapeType="1"/>
          </p:cNvSpPr>
          <p:nvPr/>
        </p:nvSpPr>
        <p:spPr bwMode="auto">
          <a:xfrm>
            <a:off x="6516688" y="1844675"/>
            <a:ext cx="1511300" cy="3097213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077" name="Line 21"/>
          <p:cNvSpPr>
            <a:spLocks noChangeShapeType="1"/>
          </p:cNvSpPr>
          <p:nvPr/>
        </p:nvSpPr>
        <p:spPr bwMode="auto">
          <a:xfrm flipH="1">
            <a:off x="1403350" y="1916113"/>
            <a:ext cx="1512888" cy="3313112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5078" name="Picture 2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Pesenka_o_raduge.wav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675688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9" name="Picture 23" descr="b3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6021388"/>
            <a:ext cx="8651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80" name="Picture 24" descr="b3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5949950"/>
            <a:ext cx="86518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81" name="Picture 25" descr="b3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5949950"/>
            <a:ext cx="865188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82" name="Picture 26" descr="b3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2088" y="6165850"/>
            <a:ext cx="86518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50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5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5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23 -0.0787 L 0.41336 0.25718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8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0.06366 C 0.04115 -0.08912 0.11059 -0.03796 0.12969 0.05046 C 0.14844 0.13866 0.11007 0.23125 0.0441 0.25671 C -0.02204 0.28264 -0.09166 0.23148 -0.11059 0.14259 C -0.12951 0.05486 -0.09132 -0.03819 -0.025 -0.06366 Z " pathEditMode="relative" rAng="-962626" ptsTypes="fffff">
                                      <p:cBhvr>
                                        <p:cTn id="109" dur="2000" spd="-1000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1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2000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000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6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2000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000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7000"/>
                            </p:stCondLst>
                            <p:childTnLst>
                              <p:par>
                                <p:cTn id="12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4506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9500"/>
                            </p:stCondLst>
                            <p:childTnLst>
                              <p:par>
                                <p:cTn id="1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30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30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2500"/>
                            </p:stCondLst>
                            <p:childTnLst>
                              <p:par>
                                <p:cTn id="133" presetID="35" presetClass="entr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65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50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20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20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9500"/>
                            </p:stCondLst>
                            <p:childTnLst>
                              <p:par>
                                <p:cTn id="155" presetID="37" presetClass="path" presetSubtype="0" repeatCount="300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45 0.0419 L -0.00174 0.14259 C 0.0177 0.16551 0.04687 0.17847 0.07725 0.17847 C 0.11198 0.17847 0.13958 0.16551 0.15902 0.14259 L 0.25208 0.0419 " pathEditMode="relative" rAng="0" ptsTypes="FffFF">
                                      <p:cBhvr>
                                        <p:cTn id="156" dur="20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55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5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60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5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65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5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70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5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4750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5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8000"/>
                            </p:stCondLst>
                            <p:childTnLst>
                              <p:par>
                                <p:cTn id="1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45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48500"/>
                            </p:stCondLst>
                            <p:childTnLst>
                              <p:par>
                                <p:cTn id="1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5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49000"/>
                            </p:stCondLst>
                            <p:childTnLst>
                              <p:par>
                                <p:cTn id="1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45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78"/>
                </p:tgtEl>
              </p:cMediaNode>
            </p:audio>
          </p:childTnLst>
        </p:cTn>
      </p:par>
    </p:tnLst>
    <p:bldLst>
      <p:bldP spid="45060" grpId="0" animBg="1"/>
      <p:bldP spid="45060" grpId="1" animBg="1"/>
      <p:bldP spid="45060" grpId="2" animBg="1"/>
      <p:bldP spid="45068" grpId="0" animBg="1"/>
      <p:bldP spid="45069" grpId="0" animBg="1"/>
      <p:bldP spid="45070" grpId="0" animBg="1"/>
      <p:bldP spid="45070" grpId="1" animBg="1"/>
      <p:bldP spid="45071" grpId="0" animBg="1"/>
      <p:bldP spid="45071" grpId="1" animBg="1"/>
      <p:bldP spid="45072" grpId="0" animBg="1"/>
      <p:bldP spid="45072" grpId="1" animBg="1"/>
      <p:bldP spid="45073" grpId="0" animBg="1"/>
      <p:bldP spid="45073" grpId="1" animBg="1"/>
      <p:bldP spid="45074" grpId="0" animBg="1"/>
      <p:bldP spid="45074" grpId="1" animBg="1"/>
      <p:bldP spid="45075" grpId="0" animBg="1"/>
      <p:bldP spid="45075" grpId="1" animBg="1"/>
      <p:bldP spid="45076" grpId="0" animBg="1"/>
      <p:bldP spid="45076" grpId="1" animBg="1"/>
      <p:bldP spid="45077" grpId="0" animBg="1"/>
      <p:bldP spid="4507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1652588"/>
            <a:ext cx="5616575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42913" eaLnBrk="0" hangingPunct="0"/>
            <a:endParaRPr lang="ru-RU" sz="2400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  <a:p>
            <a:pPr marL="442913" eaLnBrk="0" hangingPunct="0"/>
            <a:r>
              <a:rPr lang="ru-RU" sz="3200" b="1" i="1">
                <a:solidFill>
                  <a:srgbClr val="001D31"/>
                </a:solidFill>
                <a:latin typeface="Arial" charset="0"/>
                <a:cs typeface="Times New Roman" pitchFamily="18" charset="0"/>
              </a:rPr>
              <a:t>Гномы любят загадывать загадки. Попробуй разгадать</a:t>
            </a:r>
            <a:r>
              <a:rPr lang="ru-RU" sz="3200" b="1" i="1">
                <a:latin typeface="Arial Black" pitchFamily="34" charset="0"/>
                <a:cs typeface="Times New Roman" pitchFamily="18" charset="0"/>
              </a:rPr>
              <a:t>.</a:t>
            </a:r>
          </a:p>
          <a:p>
            <a:pPr marL="442913" eaLnBrk="0" hangingPunct="0"/>
            <a:endParaRPr lang="ru-RU" sz="3200" b="1" i="1">
              <a:latin typeface="Arial Black" pitchFamily="34" charset="0"/>
              <a:cs typeface="Times New Roman" pitchFamily="18" charset="0"/>
            </a:endParaRPr>
          </a:p>
          <a:p>
            <a:pPr marL="442913" eaLnBrk="0" hangingPunct="0"/>
            <a:r>
              <a:rPr lang="ru-RU" sz="400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320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Запиши отгадки, подчеркни букву Г синим или  зелёным карандашом.</a:t>
            </a:r>
            <a:endParaRPr lang="ru-RU" sz="320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29698" name="Picture 4" descr="анимированные картинки гном-чихун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1484313"/>
            <a:ext cx="338455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8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80"/>
                            </p:stCondLst>
                            <p:childTnLst>
                              <p:par>
                                <p:cTn id="17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9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9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5" descr="Рамка Гном Тихоня из Белоснежки"/>
          <p:cNvPicPr>
            <a:picLocks noChangeAspect="1" noChangeArrowheads="1"/>
          </p:cNvPicPr>
          <p:nvPr/>
        </p:nvPicPr>
        <p:blipFill>
          <a:blip r:embed="rId2"/>
          <a:srcRect t="12814" b="13297"/>
          <a:stretch>
            <a:fillRect/>
          </a:stretch>
        </p:blipFill>
        <p:spPr bwMode="auto">
          <a:xfrm>
            <a:off x="0" y="908050"/>
            <a:ext cx="9144000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755650" y="2708275"/>
            <a:ext cx="8229600" cy="1143000"/>
          </a:xfrm>
        </p:spPr>
        <p:txBody>
          <a:bodyPr/>
          <a:lstStyle/>
          <a:p>
            <a:r>
              <a:rPr lang="ru-RU" sz="3200" smtClean="0">
                <a:latin typeface="Arial" charset="0"/>
              </a:rPr>
              <a:t>Этот струнный инструмент</a:t>
            </a:r>
            <a:br>
              <a:rPr lang="ru-RU" sz="3200" smtClean="0">
                <a:latin typeface="Arial" charset="0"/>
              </a:rPr>
            </a:br>
            <a:r>
              <a:rPr lang="ru-RU" sz="3200" smtClean="0">
                <a:latin typeface="Arial" charset="0"/>
              </a:rPr>
              <a:t>Зазвенит в любой момент.</a:t>
            </a:r>
            <a:br>
              <a:rPr lang="ru-RU" sz="3200" smtClean="0">
                <a:latin typeface="Arial" charset="0"/>
              </a:rPr>
            </a:br>
            <a:r>
              <a:rPr lang="ru-RU" sz="3200" smtClean="0">
                <a:latin typeface="Arial" charset="0"/>
              </a:rPr>
              <a:t>И на сцене в лучшем зале,</a:t>
            </a:r>
            <a:br>
              <a:rPr lang="ru-RU" sz="3200" smtClean="0">
                <a:latin typeface="Arial" charset="0"/>
              </a:rPr>
            </a:br>
            <a:r>
              <a:rPr lang="ru-RU" sz="3200" smtClean="0">
                <a:latin typeface="Arial" charset="0"/>
              </a:rPr>
              <a:t>И в походе на привале.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2771" name="Picture 5" descr="f_1846385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b="40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5" descr="Gitar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413" y="3933825"/>
            <a:ext cx="36718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 descr=" Рамочка Гном Ворчун из Белоснежки"/>
          <p:cNvPicPr>
            <a:picLocks noChangeAspect="1" noChangeArrowheads="1"/>
          </p:cNvPicPr>
          <p:nvPr/>
        </p:nvPicPr>
        <p:blipFill>
          <a:blip r:embed="rId2"/>
          <a:srcRect t="12814" b="13297"/>
          <a:stretch>
            <a:fillRect/>
          </a:stretch>
        </p:blipFill>
        <p:spPr bwMode="auto">
          <a:xfrm>
            <a:off x="0" y="836613"/>
            <a:ext cx="9144000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Rectangle 3"/>
          <p:cNvSpPr>
            <a:spLocks noGrp="1"/>
          </p:cNvSpPr>
          <p:nvPr>
            <p:ph type="body" idx="1"/>
          </p:nvPr>
        </p:nvSpPr>
        <p:spPr>
          <a:xfrm>
            <a:off x="3563938" y="1773238"/>
            <a:ext cx="5183187" cy="27654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>
                <a:latin typeface="Arial" charset="0"/>
              </a:rPr>
              <a:t>Толстокожий, неуклюжий,</a:t>
            </a:r>
          </a:p>
          <a:p>
            <a:pPr>
              <a:buFont typeface="Arial" charset="0"/>
              <a:buNone/>
            </a:pPr>
            <a:r>
              <a:rPr lang="ru-RU" smtClean="0">
                <a:latin typeface="Arial" charset="0"/>
              </a:rPr>
              <a:t>У него огромный рот.</a:t>
            </a:r>
          </a:p>
          <a:p>
            <a:pPr>
              <a:buFont typeface="Arial" charset="0"/>
              <a:buNone/>
            </a:pPr>
            <a:r>
              <a:rPr lang="ru-RU" smtClean="0">
                <a:latin typeface="Arial" charset="0"/>
              </a:rPr>
              <a:t>Любит воду, но не лужи,</a:t>
            </a:r>
          </a:p>
          <a:p>
            <a:pPr>
              <a:buFont typeface="Arial" charset="0"/>
              <a:buNone/>
            </a:pPr>
            <a:r>
              <a:rPr lang="ru-RU" smtClean="0">
                <a:latin typeface="Arial" charset="0"/>
              </a:rPr>
              <a:t>Житель Нила 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2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4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4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8132" name="Picture 5" descr="f_18463853">
            <a:hlinkClick r:id="rId2"/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 b="4094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8133" name="Picture 5" descr="3373699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6238" y="3068638"/>
            <a:ext cx="2879725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22"/>
          <p:cNvSpPr txBox="1">
            <a:spLocks noChangeArrowheads="1"/>
          </p:cNvSpPr>
          <p:nvPr/>
        </p:nvSpPr>
        <p:spPr bwMode="auto">
          <a:xfrm>
            <a:off x="1619250" y="2565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Arial" charset="0"/>
            </a:endParaRPr>
          </a:p>
        </p:txBody>
      </p:sp>
      <p:sp>
        <p:nvSpPr>
          <p:cNvPr id="2071" name="WordArt 23"/>
          <p:cNvSpPr>
            <a:spLocks noChangeArrowheads="1" noChangeShapeType="1" noTextEdit="1"/>
          </p:cNvSpPr>
          <p:nvPr/>
        </p:nvSpPr>
        <p:spPr bwMode="auto">
          <a:xfrm>
            <a:off x="755650" y="1196975"/>
            <a:ext cx="7783513" cy="2952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составила учитель-логопед </a:t>
            </a:r>
          </a:p>
          <a:p>
            <a:pPr algn="ctr"/>
            <a:r>
              <a:rPr lang="ru-RU" sz="60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МБОУ лицея №22 города Орёл</a:t>
            </a:r>
          </a:p>
        </p:txBody>
      </p:sp>
      <p:sp>
        <p:nvSpPr>
          <p:cNvPr id="2072" name="WordArt 24"/>
          <p:cNvSpPr>
            <a:spLocks noChangeArrowheads="1" noChangeShapeType="1" noTextEdit="1"/>
          </p:cNvSpPr>
          <p:nvPr/>
        </p:nvSpPr>
        <p:spPr bwMode="auto">
          <a:xfrm>
            <a:off x="539750" y="4797425"/>
            <a:ext cx="8208963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008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МАРТЫНОВА  ОЛЬГА   АЛЕКСАНДРОВНА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1" grpId="0" animBg="1"/>
      <p:bldP spid="207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5" descr=" Рамочка Гном Весельчак из Белоснежки"/>
          <p:cNvPicPr>
            <a:picLocks noChangeAspect="1" noChangeArrowheads="1"/>
          </p:cNvPicPr>
          <p:nvPr/>
        </p:nvPicPr>
        <p:blipFill>
          <a:blip r:embed="rId2"/>
          <a:srcRect t="12814" b="13297"/>
          <a:stretch>
            <a:fillRect/>
          </a:stretch>
        </p:blipFill>
        <p:spPr bwMode="auto">
          <a:xfrm>
            <a:off x="0" y="908050"/>
            <a:ext cx="9144000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187450" y="2133600"/>
            <a:ext cx="4608513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Он качели и кровать, </a:t>
            </a:r>
            <a:br>
              <a:rPr lang="ru-RU" sz="3200"/>
            </a:br>
            <a:r>
              <a:rPr lang="ru-RU" sz="3200"/>
              <a:t>Хорошо на нем лежать, </a:t>
            </a:r>
            <a:br>
              <a:rPr lang="ru-RU" sz="3200"/>
            </a:br>
            <a:r>
              <a:rPr lang="ru-RU" sz="3200"/>
              <a:t>Он в саду или в лесу </a:t>
            </a:r>
            <a:br>
              <a:rPr lang="ru-RU" sz="3200"/>
            </a:br>
            <a:r>
              <a:rPr lang="ru-RU" sz="3200"/>
              <a:t>Покачает на весу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9156" name="Picture 5" descr="f_18463853">
            <a:hlinkClick r:id="rId2"/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 b="4094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9157" name="Picture 6" descr="gamakuyut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35150" y="3933825"/>
            <a:ext cx="50768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5" descr=" Рамка для фото Гном Скромник из Белоснежки"/>
          <p:cNvPicPr>
            <a:picLocks noChangeAspect="1" noChangeArrowheads="1"/>
          </p:cNvPicPr>
          <p:nvPr/>
        </p:nvPicPr>
        <p:blipFill>
          <a:blip r:embed="rId2"/>
          <a:srcRect t="12486" b="12486"/>
          <a:stretch>
            <a:fillRect/>
          </a:stretch>
        </p:blipFill>
        <p:spPr bwMode="auto">
          <a:xfrm>
            <a:off x="0" y="765175"/>
            <a:ext cx="914400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Rectangle 1"/>
          <p:cNvSpPr>
            <a:spLocks noGrp="1" noChangeArrowheads="1"/>
          </p:cNvSpPr>
          <p:nvPr>
            <p:ph type="body" sz="half" idx="1"/>
          </p:nvPr>
        </p:nvSpPr>
        <p:spPr>
          <a:xfrm>
            <a:off x="3276600" y="1773238"/>
            <a:ext cx="5256213" cy="331311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800" smtClean="0"/>
              <a:t>    </a:t>
            </a:r>
            <a:r>
              <a:rPr lang="ru-RU" smtClean="0">
                <a:latin typeface="Arial" charset="0"/>
              </a:rPr>
              <a:t>Волосата, зелена, </a:t>
            </a:r>
            <a:br>
              <a:rPr lang="ru-RU" smtClean="0">
                <a:latin typeface="Arial" charset="0"/>
              </a:rPr>
            </a:br>
            <a:r>
              <a:rPr lang="ru-RU" smtClean="0">
                <a:latin typeface="Arial" charset="0"/>
              </a:rPr>
              <a:t>В листьях прячется она. </a:t>
            </a:r>
            <a:br>
              <a:rPr lang="ru-RU" smtClean="0">
                <a:latin typeface="Arial" charset="0"/>
              </a:rPr>
            </a:br>
            <a:r>
              <a:rPr lang="ru-RU" smtClean="0">
                <a:latin typeface="Arial" charset="0"/>
              </a:rPr>
              <a:t>Хоть и много ножек, </a:t>
            </a:r>
            <a:br>
              <a:rPr lang="ru-RU" smtClean="0">
                <a:latin typeface="Arial" charset="0"/>
              </a:rPr>
            </a:br>
            <a:r>
              <a:rPr lang="ru-RU" smtClean="0">
                <a:latin typeface="Arial" charset="0"/>
              </a:rPr>
              <a:t>Бегать все равно не может. </a:t>
            </a:r>
            <a:br>
              <a:rPr lang="ru-RU" smtClean="0">
                <a:latin typeface="Arial" charset="0"/>
              </a:rPr>
            </a:br>
            <a:endParaRPr lang="ru-RU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5" descr="f_18463853">
            <a:hlinkClick r:id="rId2"/>
          </p:cNvPr>
          <p:cNvPicPr>
            <a:picLocks noChangeAspect="1" noChangeArrowheads="1"/>
          </p:cNvPicPr>
          <p:nvPr>
            <p:ph type="body" idx="4294967295"/>
          </p:nvPr>
        </p:nvPicPr>
        <p:blipFill>
          <a:blip r:embed="rId3"/>
          <a:srcRect b="4094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7890" name="Picture 6" descr="animacija-gusenica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39975" y="3357563"/>
            <a:ext cx="3887788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82" name="Oval 14"/>
          <p:cNvSpPr>
            <a:spLocks noChangeArrowheads="1"/>
          </p:cNvSpPr>
          <p:nvPr/>
        </p:nvSpPr>
        <p:spPr bwMode="auto">
          <a:xfrm>
            <a:off x="5580063" y="1989138"/>
            <a:ext cx="719137" cy="574675"/>
          </a:xfrm>
          <a:prstGeom prst="ellipse">
            <a:avLst/>
          </a:prstGeom>
          <a:solidFill>
            <a:srgbClr val="2C7426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99FF33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135184" name="Oval 16"/>
          <p:cNvSpPr>
            <a:spLocks noChangeArrowheads="1"/>
          </p:cNvSpPr>
          <p:nvPr/>
        </p:nvSpPr>
        <p:spPr bwMode="auto">
          <a:xfrm>
            <a:off x="2987675" y="1989138"/>
            <a:ext cx="719138" cy="574675"/>
          </a:xfrm>
          <a:prstGeom prst="ellipse">
            <a:avLst/>
          </a:prstGeom>
          <a:solidFill>
            <a:srgbClr val="0000FF"/>
          </a:solidFill>
          <a:ln w="9525">
            <a:round/>
            <a:headEnd/>
            <a:tailEnd/>
          </a:ln>
          <a:scene3d>
            <a:camera prst="legacyObliqueTopLef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33CCFF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135187" name="WordArt 19"/>
          <p:cNvSpPr>
            <a:spLocks noChangeArrowheads="1" noChangeShapeType="1" noTextEdit="1"/>
          </p:cNvSpPr>
          <p:nvPr/>
        </p:nvSpPr>
        <p:spPr bwMode="auto">
          <a:xfrm>
            <a:off x="3419475" y="3933825"/>
            <a:ext cx="2808288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3399"/>
                    </a:gs>
                    <a:gs pos="100000">
                      <a:srgbClr val="001847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грабли</a:t>
            </a:r>
          </a:p>
        </p:txBody>
      </p:sp>
      <p:sp>
        <p:nvSpPr>
          <p:cNvPr id="135188" name="WordArt 20"/>
          <p:cNvSpPr>
            <a:spLocks noChangeArrowheads="1" noChangeShapeType="1" noTextEdit="1"/>
          </p:cNvSpPr>
          <p:nvPr/>
        </p:nvSpPr>
        <p:spPr bwMode="auto">
          <a:xfrm>
            <a:off x="3276600" y="4581525"/>
            <a:ext cx="257175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3399"/>
                    </a:gs>
                    <a:gs pos="100000">
                      <a:srgbClr val="001847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груша</a:t>
            </a:r>
          </a:p>
        </p:txBody>
      </p:sp>
      <p:sp>
        <p:nvSpPr>
          <p:cNvPr id="135189" name="WordArt 21"/>
          <p:cNvSpPr>
            <a:spLocks noChangeArrowheads="1" noChangeShapeType="1" noTextEdit="1"/>
          </p:cNvSpPr>
          <p:nvPr/>
        </p:nvSpPr>
        <p:spPr bwMode="auto">
          <a:xfrm>
            <a:off x="3851275" y="3933825"/>
            <a:ext cx="208915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3399"/>
                    </a:gs>
                    <a:gs pos="100000">
                      <a:srgbClr val="001847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гитара</a:t>
            </a:r>
          </a:p>
        </p:txBody>
      </p:sp>
      <p:sp>
        <p:nvSpPr>
          <p:cNvPr id="135191" name="WordArt 23"/>
          <p:cNvSpPr>
            <a:spLocks noChangeArrowheads="1" noChangeShapeType="1" noTextEdit="1"/>
          </p:cNvSpPr>
          <p:nvPr/>
        </p:nvSpPr>
        <p:spPr bwMode="auto">
          <a:xfrm>
            <a:off x="3779838" y="4581525"/>
            <a:ext cx="208915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3399"/>
                    </a:gs>
                    <a:gs pos="100000">
                      <a:srgbClr val="001847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гиря</a:t>
            </a:r>
          </a:p>
        </p:txBody>
      </p:sp>
      <p:sp>
        <p:nvSpPr>
          <p:cNvPr id="135192" name="WordArt 24"/>
          <p:cNvSpPr>
            <a:spLocks noChangeArrowheads="1" noChangeShapeType="1" noTextEdit="1"/>
          </p:cNvSpPr>
          <p:nvPr/>
        </p:nvSpPr>
        <p:spPr bwMode="auto">
          <a:xfrm>
            <a:off x="3779838" y="5300663"/>
            <a:ext cx="229711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3399"/>
                    </a:gs>
                    <a:gs pos="100000">
                      <a:srgbClr val="001847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гигант</a:t>
            </a:r>
          </a:p>
        </p:txBody>
      </p:sp>
      <p:sp>
        <p:nvSpPr>
          <p:cNvPr id="135193" name="WordArt 25"/>
          <p:cNvSpPr>
            <a:spLocks noChangeArrowheads="1" noChangeShapeType="1" noTextEdit="1"/>
          </p:cNvSpPr>
          <p:nvPr/>
        </p:nvSpPr>
        <p:spPr bwMode="auto">
          <a:xfrm>
            <a:off x="3779838" y="5300663"/>
            <a:ext cx="230505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3399"/>
                    </a:gs>
                    <a:gs pos="100000">
                      <a:srgbClr val="001847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гигант</a:t>
            </a:r>
          </a:p>
        </p:txBody>
      </p:sp>
      <p:sp>
        <p:nvSpPr>
          <p:cNvPr id="135205" name="Text Box 37"/>
          <p:cNvSpPr txBox="1">
            <a:spLocks noChangeArrowheads="1"/>
          </p:cNvSpPr>
          <p:nvPr/>
        </p:nvSpPr>
        <p:spPr bwMode="auto">
          <a:xfrm>
            <a:off x="755650" y="3213100"/>
            <a:ext cx="1511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>
                <a:solidFill>
                  <a:srgbClr val="0070C0"/>
                </a:solidFill>
                <a:latin typeface="Arial Black" pitchFamily="34" charset="0"/>
              </a:rPr>
              <a:t>Гном </a:t>
            </a:r>
          </a:p>
        </p:txBody>
      </p:sp>
      <p:sp>
        <p:nvSpPr>
          <p:cNvPr id="135206" name="Text Box 38"/>
          <p:cNvSpPr txBox="1">
            <a:spLocks noChangeArrowheads="1"/>
          </p:cNvSpPr>
          <p:nvPr/>
        </p:nvSpPr>
        <p:spPr bwMode="auto">
          <a:xfrm>
            <a:off x="6948488" y="3213100"/>
            <a:ext cx="12493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>
                <a:solidFill>
                  <a:srgbClr val="008000"/>
                </a:solidFill>
                <a:latin typeface="Arial Black" pitchFamily="34" charset="0"/>
              </a:rPr>
              <a:t>Гена</a:t>
            </a:r>
          </a:p>
        </p:txBody>
      </p:sp>
      <p:pic>
        <p:nvPicPr>
          <p:cNvPr id="41995" name="Picture 14" descr="76444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908050"/>
            <a:ext cx="20891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6" name="Picture 15" descr="Гномы анимашки - мультяшки Дисней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981075"/>
            <a:ext cx="27368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35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35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35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35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5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5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5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5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5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5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5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5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5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5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5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5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41 -0.00532 L -0.2599 -0.0002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35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35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135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53 -9.82659E-7 L 0.27153 -9.82659E-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35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135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135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9 3.75723E-6 L -0.2599 3.75723E-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35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135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0" fill="hold"/>
                                        <p:tgtEl>
                                          <p:spTgt spid="135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3333E-6 L 0.25 -3.33333E-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35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0" fill="hold"/>
                                        <p:tgtEl>
                                          <p:spTgt spid="135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0" fill="hold"/>
                                        <p:tgtEl>
                                          <p:spTgt spid="135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0" fill="hold"/>
                                        <p:tgtEl>
                                          <p:spTgt spid="135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0" fill="hold"/>
                                        <p:tgtEl>
                                          <p:spTgt spid="135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27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250" autoRev="1" fill="hold"/>
                                        <p:tgtEl>
                                          <p:spTgt spid="1351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83" dur="250" autoRev="1" fill="hold"/>
                                        <p:tgtEl>
                                          <p:spTgt spid="135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4" dur="250" autoRev="1" fill="hold"/>
                                        <p:tgtEl>
                                          <p:spTgt spid="135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autoRev="1" fill="hold"/>
                                        <p:tgtEl>
                                          <p:spTgt spid="1351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0023 L -0.24792 0.00023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35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rAng="0" ptsTypes="">
                                      <p:cBhvr>
                                        <p:cTn id="91" dur="2000" fill="hold"/>
                                        <p:tgtEl>
                                          <p:spTgt spid="135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82" grpId="0" animBg="1"/>
      <p:bldP spid="135184" grpId="0" animBg="1"/>
      <p:bldP spid="135187" grpId="0" animBg="1"/>
      <p:bldP spid="135187" grpId="1" animBg="1"/>
      <p:bldP spid="135188" grpId="0" animBg="1"/>
      <p:bldP spid="135188" grpId="1" animBg="1"/>
      <p:bldP spid="135189" grpId="0" animBg="1"/>
      <p:bldP spid="135189" grpId="1" animBg="1"/>
      <p:bldP spid="135191" grpId="0" animBg="1"/>
      <p:bldP spid="135191" grpId="1" animBg="1"/>
      <p:bldP spid="135192" grpId="0" animBg="1"/>
      <p:bldP spid="135192" grpId="1" animBg="1"/>
      <p:bldP spid="135193" grpId="0" animBg="1"/>
      <p:bldP spid="135193" grpId="1" animBg="1"/>
      <p:bldP spid="135193" grpId="2" animBg="1"/>
      <p:bldP spid="135205" grpId="0"/>
      <p:bldP spid="13520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836613"/>
            <a:ext cx="7632700" cy="719137"/>
          </a:xfrm>
        </p:spPr>
        <p:txBody>
          <a:bodyPr/>
          <a:lstStyle/>
          <a:p>
            <a:pPr eaLnBrk="1" hangingPunct="1"/>
            <a:r>
              <a:rPr lang="ru-RU" sz="3200" b="1" i="1" smtClean="0">
                <a:latin typeface="Arial" charset="0"/>
              </a:rPr>
              <a:t>Составь предложение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5516563"/>
            <a:ext cx="8785225" cy="6477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800" smtClean="0"/>
              <a:t>                                   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800" smtClean="0"/>
              <a:t>                                                                                                                               </a:t>
            </a:r>
            <a:r>
              <a:rPr lang="ru-RU" sz="2800" b="1" i="1" smtClean="0">
                <a:solidFill>
                  <a:srgbClr val="CC0000"/>
                </a:solidFill>
                <a:latin typeface="Arial" charset="0"/>
              </a:rPr>
              <a:t>Проверяем </a:t>
            </a:r>
            <a:r>
              <a:rPr lang="ru-RU" sz="2800" smtClean="0">
                <a:solidFill>
                  <a:srgbClr val="CC0000"/>
                </a:solidFill>
                <a:latin typeface="Arial" charset="0"/>
              </a:rPr>
              <a:t>         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800" smtClean="0">
                <a:solidFill>
                  <a:srgbClr val="CC0000"/>
                </a:solidFill>
                <a:latin typeface="Arial" charset="0"/>
              </a:rPr>
              <a:t>          Гена играет на голубенькой гармошке.</a:t>
            </a:r>
            <a:r>
              <a:rPr lang="ru-RU" sz="2800" smtClean="0">
                <a:latin typeface="Arial" charset="0"/>
              </a:rPr>
              <a:t>                   </a:t>
            </a:r>
          </a:p>
        </p:txBody>
      </p:sp>
      <p:sp>
        <p:nvSpPr>
          <p:cNvPr id="41987" name="Rectangle 6"/>
          <p:cNvSpPr>
            <a:spLocks/>
          </p:cNvSpPr>
          <p:nvPr/>
        </p:nvSpPr>
        <p:spPr bwMode="auto">
          <a:xfrm>
            <a:off x="250825" y="1557338"/>
            <a:ext cx="88931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800"/>
              <a:t>    </a:t>
            </a:r>
            <a:r>
              <a:rPr lang="ru-RU" sz="2800">
                <a:solidFill>
                  <a:srgbClr val="F7071E"/>
                </a:solidFill>
                <a:latin typeface="Arial" charset="0"/>
              </a:rPr>
              <a:t>на, гармошке, Гена , голубенькой, играет.</a:t>
            </a:r>
          </a:p>
        </p:txBody>
      </p:sp>
      <p:pic>
        <p:nvPicPr>
          <p:cNvPr id="41988" name="Picture 10" descr="id4860_w600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4438" y="1989138"/>
            <a:ext cx="4105275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4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  <p:bldP spid="7782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6" descr="0_65929_c8248075_L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0"/>
            <a:ext cx="3455987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93925" y="2133600"/>
            <a:ext cx="7724775" cy="5273675"/>
          </a:xfrm>
          <a:prstGeom prst="rect">
            <a:avLst/>
          </a:prstGeom>
          <a:noFill/>
        </p:spPr>
      </p:pic>
      <p:pic>
        <p:nvPicPr>
          <p:cNvPr id="44035" name="Picture 5" descr="E:\от Юли Сакары\картинки для оформления презентаций\оформление презентаций\анимашки украшения\10065579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9338" y="90805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6" descr="E:\от Юли Сакары\картинки для оформления презентаций\оформление презентаций\анимашки украшения\597347401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77050" y="4868863"/>
            <a:ext cx="1576388" cy="15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 loop="1"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b="1" i="1" smtClean="0">
                <a:latin typeface="Arial" charset="0"/>
              </a:rPr>
              <a:t>Задачи :</a:t>
            </a: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 typeface="Arial" charset="0"/>
              <a:buNone/>
            </a:pPr>
            <a:endParaRPr lang="ru-RU" sz="2000" smtClean="0">
              <a:solidFill>
                <a:srgbClr val="17375E"/>
              </a:solidFill>
            </a:endParaRPr>
          </a:p>
          <a:p>
            <a:pPr marL="609600" indent="-609600" eaLnBrk="1" hangingPunct="1">
              <a:buFont typeface="Wingdings" pitchFamily="2" charset="2"/>
              <a:buChar char="n"/>
            </a:pPr>
            <a:r>
              <a:rPr lang="ru-RU" sz="2000" b="1" i="1" smtClean="0">
                <a:solidFill>
                  <a:srgbClr val="800000"/>
                </a:solidFill>
                <a:latin typeface="Arial" charset="0"/>
              </a:rPr>
              <a:t>Познакомить детей с акустическими и артикуляционными особенностями звуков </a:t>
            </a:r>
            <a:r>
              <a:rPr lang="en-US" sz="2000" b="1" i="1" smtClean="0">
                <a:solidFill>
                  <a:srgbClr val="800000"/>
                </a:solidFill>
                <a:latin typeface="Arial" charset="0"/>
              </a:rPr>
              <a:t>[</a:t>
            </a:r>
            <a:r>
              <a:rPr lang="ru-RU" sz="2000" b="1" i="1" smtClean="0">
                <a:solidFill>
                  <a:srgbClr val="800000"/>
                </a:solidFill>
                <a:latin typeface="Arial" charset="0"/>
              </a:rPr>
              <a:t>г</a:t>
            </a:r>
            <a:r>
              <a:rPr lang="en-US" sz="2000" b="1" i="1" smtClean="0">
                <a:solidFill>
                  <a:srgbClr val="800000"/>
                </a:solidFill>
                <a:latin typeface="Arial" charset="0"/>
              </a:rPr>
              <a:t>]</a:t>
            </a:r>
            <a:r>
              <a:rPr lang="ru-RU" sz="2000" b="1" i="1" smtClean="0">
                <a:solidFill>
                  <a:srgbClr val="800000"/>
                </a:solidFill>
                <a:latin typeface="Arial" charset="0"/>
              </a:rPr>
              <a:t>, </a:t>
            </a:r>
            <a:r>
              <a:rPr lang="en-US" sz="2000" b="1" i="1" smtClean="0">
                <a:solidFill>
                  <a:srgbClr val="800000"/>
                </a:solidFill>
                <a:latin typeface="Arial" charset="0"/>
              </a:rPr>
              <a:t>[</a:t>
            </a:r>
            <a:r>
              <a:rPr lang="ru-RU" sz="2000" b="1" i="1" smtClean="0">
                <a:solidFill>
                  <a:srgbClr val="800000"/>
                </a:solidFill>
                <a:latin typeface="Arial" charset="0"/>
              </a:rPr>
              <a:t>г’</a:t>
            </a:r>
            <a:r>
              <a:rPr lang="en-US" sz="2000" b="1" i="1" smtClean="0">
                <a:solidFill>
                  <a:srgbClr val="800000"/>
                </a:solidFill>
                <a:latin typeface="Arial" charset="0"/>
              </a:rPr>
              <a:t>]</a:t>
            </a:r>
            <a:r>
              <a:rPr lang="ru-RU" sz="2000" b="1" i="1" smtClean="0">
                <a:solidFill>
                  <a:srgbClr val="800000"/>
                </a:solidFill>
                <a:latin typeface="Arial" charset="0"/>
              </a:rPr>
              <a:t>.</a:t>
            </a:r>
          </a:p>
          <a:p>
            <a:pPr marL="609600" indent="-609600" eaLnBrk="1" hangingPunct="1">
              <a:buFont typeface="Wingdings" pitchFamily="2" charset="2"/>
              <a:buChar char="n"/>
            </a:pPr>
            <a:r>
              <a:rPr lang="ru-RU" sz="2000" b="1" i="1" smtClean="0">
                <a:solidFill>
                  <a:srgbClr val="800000"/>
                </a:solidFill>
                <a:latin typeface="Arial" charset="0"/>
              </a:rPr>
              <a:t>Совершенствовать звуко-слоговой анализ и синтез, фонематическое восприятие.</a:t>
            </a:r>
          </a:p>
          <a:p>
            <a:pPr marL="609600" indent="-609600" eaLnBrk="1" hangingPunct="1">
              <a:buFont typeface="Wingdings" pitchFamily="2" charset="2"/>
              <a:buChar char="n"/>
            </a:pPr>
            <a:r>
              <a:rPr lang="ru-RU" sz="2000" b="1" i="1" smtClean="0">
                <a:solidFill>
                  <a:srgbClr val="800000"/>
                </a:solidFill>
                <a:latin typeface="Arial" charset="0"/>
              </a:rPr>
              <a:t>Активизировать лексический запас.</a:t>
            </a:r>
          </a:p>
          <a:p>
            <a:pPr marL="609600" indent="-609600" eaLnBrk="1" hangingPunct="1">
              <a:buFont typeface="Wingdings" pitchFamily="2" charset="2"/>
              <a:buChar char="n"/>
            </a:pPr>
            <a:r>
              <a:rPr lang="ru-RU" sz="2000" b="1" i="1" smtClean="0">
                <a:solidFill>
                  <a:srgbClr val="800000"/>
                </a:solidFill>
                <a:latin typeface="Arial" charset="0"/>
              </a:rPr>
              <a:t>Вырабатывать орфографическую зоркость.</a:t>
            </a:r>
          </a:p>
          <a:p>
            <a:pPr marL="609600" indent="-609600" eaLnBrk="1" hangingPunct="1">
              <a:buFont typeface="Wingdings" pitchFamily="2" charset="2"/>
              <a:buChar char="n"/>
            </a:pPr>
            <a:r>
              <a:rPr lang="ru-RU" sz="2000" b="1" i="1" smtClean="0">
                <a:solidFill>
                  <a:srgbClr val="800000"/>
                </a:solidFill>
                <a:latin typeface="Arial" charset="0"/>
              </a:rPr>
              <a:t>Развивать произвольность внимания, слуховую и зрительную память, логическое мышление, зрительно-моторные координации.</a:t>
            </a:r>
          </a:p>
          <a:p>
            <a:pPr marL="609600" indent="-609600" eaLnBrk="1" hangingPunct="1">
              <a:buFont typeface="Arial" charset="0"/>
              <a:buNone/>
            </a:pPr>
            <a:endParaRPr lang="ru-RU" sz="2000" smtClean="0">
              <a:solidFill>
                <a:srgbClr val="17375E"/>
              </a:solidFill>
              <a:latin typeface="Arial" charset="0"/>
            </a:endParaRPr>
          </a:p>
          <a:p>
            <a:pPr marL="609600" indent="-609600"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476250"/>
            <a:ext cx="7772400" cy="1428750"/>
          </a:xfrm>
        </p:spPr>
        <p:txBody>
          <a:bodyPr/>
          <a:lstStyle/>
          <a:p>
            <a:pPr eaLnBrk="1" hangingPunct="1"/>
            <a:r>
              <a:rPr lang="ru-RU" sz="3200" b="1" i="1" smtClean="0">
                <a:latin typeface="Arial" charset="0"/>
              </a:rPr>
              <a:t>Правило речи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067175" y="1989138"/>
            <a:ext cx="4557713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>
                <a:solidFill>
                  <a:schemeClr val="tx2"/>
                </a:solidFill>
                <a:latin typeface="Arial" charset="0"/>
              </a:rPr>
              <a:t>Каждый день, всегда, везде,</a:t>
            </a:r>
          </a:p>
          <a:p>
            <a:pPr algn="ctr"/>
            <a:r>
              <a:rPr lang="ru-RU" sz="3600">
                <a:solidFill>
                  <a:schemeClr val="tx2"/>
                </a:solidFill>
                <a:latin typeface="Arial" charset="0"/>
              </a:rPr>
              <a:t>На занятиях, в игре</a:t>
            </a:r>
          </a:p>
          <a:p>
            <a:pPr algn="ctr"/>
            <a:r>
              <a:rPr lang="ru-RU" sz="3600">
                <a:solidFill>
                  <a:schemeClr val="tx2"/>
                </a:solidFill>
                <a:latin typeface="Arial" charset="0"/>
              </a:rPr>
              <a:t>Будем четко говорить,</a:t>
            </a:r>
          </a:p>
          <a:p>
            <a:pPr algn="ctr"/>
            <a:r>
              <a:rPr lang="ru-RU" sz="3600">
                <a:solidFill>
                  <a:schemeClr val="tx2"/>
                </a:solidFill>
                <a:latin typeface="Arial" charset="0"/>
              </a:rPr>
              <a:t>И не будем мы спешить.</a:t>
            </a:r>
          </a:p>
        </p:txBody>
      </p:sp>
      <p:pic>
        <p:nvPicPr>
          <p:cNvPr id="3076" name="Picture 4" descr="E:\от Юли Сакары\картинки для оформления презентаций\школа\анимация школа\школа-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060575"/>
            <a:ext cx="3429000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2" name="Picture 4" descr="c6cb573ea04b">
            <a:hlinkClick r:id="rId2"/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0483" name="Picture 5" descr="Дом гнома анимация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68313" y="3500438"/>
            <a:ext cx="2447926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9"/>
          <p:cNvSpPr>
            <a:spLocks noChangeArrowheads="1"/>
          </p:cNvSpPr>
          <p:nvPr/>
        </p:nvSpPr>
        <p:spPr bwMode="auto">
          <a:xfrm>
            <a:off x="0" y="333375"/>
            <a:ext cx="4545013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solidFill>
                  <a:srgbClr val="FFFF00"/>
                </a:solidFill>
                <a:latin typeface="Arial" charset="0"/>
              </a:rPr>
              <a:t>С какого звука начинается слово «Гном» ?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solidFill>
                  <a:srgbClr val="FFFF00"/>
                </a:solidFill>
                <a:latin typeface="Arial" charset="0"/>
              </a:rPr>
              <a:t>А слово «гид»?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539750" y="908050"/>
            <a:ext cx="8243888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  <a:defRPr/>
            </a:pPr>
            <a:r>
              <a:rPr lang="ru-RU" sz="3200" b="1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Уточнение</a:t>
            </a:r>
            <a:r>
              <a:rPr lang="ru-RU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3200" b="1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артикуляции</a:t>
            </a:r>
          </a:p>
        </p:txBody>
      </p:sp>
      <p:pic>
        <p:nvPicPr>
          <p:cNvPr id="10247" name="Picture 7" descr="Картинка 37 из 6783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0EDE8"/>
              </a:clrFrom>
              <a:clrTo>
                <a:srgbClr val="F0EDE8">
                  <a:alpha val="0"/>
                </a:srgbClr>
              </a:clrTo>
            </a:clrChange>
          </a:blip>
          <a:srcRect t="69376" r="50916"/>
          <a:stretch>
            <a:fillRect/>
          </a:stretch>
        </p:blipFill>
        <p:spPr bwMode="auto">
          <a:xfrm>
            <a:off x="5219700" y="1916113"/>
            <a:ext cx="2592388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 descr="Картинка 12 из 199607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lum contrast="20000"/>
          </a:blip>
          <a:srcRect/>
          <a:stretch>
            <a:fillRect/>
          </a:stretch>
        </p:blipFill>
        <p:spPr bwMode="auto">
          <a:xfrm>
            <a:off x="5435600" y="3213100"/>
            <a:ext cx="210026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1" descr="Картинка 1 из 92987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EBDBB7"/>
              </a:clrFrom>
              <a:clrTo>
                <a:srgbClr val="EBDBB7">
                  <a:alpha val="0"/>
                </a:srgbClr>
              </a:clrTo>
            </a:clrChange>
            <a:lum contrast="-4000"/>
          </a:blip>
          <a:srcRect/>
          <a:stretch>
            <a:fillRect/>
          </a:stretch>
        </p:blipFill>
        <p:spPr bwMode="auto">
          <a:xfrm>
            <a:off x="5651500" y="4437063"/>
            <a:ext cx="1714500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71550" y="1916113"/>
            <a:ext cx="3881438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00338" y="620713"/>
            <a:ext cx="3513137" cy="1131887"/>
          </a:xfrm>
          <a:solidFill>
            <a:srgbClr val="2415E9"/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2415E9"/>
            </a:extrusionClr>
          </a:sp3d>
        </p:spPr>
        <p:txBody>
          <a:bodyPr>
            <a:flatTx/>
          </a:bodyPr>
          <a:lstStyle/>
          <a:p>
            <a:pPr eaLnBrk="1" hangingPunct="1"/>
            <a:r>
              <a:rPr lang="ru-RU" sz="4000" smtClean="0">
                <a:solidFill>
                  <a:schemeClr val="bg1"/>
                </a:solidFill>
                <a:latin typeface="Arial Black" pitchFamily="34" charset="0"/>
              </a:rPr>
              <a:t>согласный</a:t>
            </a: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468313" y="2852738"/>
            <a:ext cx="2881312" cy="1368425"/>
          </a:xfrm>
          <a:prstGeom prst="rect">
            <a:avLst/>
          </a:prstGeom>
          <a:solidFill>
            <a:srgbClr val="2415E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2415E9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4000" b="1">
                <a:solidFill>
                  <a:schemeClr val="bg1"/>
                </a:solidFill>
                <a:latin typeface="Arial" charset="0"/>
              </a:rPr>
              <a:t>твёрдый</a:t>
            </a: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5795963" y="2924175"/>
            <a:ext cx="2881312" cy="1439863"/>
          </a:xfrm>
          <a:prstGeom prst="rect">
            <a:avLst/>
          </a:prstGeom>
          <a:solidFill>
            <a:srgbClr val="009900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99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4000" b="1">
                <a:solidFill>
                  <a:schemeClr val="bg1"/>
                </a:solidFill>
                <a:latin typeface="Arial" charset="0"/>
              </a:rPr>
              <a:t>мягкий</a:t>
            </a: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5362575" y="5372100"/>
            <a:ext cx="1566863" cy="720725"/>
          </a:xfrm>
          <a:prstGeom prst="rect">
            <a:avLst/>
          </a:prstGeom>
          <a:solidFill>
            <a:srgbClr val="2C7426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2C742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>
                <a:solidFill>
                  <a:schemeClr val="bg1"/>
                </a:solidFill>
                <a:latin typeface="Arial" charset="0"/>
              </a:rPr>
              <a:t>звонкий</a:t>
            </a: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7380288" y="5372100"/>
            <a:ext cx="1439862" cy="720725"/>
          </a:xfrm>
          <a:prstGeom prst="rect">
            <a:avLst/>
          </a:prstGeom>
          <a:solidFill>
            <a:srgbClr val="2C7426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2C742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>
                <a:solidFill>
                  <a:schemeClr val="bg1"/>
                </a:solidFill>
                <a:latin typeface="Arial" charset="0"/>
              </a:rPr>
              <a:t>глухой</a:t>
            </a:r>
          </a:p>
        </p:txBody>
      </p:sp>
      <p:pic>
        <p:nvPicPr>
          <p:cNvPr id="64522" name="Picture 10" descr="AG00090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902529">
            <a:off x="2008187" y="1528763"/>
            <a:ext cx="333375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4" name="Picture 12" descr="AG00090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8714154" flipH="1">
            <a:off x="2682082" y="4310856"/>
            <a:ext cx="360362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7" name="Rectangle 15"/>
          <p:cNvSpPr>
            <a:spLocks noChangeArrowheads="1"/>
          </p:cNvSpPr>
          <p:nvPr/>
        </p:nvSpPr>
        <p:spPr bwMode="auto">
          <a:xfrm>
            <a:off x="323850" y="5372100"/>
            <a:ext cx="1604963" cy="720725"/>
          </a:xfrm>
          <a:prstGeom prst="rect">
            <a:avLst/>
          </a:prstGeom>
          <a:solidFill>
            <a:srgbClr val="2B43F5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2B43F5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>
                <a:solidFill>
                  <a:schemeClr val="bg1"/>
                </a:solidFill>
                <a:latin typeface="Arial" charset="0"/>
              </a:rPr>
              <a:t>звонкий</a:t>
            </a:r>
          </a:p>
        </p:txBody>
      </p:sp>
      <p:sp>
        <p:nvSpPr>
          <p:cNvPr id="64528" name="Rectangle 16"/>
          <p:cNvSpPr>
            <a:spLocks noChangeArrowheads="1"/>
          </p:cNvSpPr>
          <p:nvPr/>
        </p:nvSpPr>
        <p:spPr bwMode="auto">
          <a:xfrm>
            <a:off x="2339975" y="5372100"/>
            <a:ext cx="1439863" cy="720725"/>
          </a:xfrm>
          <a:prstGeom prst="rect">
            <a:avLst/>
          </a:prstGeom>
          <a:solidFill>
            <a:srgbClr val="2B43F5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2B43F5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>
                <a:solidFill>
                  <a:schemeClr val="bg1"/>
                </a:solidFill>
                <a:latin typeface="Arial" charset="0"/>
              </a:rPr>
              <a:t>глухой</a:t>
            </a:r>
          </a:p>
        </p:txBody>
      </p:sp>
      <p:pic>
        <p:nvPicPr>
          <p:cNvPr id="64529" name="Picture 17" descr="AG00090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881925">
            <a:off x="6759575" y="1528763"/>
            <a:ext cx="333375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30" name="Picture 18" descr="AG00090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860190" flipH="1">
            <a:off x="6228557" y="4310856"/>
            <a:ext cx="360362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31" name="Picture 19" descr="AG00090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8714154" flipH="1">
            <a:off x="7805738" y="4292600"/>
            <a:ext cx="360362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32" name="Picture 20" descr="AG00090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587089" flipH="1">
            <a:off x="900113" y="4256088"/>
            <a:ext cx="360362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4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645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645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4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645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645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4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6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animBg="1"/>
      <p:bldP spid="64515" grpId="0" animBg="1"/>
      <p:bldP spid="64516" grpId="0" animBg="1"/>
      <p:bldP spid="64517" grpId="0" animBg="1"/>
      <p:bldP spid="64518" grpId="0" animBg="1"/>
      <p:bldP spid="64527" grpId="0" animBg="1"/>
      <p:bldP spid="645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908050"/>
            <a:ext cx="8229600" cy="1143000"/>
          </a:xfrm>
        </p:spPr>
        <p:txBody>
          <a:bodyPr anchor="b"/>
          <a:lstStyle/>
          <a:p>
            <a:pPr eaLnBrk="1" hangingPunct="1"/>
            <a:r>
              <a:rPr lang="ru-RU" sz="3200" b="1" i="1" smtClean="0">
                <a:latin typeface="Arial" charset="0"/>
                <a:cs typeface="Arial" charset="0"/>
              </a:rPr>
              <a:t>Характеристика звука</a:t>
            </a:r>
            <a:r>
              <a:rPr lang="ru-RU" sz="3200" i="1" u="sng" smtClean="0">
                <a:latin typeface="Arial" charset="0"/>
                <a:cs typeface="Arial" charset="0"/>
              </a:rPr>
              <a:t> </a:t>
            </a:r>
            <a:br>
              <a:rPr lang="ru-RU" sz="3200" i="1" u="sng" smtClean="0">
                <a:latin typeface="Arial" charset="0"/>
                <a:cs typeface="Arial" charset="0"/>
              </a:rPr>
            </a:br>
            <a:r>
              <a:rPr lang="en-US" sz="3200" b="1" i="1" smtClean="0">
                <a:latin typeface="Arial" charset="0"/>
                <a:cs typeface="Arial" charset="0"/>
              </a:rPr>
              <a:t>[</a:t>
            </a:r>
            <a:r>
              <a:rPr lang="ru-RU" sz="3200" b="1" i="1" smtClean="0">
                <a:latin typeface="Arial" charset="0"/>
                <a:cs typeface="Arial" charset="0"/>
              </a:rPr>
              <a:t> Г </a:t>
            </a:r>
            <a:r>
              <a:rPr lang="en-US" sz="3200" b="1" i="1" smtClean="0">
                <a:latin typeface="Arial" charset="0"/>
                <a:cs typeface="Arial" charset="0"/>
              </a:rPr>
              <a:t>]</a:t>
            </a:r>
            <a:endParaRPr lang="ru-RU" sz="3200" b="1" i="1" smtClean="0">
              <a:latin typeface="Arial" charset="0"/>
              <a:cs typeface="Arial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11188" y="4149725"/>
            <a:ext cx="824388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lnSpc>
                <a:spcPct val="90000"/>
              </a:lnSpc>
            </a:pPr>
            <a:r>
              <a:rPr lang="ru-RU" sz="3200" b="1" i="1">
                <a:latin typeface="Arial" charset="0"/>
              </a:rPr>
              <a:t>Характеристика звука</a:t>
            </a:r>
            <a:r>
              <a:rPr lang="ru-RU" sz="3200" i="1" u="sng">
                <a:latin typeface="Arial" charset="0"/>
              </a:rPr>
              <a:t> 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3200" b="1" i="1">
                <a:latin typeface="Arial" charset="0"/>
              </a:rPr>
              <a:t>[</a:t>
            </a:r>
            <a:r>
              <a:rPr lang="ru-RU" sz="3200" b="1" i="1">
                <a:latin typeface="Arial" charset="0"/>
              </a:rPr>
              <a:t> Г′ </a:t>
            </a:r>
            <a:r>
              <a:rPr lang="en-US" sz="3200" b="1" i="1">
                <a:latin typeface="Arial" charset="0"/>
              </a:rPr>
              <a:t>]</a:t>
            </a:r>
            <a:endParaRPr lang="ru-RU" sz="3200" b="1" i="1">
              <a:latin typeface="Arial" charset="0"/>
            </a:endParaRPr>
          </a:p>
        </p:txBody>
      </p:sp>
      <p:pic>
        <p:nvPicPr>
          <p:cNvPr id="4" name="Схема 3"/>
          <p:cNvPicPr>
            <a:picLocks noChangeArrowheads="1"/>
          </p:cNvPicPr>
          <p:nvPr/>
        </p:nvPicPr>
        <p:blipFill>
          <a:blip r:embed="rId3"/>
          <a:srcRect t="45750" r="-487"/>
          <a:stretch>
            <a:fillRect/>
          </a:stretch>
        </p:blipFill>
        <p:spPr bwMode="auto">
          <a:xfrm>
            <a:off x="395288" y="1989138"/>
            <a:ext cx="853281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Схема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4868863"/>
            <a:ext cx="84677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>
          <a:xfrm>
            <a:off x="2771775" y="908050"/>
            <a:ext cx="6121400" cy="1143000"/>
          </a:xfrm>
        </p:spPr>
        <p:txBody>
          <a:bodyPr/>
          <a:lstStyle/>
          <a:p>
            <a:pPr eaLnBrk="1" hangingPunct="1"/>
            <a:r>
              <a:rPr lang="ru-RU" sz="3200" b="1" i="1" smtClean="0">
                <a:latin typeface="Arial" charset="0"/>
              </a:rPr>
              <a:t>Соотнесение с буквой Г</a:t>
            </a:r>
          </a:p>
        </p:txBody>
      </p:sp>
      <p:sp>
        <p:nvSpPr>
          <p:cNvPr id="39939" name="Rectangle 3"/>
          <p:cNvSpPr>
            <a:spLocks noGrp="1"/>
          </p:cNvSpPr>
          <p:nvPr>
            <p:ph type="body" sz="half" idx="2"/>
          </p:nvPr>
        </p:nvSpPr>
        <p:spPr>
          <a:xfrm>
            <a:off x="2987675" y="3644900"/>
            <a:ext cx="6443663" cy="21605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3600" smtClean="0">
                <a:latin typeface="Arial" charset="0"/>
              </a:rPr>
              <a:t>На одной ноге стоит</a:t>
            </a:r>
          </a:p>
          <a:p>
            <a:pPr eaLnBrk="1" hangingPunct="1">
              <a:buFont typeface="Arial" charset="0"/>
              <a:buNone/>
            </a:pPr>
            <a:r>
              <a:rPr lang="ru-RU" sz="3600" smtClean="0">
                <a:latin typeface="Arial" charset="0"/>
              </a:rPr>
              <a:t>Глазом пристально глядит.</a:t>
            </a:r>
          </a:p>
        </p:txBody>
      </p:sp>
      <p:pic>
        <p:nvPicPr>
          <p:cNvPr id="25603" name="Picture 7" descr="0_675b8_225fc92_L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00213"/>
            <a:ext cx="36004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180"/>
                            </p:stCondLst>
                            <p:childTnLst>
                              <p:par>
                                <p:cTn id="2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theme/theme1.xml><?xml version="1.0" encoding="utf-8"?>
<a:theme xmlns:a="http://schemas.openxmlformats.org/drawingml/2006/main" name="голубое неб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голубое небо</Template>
  <TotalTime>1152</TotalTime>
  <Words>261</Words>
  <Application>Microsoft Office PowerPoint</Application>
  <PresentationFormat>Экран (4:3)</PresentationFormat>
  <Paragraphs>56</Paragraphs>
  <Slides>26</Slides>
  <Notes>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Calibri</vt:lpstr>
      <vt:lpstr>Arial</vt:lpstr>
      <vt:lpstr>Wingdings</vt:lpstr>
      <vt:lpstr>Arial Black</vt:lpstr>
      <vt:lpstr>Times New Roman</vt:lpstr>
      <vt:lpstr>голубое небо</vt:lpstr>
      <vt:lpstr>   Занятие первого этапа логопедической работы.  тема: Буква Г. Звуки [ г ],  [ г’ ]. </vt:lpstr>
      <vt:lpstr>Слайд 2</vt:lpstr>
      <vt:lpstr>Задачи :</vt:lpstr>
      <vt:lpstr>Правило речи</vt:lpstr>
      <vt:lpstr>Слайд 5</vt:lpstr>
      <vt:lpstr>Слайд 6</vt:lpstr>
      <vt:lpstr>согласный</vt:lpstr>
      <vt:lpstr>Характеристика звука  [ Г ]</vt:lpstr>
      <vt:lpstr>Соотнесение с буквой Г</vt:lpstr>
      <vt:lpstr>Найдите эту букву в домике Гнома.  Где она спряталась?</vt:lpstr>
      <vt:lpstr>Прочитай слоги .</vt:lpstr>
      <vt:lpstr>Распутай  слова. </vt:lpstr>
      <vt:lpstr>Слайд 13</vt:lpstr>
      <vt:lpstr>Слайд 14</vt:lpstr>
      <vt:lpstr>Слайд 15</vt:lpstr>
      <vt:lpstr>Этот струнный инструмент Зазвенит в любой момент. И на сцене в лучшем зале, И в походе на привале.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Составь предложение</vt:lpstr>
      <vt:lpstr>Слайд 26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саня</dc:creator>
  <cp:lastModifiedBy>User</cp:lastModifiedBy>
  <cp:revision>50</cp:revision>
  <dcterms:created xsi:type="dcterms:W3CDTF">2011-12-03T16:47:13Z</dcterms:created>
  <dcterms:modified xsi:type="dcterms:W3CDTF">2012-12-17T19:57:56Z</dcterms:modified>
</cp:coreProperties>
</file>