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303" r:id="rId2"/>
    <p:sldId id="289" r:id="rId3"/>
    <p:sldId id="279" r:id="rId4"/>
    <p:sldId id="291" r:id="rId5"/>
    <p:sldId id="292" r:id="rId6"/>
    <p:sldId id="293" r:id="rId7"/>
    <p:sldId id="294" r:id="rId8"/>
    <p:sldId id="271" r:id="rId9"/>
    <p:sldId id="296" r:id="rId10"/>
    <p:sldId id="302" r:id="rId11"/>
    <p:sldId id="299" r:id="rId12"/>
    <p:sldId id="297" r:id="rId13"/>
    <p:sldId id="298" r:id="rId14"/>
    <p:sldId id="300" r:id="rId15"/>
    <p:sldId id="301" r:id="rId16"/>
    <p:sldId id="270" r:id="rId17"/>
    <p:sldId id="274" r:id="rId18"/>
    <p:sldId id="277" r:id="rId19"/>
    <p:sldId id="276" r:id="rId20"/>
    <p:sldId id="284" r:id="rId21"/>
    <p:sldId id="288" r:id="rId22"/>
    <p:sldId id="290" r:id="rId23"/>
    <p:sldId id="286" r:id="rId24"/>
    <p:sldId id="30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7371"/>
    <a:srgbClr val="000099"/>
    <a:srgbClr val="000066"/>
    <a:srgbClr val="FF66FF"/>
    <a:srgbClr val="990000"/>
    <a:srgbClr val="49432B"/>
    <a:srgbClr val="B85808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4" autoAdjust="0"/>
    <p:restoredTop sz="94683" autoAdjust="0"/>
  </p:normalViewPr>
  <p:slideViewPr>
    <p:cSldViewPr>
      <p:cViewPr varScale="1">
        <p:scale>
          <a:sx n="53" d="100"/>
          <a:sy n="53" d="100"/>
        </p:scale>
        <p:origin x="-12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malves\AppData\Local\Microsoft\Windows\Temporary Internet Files\Content.IE5\MB6AUR8S\MCj04415860000[1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1CBF7-E6F5-4391-9C5C-E1FFE8C62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01E92-E037-4849-90B9-050BEDEA9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832C1-7F4D-4D98-B30A-4448F40CD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17F97-666F-422D-A87D-0F7F089BB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CAA72-7C23-4009-921C-6C9326D99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7C83F-4F58-4D1E-9D1B-E5429729F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EE88B-F812-4173-B364-1855FD071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B3FC-0153-4CE9-8C27-A18C8F072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4EC0D-6D2B-4765-8506-6EEE9951C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7B474-ACA2-444D-93C9-AC44D423F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EB535-086D-4C92-A3DD-9EE654A7F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8CD2A-CBC4-4B9C-8A5C-D7A01C931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B932-0AA2-4DD9-A263-D3F75DF0F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A8262-6684-4440-9275-F8C0302ED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854D0-C3AE-45A6-80E7-8C6414B4B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1A14D-1822-4E19-969A-A4D2FBEE6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malves\AppData\Local\Microsoft\Windows\Temporary Internet Files\Content.IE5\MB6AUR8S\MCj04415860000[1].pn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0" y="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A01862F-85CA-4543-827C-8E0FB051C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8" r:id="rId12"/>
    <p:sldLayoutId id="2147483769" r:id="rId13"/>
    <p:sldLayoutId id="2147483770" r:id="rId14"/>
    <p:sldLayoutId id="2147483771" r:id="rId15"/>
    <p:sldLayoutId id="2147483766" r:id="rId1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14.xml"/><Relationship Id="rId1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5.xml"/><Relationship Id="rId1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tkityumen.ru/forum/1581906/?page=11" TargetMode="External"/><Relationship Id="rId13" Type="http://schemas.openxmlformats.org/officeDocument/2006/relationships/hyperlink" Target="http://blogs.mail.ru/mail/tanyushkaiz/1497606679A3C83E.html" TargetMode="External"/><Relationship Id="rId3" Type="http://schemas.openxmlformats.org/officeDocument/2006/relationships/hyperlink" Target="http://illustrators.ru/illustrations/125271" TargetMode="External"/><Relationship Id="rId7" Type="http://schemas.openxmlformats.org/officeDocument/2006/relationships/hyperlink" Target="http://www.donbass.ua/news/home-and-family/holidays/2010/01/06/gadanija-na-rozhdestvo-i-v-svjatki-suzhenyi-rjazhenyi-pridi-ko-mne-uzhinat.html" TargetMode="External"/><Relationship Id="rId12" Type="http://schemas.openxmlformats.org/officeDocument/2006/relationships/hyperlink" Target="http://akmaya.ru/post146508495/" TargetMode="External"/><Relationship Id="rId2" Type="http://schemas.openxmlformats.org/officeDocument/2006/relationships/hyperlink" Target="http://prikol.i.ua/view/700734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folkportal.3dn.ru/photo/1-0-6-3" TargetMode="External"/><Relationship Id="rId11" Type="http://schemas.openxmlformats.org/officeDocument/2006/relationships/hyperlink" Target="http://www.liveinternet.ru/users/teanika/post145212108/" TargetMode="External"/><Relationship Id="rId5" Type="http://schemas.openxmlformats.org/officeDocument/2006/relationships/hyperlink" Target="http://artcyclopedia.ru/derevenskij_prazdnik_%28osennij_selskij_prazdnik%29_1914-kustodiev_boris.htm" TargetMode="External"/><Relationship Id="rId10" Type="http://schemas.openxmlformats.org/officeDocument/2006/relationships/hyperlink" Target="http://www.mospicnic.ru/24/news.html" TargetMode="External"/><Relationship Id="rId4" Type="http://schemas.openxmlformats.org/officeDocument/2006/relationships/hyperlink" Target="http://clubs.ya.ru/4611686018427388162/replies.xml?item_no=17115" TargetMode="External"/><Relationship Id="rId9" Type="http://schemas.openxmlformats.org/officeDocument/2006/relationships/hyperlink" Target="http://www.hortingclub.ru/index.php?/topic/108-%d0%b7-%d0%b2%d0%b5%d0%bb%d0%b8%d0%ba%d0%be%d0%b4%d0%bd%d0%b5%d0%bc/?s=319d0ca3fb3ada65b089aa7bd63a897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file:///H:\&#1059;&#1088;&#1086;&#1082;%20&#1087;&#1088;&#1077;&#1079;&#1077;&#1085;&#1090;&#1072;&#1094;&#1080;&#1103;.&#1055;&#1088;&#1072;&#1079;&#1076;&#1085;&#1080;&#1095;&#1085;&#1099;&#1077;%20&#1085;&#1072;&#1088;&#1086;&#1076;&#1085;&#1099;&#1077;%20&#1075;&#1091;&#1083;&#1103;&#1085;&#1080;&#1103;.%20&#1052;&#1050;&#1054;&#1059;%20&#1054;&#1054;&#1096;%20&#1076;.%20&#1057;&#1072;&#1074;&#1080;&#1085;&#1086;&#1074;&#1086;2\JNGL1D01.mid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1.wmf"/><Relationship Id="rId5" Type="http://schemas.openxmlformats.org/officeDocument/2006/relationships/image" Target="../media/image5.png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ctrTitle"/>
          </p:nvPr>
        </p:nvSpPr>
        <p:spPr>
          <a:xfrm>
            <a:off x="755650" y="3429000"/>
            <a:ext cx="7772400" cy="1470025"/>
          </a:xfrm>
        </p:spPr>
        <p:txBody>
          <a:bodyPr/>
          <a:lstStyle/>
          <a:p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b="1" smtClean="0"/>
          </a:p>
        </p:txBody>
      </p:sp>
      <p:sp>
        <p:nvSpPr>
          <p:cNvPr id="7171" name="Rectangle 3"/>
          <p:cNvSpPr>
            <a:spLocks noGrp="1"/>
          </p:cNvSpPr>
          <p:nvPr>
            <p:ph type="subTitle" idx="1"/>
          </p:nvPr>
        </p:nvSpPr>
        <p:spPr>
          <a:xfrm>
            <a:off x="1331913" y="25654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17375E"/>
                </a:solidFill>
              </a:rPr>
              <a:t>Фетисова Зоя Алексеевна,</a:t>
            </a:r>
          </a:p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17375E"/>
                </a:solidFill>
              </a:rPr>
              <a:t>учитель ИЗО МКОУ ООШ д. Савиново Уржумского района Кировской области</a:t>
            </a:r>
          </a:p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17375E"/>
                </a:solidFill>
              </a:rPr>
              <a:t>2012 год.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900113" y="1268413"/>
            <a:ext cx="67437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17375E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ПРАЗДНИЧНЫЕ НАРОДНЫЕ ГУЛЯНЬЯ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Содержимое 3" descr="нов год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972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2" name="Рисунок 3" descr="свят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86650" cy="23288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8436" name="Рисунок 3" descr="святки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60" name="Рисунок 4" descr="мас3.jpg"/>
          <p:cNvPicPr>
            <a:picLocks noChangeAspect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484" name="Рисунок 3" descr="пасх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1113"/>
            <a:ext cx="714375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4" descr="D:\Картинки\троиц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2888" cy="750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889375" cy="51117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Русская народная праздничная одежда.</a:t>
            </a:r>
          </a:p>
        </p:txBody>
      </p:sp>
      <p:pic>
        <p:nvPicPr>
          <p:cNvPr id="27657" name="JNGL1D01.mid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885113" y="-458788"/>
            <a:ext cx="304800" cy="304800"/>
          </a:xfrm>
        </p:spPr>
      </p:pic>
      <p:pic>
        <p:nvPicPr>
          <p:cNvPr id="27655" name="Picture 7" descr="дома1 00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AEFED"/>
              </a:clrFrom>
              <a:clrTo>
                <a:srgbClr val="FAEFED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3929063" y="0"/>
            <a:ext cx="5214937" cy="6858000"/>
          </a:xfrm>
          <a:prstGeom prst="rect">
            <a:avLst/>
          </a:prstGeom>
          <a:noFill/>
          <a:ln w="9525">
            <a:solidFill>
              <a:srgbClr val="CD737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7"/>
                </p:tgtEl>
              </p:cMediaNode>
            </p:audio>
          </p:childTnLst>
        </p:cTn>
      </p:par>
    </p:tnLst>
    <p:bldLst>
      <p:bldP spid="276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357188" y="6138863"/>
            <a:ext cx="8229600" cy="7191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Б.Кустодиев. </a:t>
            </a:r>
            <a:r>
              <a:rPr lang="ru-RU" sz="400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Праздник в деревне.</a:t>
            </a:r>
          </a:p>
        </p:txBody>
      </p:sp>
      <p:pic>
        <p:nvPicPr>
          <p:cNvPr id="23555" name="Рисунок 6" descr="кустодиев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 noChangeArrowheads="1"/>
          </p:cNvSpPr>
          <p:nvPr>
            <p:ph type="title"/>
          </p:nvPr>
        </p:nvSpPr>
        <p:spPr>
          <a:xfrm>
            <a:off x="571500" y="6226175"/>
            <a:ext cx="8229600" cy="63182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Б.Кустодиев.</a:t>
            </a:r>
            <a:r>
              <a:rPr lang="ru-RU" sz="4000" smtClean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Ярмарка.</a:t>
            </a:r>
            <a:endParaRPr lang="ru-RU" sz="4000" smtClean="0">
              <a:solidFill>
                <a:srgbClr val="17375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4579" name="Рисунок 5" descr="ярмар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18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/>
          <p:cNvSpPr>
            <a:spLocks noGrp="1" noChangeArrowheads="1"/>
          </p:cNvSpPr>
          <p:nvPr>
            <p:ph type="title"/>
          </p:nvPr>
        </p:nvSpPr>
        <p:spPr>
          <a:xfrm>
            <a:off x="357188" y="6080125"/>
            <a:ext cx="8229600" cy="777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Древние русские города</a:t>
            </a:r>
          </a:p>
        </p:txBody>
      </p:sp>
      <p:pic>
        <p:nvPicPr>
          <p:cNvPr id="25603" name="Picture 4" descr="дом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-20000" contrast="30000"/>
          </a:blip>
          <a:srcRect/>
          <a:stretch>
            <a:fillRect/>
          </a:stretch>
        </p:blipFill>
        <p:spPr>
          <a:xfrm>
            <a:off x="0" y="0"/>
            <a:ext cx="9144000" cy="6215063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074865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56550" y="-4587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70" name="Picture 18">
            <a:hlinkClick r:id="" action="ppaction://media"/>
          </p:cNvPr>
          <p:cNvPicPr>
            <a:picLocks noGrp="1" noRot="1" noChangeAspect="1" noChangeArrowheads="1"/>
          </p:cNvPicPr>
          <p:nvPr>
            <p:ph type="title"/>
            <a:wavAudioFile r:embed="rId2" name="j0074767.wav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308850" y="-458788"/>
            <a:ext cx="304800" cy="304800"/>
          </a:xfrm>
        </p:spPr>
      </p:pic>
      <p:sp>
        <p:nvSpPr>
          <p:cNvPr id="8196" name="Rectangle 13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3" name="Содержимое 8" descr="кол звен 1.gif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801813" y="-53975"/>
            <a:ext cx="5072062" cy="50720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259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56"/>
                </p:tgtEl>
              </p:cMediaNode>
            </p:audio>
            <p:audio>
              <p:cMediaNode>
                <p:cTn id="15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97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-315913"/>
            <a:ext cx="6429375" cy="127952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Загадки</a:t>
            </a:r>
            <a:r>
              <a:rPr lang="ru-RU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idx="1"/>
          </p:nvPr>
        </p:nvSpPr>
        <p:spPr>
          <a:xfrm>
            <a:off x="468313" y="549275"/>
            <a:ext cx="8291512" cy="5740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И языка нет, а правду скажет.</a:t>
            </a:r>
            <a:endParaRPr lang="ru-RU" sz="4400" b="1" smtClean="0">
              <a:solidFill>
                <a:srgbClr val="17375E"/>
              </a:solidFill>
              <a:latin typeface="Arial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На стене висит, болтается, за него всяк хватается.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Зимой протянулся, а летом свернулся.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Зубов много, а ничего не ест.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Я бел, как снег, в чести у всех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smtClean="0">
                <a:solidFill>
                  <a:srgbClr val="17375E"/>
                </a:solidFill>
                <a:latin typeface="Monotype Corsiva" pitchFamily="66" charset="0"/>
              </a:rPr>
              <a:t>и нравлюсь вам во вред.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77813"/>
            <a:ext cx="8291512" cy="57435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Вот и солнце закатилось.</a:t>
            </a:r>
            <a:b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Наша ярмарка закончилась.</a:t>
            </a:r>
            <a:b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Приходите в гости к нам</a:t>
            </a:r>
            <a:b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Рады мы всегда гостям!</a:t>
            </a:r>
          </a:p>
        </p:txBody>
      </p:sp>
      <p:pic>
        <p:nvPicPr>
          <p:cNvPr id="116741" name="JNGL1D01.mid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459788" y="-304800"/>
            <a:ext cx="304800" cy="3048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67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1">
                <p:cTn id="14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741"/>
                </p:tgtEl>
              </p:cMediaNode>
            </p:audio>
          </p:childTnLst>
        </p:cTn>
      </p:par>
    </p:tnLst>
    <p:bldLst>
      <p:bldP spid="1167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2" name="Picture 32" descr="j0213480"/>
          <p:cNvPicPr>
            <a:picLocks noGrp="1" noChangeAspect="1" noChangeArrowheads="1" noCrop="1"/>
          </p:cNvPicPr>
          <p:nvPr>
            <p:ph type="title" sz="quarter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029075" y="277813"/>
            <a:ext cx="1085850" cy="1139825"/>
          </a:xfrm>
          <a:noFill/>
        </p:spPr>
      </p:pic>
      <p:pic>
        <p:nvPicPr>
          <p:cNvPr id="143397" name="Picture 37" descr="j0213480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785938" y="6858000"/>
            <a:ext cx="3297237" cy="3457575"/>
          </a:xfrm>
          <a:noFill/>
        </p:spPr>
      </p:pic>
      <p:pic>
        <p:nvPicPr>
          <p:cNvPr id="143394" name="Picture 34" descr="j0213480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076950" y="2074863"/>
            <a:ext cx="1181100" cy="1238250"/>
          </a:xfrm>
          <a:noFill/>
        </p:spPr>
      </p:pic>
      <p:pic>
        <p:nvPicPr>
          <p:cNvPr id="143400" name="Picture 40" descr="j0213480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9045575"/>
            <a:ext cx="3916363" cy="4105275"/>
          </a:xfrm>
          <a:noFill/>
        </p:spPr>
      </p:pic>
      <p:pic>
        <p:nvPicPr>
          <p:cNvPr id="143402" name="Picture 42" descr="j0213480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555875" y="8181975"/>
            <a:ext cx="4176713" cy="4679950"/>
          </a:xfrm>
          <a:noFill/>
        </p:spPr>
      </p:pic>
      <p:pic>
        <p:nvPicPr>
          <p:cNvPr id="28679" name="Picture 39" descr="j0213480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4825" y="8143875"/>
            <a:ext cx="355917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4" name="Picture 44" descr="j0213480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3" y="11072813"/>
            <a:ext cx="3819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5" name="Picture 45" descr="j0213480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12501563"/>
            <a:ext cx="3819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6" name="JNGL1D01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59788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21203 L -0.00695 -2.26805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143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0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04 0.10682 L -0.00659 -1.78104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9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1371 0.03052 L -0.18316 -2.40693 " pathEditMode="relative" rAng="0" ptsTypes="AA">
                                      <p:cBhvr>
                                        <p:cTn id="10" dur="6000" fill="hold"/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21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555 -0.20672 L -0.01337 -2.08426 " pathEditMode="relative" rAng="0" ptsTypes="AA">
                                      <p:cBhvr>
                                        <p:cTn id="12" dur="6000" fill="hold"/>
                                        <p:tgtEl>
                                          <p:spTgt spid="143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9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1545 -0.50625 L -0.03923 -2.78773 " pathEditMode="relative" rAng="0" ptsTypes="AA">
                                      <p:cBhvr>
                                        <p:cTn id="14" dur="6000" fill="hold"/>
                                        <p:tgtEl>
                                          <p:spTgt spid="143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114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4288 -0.56898 L 0.03524 -2.45672 " pathEditMode="relative" rAng="0" ptsTypes="AA">
                                      <p:cBhvr>
                                        <p:cTn id="16" dur="6000" fill="hold"/>
                                        <p:tgtEl>
                                          <p:spTgt spid="143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9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1217 -0.51643 L 0.11406 -2.81366 " pathEditMode="relative" rAng="0" ptsTypes="AA">
                                      <p:cBhvr>
                                        <p:cTn id="18" dur="6000" fill="hold"/>
                                        <p:tgtEl>
                                          <p:spTgt spid="143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19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0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71688" y="285750"/>
            <a:ext cx="4751387" cy="45259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Спасибо 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 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праздник !</a:t>
            </a:r>
            <a:endParaRPr lang="ru-RU" sz="8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4216" name="JNGL1D01.mid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459788" y="-458788"/>
            <a:ext cx="304800" cy="3048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42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21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6"/>
                </p:tgtEl>
              </p:cMediaNode>
            </p:audio>
          </p:childTnLst>
        </p:cTn>
      </p:par>
    </p:tnLst>
    <p:bldLst>
      <p:bldP spid="942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178550"/>
          </a:xfrm>
        </p:spPr>
        <p:txBody>
          <a:bodyPr/>
          <a:lstStyle/>
          <a:p>
            <a:pPr algn="l">
              <a:defRPr/>
            </a:pPr>
            <a:r>
              <a:rPr lang="ru-RU" sz="1800" b="1" dirty="0" smtClean="0">
                <a:solidFill>
                  <a:srgbClr val="000099"/>
                </a:solidFill>
                <a:latin typeface="Arial Unicode MS" pitchFamily="34" charset="-128"/>
              </a:rPr>
              <a:t>			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Источники информации.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Колокольчик. 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2"/>
              </a:rPr>
              <a:t>http://prikol.i.ua/view/700734/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Скоморохи.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3"/>
              </a:rPr>
              <a:t>http://illustrators.ru/illustrations/125271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Картина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Кустодиева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 " Ярмарка"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4"/>
              </a:rPr>
              <a:t>http://clubs.ya.ru/4611686018427388162/replies.xml?item_no=17115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Картина 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Кустодиева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 «Праздник в деревне».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5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5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5"/>
              </a:rPr>
              <a:t>http://artcyclopedia.ru/derevenskij_prazdnik_(osennij_selskij_prazdnik)_1914-kustodiev_boris.htm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Скоморохи.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6"/>
              </a:rPr>
              <a:t>http://folkportal.3dn.ru/photo/1-0-6-3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Гадания на Рождество и в Святки. "Суженый, ряженый, приди ко мне ужинать"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7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7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7"/>
              </a:rPr>
              <a:t>http://www.donbass.ua/news/home-and-family/holidays/2010/01/06/gadanija-na-rozhdestvo-i-v-svjatki-suzhenyi-rjazhenyi-pridi-ko-mne-uzhinat.html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С троицей всех!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8"/>
              </a:rPr>
              <a:t>http://www.detkityumen.ru/forum/1581906/?page=11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Вітаєм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 Вас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зі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світлим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 святом Пасхи. Христос Воскрес!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9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9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9"/>
              </a:rPr>
              <a:t>http://www.hortingclub.ru/index.php?/topic/108-з-великоднем/?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Веселые молодецкие забавы.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10"/>
              </a:rPr>
              <a:t>http://www.mospicnic.ru/24/news.html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Новый год.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11"/>
              </a:rPr>
              <a:t>http://www.liveinternet.ru/users/teanika/post145212108/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Зимой.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12"/>
              </a:rPr>
              <a:t>http://akmaya.ru/post146508495/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/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</a:rPr>
              <a:t>Масленица. Проводы зимы.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hlinkClick r:id="rId13"/>
              </a:rPr>
              <a:t>http://blogs.mail.ru/mail/tanyushkaiz/1497606679A3C83E.html</a:t>
            </a:r>
            <a:endParaRPr lang="ru-RU" sz="1800" b="1" dirty="0" smtClean="0">
              <a:solidFill>
                <a:schemeClr val="tx2">
                  <a:lumMod val="75000"/>
                </a:schemeClr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0"/>
            <a:ext cx="8472487" cy="11318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Ярмарка – это праздник, веселье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pic>
        <p:nvPicPr>
          <p:cNvPr id="58386" name="JNGL1D01.mid">
            <a:hlinkClick r:id="" action="ppaction://media"/>
          </p:cNvPr>
          <p:cNvPicPr>
            <a:picLocks noGrp="1" noRot="1" noChangeAspect="1" noChangeArrowheads="1"/>
          </p:cNvPicPr>
          <p:nvPr>
            <p:ph sz="quarter" idx="2"/>
            <a:audioFile r:link="rId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885113" y="-304800"/>
            <a:ext cx="304800" cy="304800"/>
          </a:xfrm>
        </p:spPr>
      </p:pic>
      <p:pic>
        <p:nvPicPr>
          <p:cNvPr id="8196" name="Рисунок 6" descr="ском.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1060450"/>
            <a:ext cx="7729537" cy="57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16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86"/>
                </p:tgtEl>
              </p:cMediaNode>
            </p:audio>
          </p:childTnLst>
        </p:cTn>
      </p:par>
    </p:tnLst>
    <p:bldLst>
      <p:bldP spid="583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0244" name="Рисунок 3" descr="ском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1268" name="Рисунок 3" descr="горки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2292" name="Рисунок 3" descr="мол заб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1258888" y="0"/>
            <a:ext cx="6542087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Тема урока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«Праздничные народные гулянья».</a:t>
            </a: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2555875" y="692150"/>
            <a:ext cx="6192838" cy="5761038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Праздник – это яркое зрелище,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		нарядные одежды,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	песни,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танцы,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		театрализованные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		представления.</a:t>
            </a:r>
          </a:p>
        </p:txBody>
      </p:sp>
      <p:pic>
        <p:nvPicPr>
          <p:cNvPr id="31754" name="Picture 10" descr="j021526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>
            <a:clrChange>
              <a:clrFrom>
                <a:srgbClr val="DDD0E8"/>
              </a:clrFrom>
              <a:clrTo>
                <a:srgbClr val="DDD0E8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>
          <a:xfrm rot="8062444">
            <a:off x="-110331" y="578644"/>
            <a:ext cx="3865563" cy="2708275"/>
          </a:xfrm>
          <a:noFill/>
        </p:spPr>
      </p:pic>
      <p:pic>
        <p:nvPicPr>
          <p:cNvPr id="31764" name="JNGL1D01.mid">
            <a:hlinkClick r:id="" action="ppaction://media"/>
          </p:cNvPr>
          <p:cNvPicPr>
            <a:picLocks noGrp="1" noRot="1" noChangeAspect="1" noChangeArrowheads="1"/>
          </p:cNvPicPr>
          <p:nvPr>
            <p:ph sz="quarter" idx="3"/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532813" y="-304800"/>
            <a:ext cx="304800" cy="304800"/>
          </a:xfrm>
        </p:spPr>
      </p:pic>
      <p:pic>
        <p:nvPicPr>
          <p:cNvPr id="31759" name="Picture 15" descr="j019838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144000" y="3789363"/>
            <a:ext cx="22748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7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7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17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17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5.78035E-7 L -0.91563 -0.00509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49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4"/>
                </p:tgtEl>
              </p:cMediaNode>
            </p:audio>
          </p:childTnLst>
        </p:cTn>
      </p:par>
    </p:tnLst>
    <p:bldLst>
      <p:bldP spid="3175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Русские народные</a:t>
            </a:r>
            <a:b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праздники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"/>
</p:tagLst>
</file>

<file path=ppt/theme/theme1.xml><?xml version="1.0" encoding="utf-8"?>
<a:theme xmlns:a="http://schemas.openxmlformats.org/drawingml/2006/main" name="PinkFloral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TS030008648</Template>
  <TotalTime>2284</TotalTime>
  <Words>122</Words>
  <Application>Microsoft Office PowerPoint</Application>
  <PresentationFormat>Экран (4:3)</PresentationFormat>
  <Paragraphs>31</Paragraphs>
  <Slides>24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Monotype Corsiva</vt:lpstr>
      <vt:lpstr>Wingdings</vt:lpstr>
      <vt:lpstr>Arial Unicode MS</vt:lpstr>
      <vt:lpstr>PinkFloral</vt:lpstr>
      <vt:lpstr>  </vt:lpstr>
      <vt:lpstr>Слайд 2</vt:lpstr>
      <vt:lpstr>Ярмарка – это праздник, веселье.</vt:lpstr>
      <vt:lpstr>Слайд 4</vt:lpstr>
      <vt:lpstr>Слайд 5</vt:lpstr>
      <vt:lpstr>Слайд 6</vt:lpstr>
      <vt:lpstr>Тема урока: «Праздничные народные гулянья». </vt:lpstr>
      <vt:lpstr>         </vt:lpstr>
      <vt:lpstr>Русские народные праздники </vt:lpstr>
      <vt:lpstr>Слайд 10</vt:lpstr>
      <vt:lpstr>Слайд 11</vt:lpstr>
      <vt:lpstr>Слайд 12</vt:lpstr>
      <vt:lpstr>Слайд 13</vt:lpstr>
      <vt:lpstr>Слайд 14</vt:lpstr>
      <vt:lpstr>Слайд 15</vt:lpstr>
      <vt:lpstr>Русская народная праздничная одежда.</vt:lpstr>
      <vt:lpstr>Б.Кустодиев. Праздник в деревне.</vt:lpstr>
      <vt:lpstr>Б.Кустодиев.  Ярмарка.</vt:lpstr>
      <vt:lpstr>Древние русские города</vt:lpstr>
      <vt:lpstr>Загадки </vt:lpstr>
      <vt:lpstr>Вот и солнце закатилось. Наша ярмарка закончилась. Приходите в гости к нам Рады мы всегда гостям!</vt:lpstr>
      <vt:lpstr>Слайд 22</vt:lpstr>
      <vt:lpstr>Слайд 23</vt:lpstr>
      <vt:lpstr>   Источники информации. Колокольчик.  http://prikol.i.ua/view/700734/ Скоморохи. http://illustrators.ru/illustrations/125271 Картина Кустодиева " Ярмарка" http://clubs.ya.ru/4611686018427388162/replies.xml?item_no=17115 Картина  Кустодиева «Праздник в деревне».  http://artcyclopedia.ru/derevenskij_prazdnik_(osennij_selskij_prazdnik)_1914-kustodiev_boris.htm Скоморохи. http://folkportal.3dn.ru/photo/1-0-6-3 Гадания на Рождество и в Святки. "Суженый, ряженый, приди ко мне ужинать"  http://www.donbass.ua/news/home-and-family/holidays/2010/01/06/gadanija-na-rozhdestvo-i-v-svjatki-suzhenyi-rjazhenyi-pridi-ko-mne-uzhinat.html С троицей всех!  http://www.detkityumen.ru/forum/1581906/?page=11 Вітаєм Вас зі світлим святом Пасхи. Христос Воскрес!  http://www.hortingclub.ru/index.php?/topic/108-з-великоднем/? Веселые молодецкие забавы. http://www.mospicnic.ru/24/news.html Новый год. http://www.liveinternet.ru/users/teanika/post145212108/ Зимой. http://akmaya.ru/post146508495/ Масленица. Проводы зимы. http://blogs.mail.ru/mail/tanyushkaiz/1497606679A3C83E.html</vt:lpstr>
    </vt:vector>
  </TitlesOfParts>
  <Company>рцдо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Праздничные народные гулянья </dc:title>
  <dc:creator>kirov3</dc:creator>
  <cp:lastModifiedBy>revaz</cp:lastModifiedBy>
  <cp:revision>64</cp:revision>
  <dcterms:created xsi:type="dcterms:W3CDTF">2008-02-27T12:22:28Z</dcterms:created>
  <dcterms:modified xsi:type="dcterms:W3CDTF">2013-02-06T14:22:13Z</dcterms:modified>
</cp:coreProperties>
</file>