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46AE-9388-49E8-A2BC-4DDD33CC2FB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F62D-5EC6-4FFB-8D55-47E9449D2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0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F62D-5EC6-4FFB-8D55-47E9449D26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06DA-BF95-4481-B831-16D26A566B3C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F9BA-4D54-4E50-8E2A-C6B2BC0695F5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A6AF-1215-40A7-9F6B-C4E904D67CD1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1B8E-7DDF-436F-A4FC-CA1399D740D6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249B-6FEF-4984-899D-F72EE8FF96DB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B88-60CC-44DA-B569-7F661A6EB1C1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07BB-A21B-439C-99ED-05546946F8A1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555-A962-4BFC-8824-281AF72E3497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695-98D4-4858-BC99-09AC67E247A1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DEC-0D2B-444D-A260-22F65DDEC97B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B7DF-399A-4827-BBE3-06955E1FD008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46D9-51BB-42EC-8C31-226A60B4E87F}" type="datetime1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B62E-1EE1-4EDA-BB5D-685A11BE5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281465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4900" dirty="0" smtClean="0">
                <a:latin typeface="Monotype Corsiva" pitchFamily="66" charset="0"/>
              </a:rPr>
              <a:t>Презентация к уроку, </a:t>
            </a:r>
            <a:r>
              <a:rPr lang="en-US" sz="4900" dirty="0" smtClean="0">
                <a:latin typeface="Monotype Corsiva" pitchFamily="66" charset="0"/>
              </a:rPr>
              <a:t/>
            </a:r>
            <a:br>
              <a:rPr lang="en-US" sz="4900" dirty="0" smtClean="0">
                <a:latin typeface="Monotype Corsiva" pitchFamily="66" charset="0"/>
              </a:rPr>
            </a:br>
            <a:r>
              <a:rPr lang="ru-RU" sz="4900" dirty="0" smtClean="0">
                <a:latin typeface="Monotype Corsiva" pitchFamily="66" charset="0"/>
              </a:rPr>
              <a:t>проведённому  </a:t>
            </a:r>
            <a:r>
              <a:rPr lang="ru-RU" sz="4900" dirty="0">
                <a:latin typeface="Monotype Corsiva" pitchFamily="66" charset="0"/>
              </a:rPr>
              <a:t>в 3 </a:t>
            </a:r>
            <a:r>
              <a:rPr lang="ru-RU" sz="4900" dirty="0" smtClean="0">
                <a:latin typeface="Monotype Corsiva" pitchFamily="66" charset="0"/>
              </a:rPr>
              <a:t>классе</a:t>
            </a:r>
            <a:r>
              <a:rPr lang="en-US" sz="4900" dirty="0" smtClean="0">
                <a:latin typeface="Monotype Corsiva" pitchFamily="66" charset="0"/>
              </a:rPr>
              <a:t> </a:t>
            </a:r>
            <a:r>
              <a:rPr lang="ru-RU" sz="4900" dirty="0" smtClean="0">
                <a:latin typeface="Monotype Corsiva" pitchFamily="66" charset="0"/>
              </a:rPr>
              <a:t>по теме:</a:t>
            </a:r>
            <a:br>
              <a:rPr lang="ru-RU" sz="4900" dirty="0" smtClean="0">
                <a:latin typeface="Monotype Corsiva" pitchFamily="66" charset="0"/>
              </a:rPr>
            </a:br>
            <a:r>
              <a:rPr lang="ru-RU" sz="5300" b="1" spc="300" dirty="0" smtClean="0">
                <a:latin typeface="Monotype Corsiva" pitchFamily="66" charset="0"/>
              </a:rPr>
              <a:t>«Портрет </a:t>
            </a:r>
            <a:r>
              <a:rPr lang="ru-RU" sz="5300" b="1" spc="300" dirty="0">
                <a:latin typeface="Monotype Corsiva" pitchFamily="66" charset="0"/>
              </a:rPr>
              <a:t>человека»</a:t>
            </a:r>
            <a:r>
              <a:rPr lang="ru-RU" sz="5300" dirty="0"/>
              <a:t/>
            </a:r>
            <a:br>
              <a:rPr lang="ru-RU" sz="53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429264"/>
            <a:ext cx="7143800" cy="1042998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                                                                     </a:t>
            </a:r>
          </a:p>
          <a:p>
            <a:pPr algn="r">
              <a:lnSpc>
                <a:spcPct val="120000"/>
              </a:lnSpc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Кириллова </a:t>
            </a: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Сергеевна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66748" y="438128"/>
            <a:ext cx="7929618" cy="104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средняя общеобразовательная школа № 11 им. Г.М Пясецкого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Monotype Corsiva" pitchFamily="66" charset="0"/>
              </a:rPr>
              <a:t>  </a:t>
            </a:r>
            <a:r>
              <a:rPr lang="ru-RU" sz="9600" b="1" dirty="0" smtClean="0">
                <a:latin typeface="Monotype Corsiva" pitchFamily="66" charset="0"/>
              </a:rPr>
              <a:t>Игровой тест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Monotype Corsiva" pitchFamily="66" charset="0"/>
              </a:rPr>
              <a:t>1 </a:t>
            </a:r>
            <a:r>
              <a:rPr lang="ru-RU" sz="4000" b="1" u="sng" dirty="0" smtClean="0">
                <a:latin typeface="Monotype Corsiva" pitchFamily="66" charset="0"/>
              </a:rPr>
              <a:t>команда:</a:t>
            </a:r>
            <a:endParaRPr lang="ru-RU" sz="4000" b="1" u="sng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2860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Monotype Corsiva" pitchFamily="66" charset="0"/>
              </a:rPr>
              <a:t>2</a:t>
            </a:r>
            <a:r>
              <a:rPr lang="en-US" sz="4000" b="1" u="sng" dirty="0" smtClean="0">
                <a:latin typeface="Monotype Corsiva" pitchFamily="66" charset="0"/>
              </a:rPr>
              <a:t> </a:t>
            </a:r>
            <a:r>
              <a:rPr lang="ru-RU" sz="4000" b="1" u="sng" dirty="0" smtClean="0">
                <a:latin typeface="Monotype Corsiva" pitchFamily="66" charset="0"/>
              </a:rPr>
              <a:t>команда:</a:t>
            </a:r>
            <a:endParaRPr lang="ru-RU" sz="4000" b="1" u="sng" dirty="0">
              <a:latin typeface="Monotype Corsiva" pitchFamily="66" charset="0"/>
            </a:endParaRPr>
          </a:p>
        </p:txBody>
      </p:sp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714348" y="1285860"/>
            <a:ext cx="914400" cy="9144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tête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Прямоугольник 13"/>
          <p:cNvSpPr>
            <a:spLocks noChangeArrowheads="1"/>
          </p:cNvSpPr>
          <p:nvPr/>
        </p:nvSpPr>
        <p:spPr bwMode="auto">
          <a:xfrm>
            <a:off x="7429520" y="1285860"/>
            <a:ext cx="914400" cy="9144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tête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Прямоугольник 2"/>
          <p:cNvSpPr>
            <a:spLocks noChangeArrowheads="1"/>
          </p:cNvSpPr>
          <p:nvPr/>
        </p:nvSpPr>
        <p:spPr bwMode="auto">
          <a:xfrm>
            <a:off x="2214546" y="1285860"/>
            <a:ext cx="1008062" cy="136842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corps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Прямоугольник 22"/>
          <p:cNvSpPr>
            <a:spLocks noChangeArrowheads="1"/>
          </p:cNvSpPr>
          <p:nvPr/>
        </p:nvSpPr>
        <p:spPr bwMode="auto">
          <a:xfrm>
            <a:off x="5929322" y="1357298"/>
            <a:ext cx="935038" cy="12954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corps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Минус 9"/>
          <p:cNvSpPr>
            <a:spLocks/>
          </p:cNvSpPr>
          <p:nvPr/>
        </p:nvSpPr>
        <p:spPr bwMode="auto">
          <a:xfrm>
            <a:off x="642910" y="2285992"/>
            <a:ext cx="1008063" cy="1079500"/>
          </a:xfrm>
          <a:custGeom>
            <a:avLst/>
            <a:gdLst>
              <a:gd name="T0" fmla="*/ 133577 w 1007745"/>
              <a:gd name="T1" fmla="*/ 412801 h 1079500"/>
              <a:gd name="T2" fmla="*/ 874168 w 1007745"/>
              <a:gd name="T3" fmla="*/ 412801 h 1079500"/>
              <a:gd name="T4" fmla="*/ 874168 w 1007745"/>
              <a:gd name="T5" fmla="*/ 666699 h 1079500"/>
              <a:gd name="T6" fmla="*/ 133577 w 1007745"/>
              <a:gd name="T7" fmla="*/ 666699 h 1079500"/>
              <a:gd name="T8" fmla="*/ 133577 w 1007745"/>
              <a:gd name="T9" fmla="*/ 412801 h 1079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7745"/>
              <a:gd name="T16" fmla="*/ 0 h 1079500"/>
              <a:gd name="T17" fmla="*/ 1007745 w 1007745"/>
              <a:gd name="T18" fmla="*/ 1079500 h 1079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7745" h="1079500">
                <a:moveTo>
                  <a:pt x="133577" y="412801"/>
                </a:moveTo>
                <a:lnTo>
                  <a:pt x="874168" y="412801"/>
                </a:lnTo>
                <a:lnTo>
                  <a:pt x="874168" y="666699"/>
                </a:lnTo>
                <a:lnTo>
                  <a:pt x="133577" y="666699"/>
                </a:lnTo>
                <a:lnTo>
                  <a:pt x="133577" y="412801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Les  yeux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Минус 26"/>
          <p:cNvSpPr>
            <a:spLocks/>
          </p:cNvSpPr>
          <p:nvPr/>
        </p:nvSpPr>
        <p:spPr bwMode="auto">
          <a:xfrm>
            <a:off x="7429520" y="2214554"/>
            <a:ext cx="1008062" cy="1152525"/>
          </a:xfrm>
          <a:custGeom>
            <a:avLst/>
            <a:gdLst>
              <a:gd name="T0" fmla="*/ 133577 w 1007745"/>
              <a:gd name="T1" fmla="*/ 440483 h 1151890"/>
              <a:gd name="T2" fmla="*/ 874168 w 1007745"/>
              <a:gd name="T3" fmla="*/ 440483 h 1151890"/>
              <a:gd name="T4" fmla="*/ 874168 w 1007745"/>
              <a:gd name="T5" fmla="*/ 711407 h 1151890"/>
              <a:gd name="T6" fmla="*/ 133577 w 1007745"/>
              <a:gd name="T7" fmla="*/ 711407 h 1151890"/>
              <a:gd name="T8" fmla="*/ 133577 w 1007745"/>
              <a:gd name="T9" fmla="*/ 440483 h 1151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7745"/>
              <a:gd name="T16" fmla="*/ 0 h 1151890"/>
              <a:gd name="T17" fmla="*/ 1007745 w 1007745"/>
              <a:gd name="T18" fmla="*/ 1151890 h 1151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7745" h="1151890">
                <a:moveTo>
                  <a:pt x="133577" y="440483"/>
                </a:moveTo>
                <a:lnTo>
                  <a:pt x="874168" y="440483"/>
                </a:lnTo>
                <a:lnTo>
                  <a:pt x="874168" y="711407"/>
                </a:lnTo>
                <a:lnTo>
                  <a:pt x="133577" y="711407"/>
                </a:lnTo>
                <a:lnTo>
                  <a:pt x="133577" y="440483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Les yeux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Шестиугольник 6"/>
          <p:cNvSpPr>
            <a:spLocks noChangeArrowheads="1"/>
          </p:cNvSpPr>
          <p:nvPr/>
        </p:nvSpPr>
        <p:spPr bwMode="auto">
          <a:xfrm>
            <a:off x="2071670" y="2928934"/>
            <a:ext cx="936625" cy="719137"/>
          </a:xfrm>
          <a:prstGeom prst="hexagon">
            <a:avLst>
              <a:gd name="adj" fmla="val 25030"/>
              <a:gd name="vf" fmla="val 11547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L’oreille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Шестиугольник 23"/>
          <p:cNvSpPr>
            <a:spLocks noChangeArrowheads="1"/>
          </p:cNvSpPr>
          <p:nvPr/>
        </p:nvSpPr>
        <p:spPr bwMode="auto">
          <a:xfrm>
            <a:off x="5786446" y="2928934"/>
            <a:ext cx="1008063" cy="719137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 ‘oreille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Диагональная полоса 7"/>
          <p:cNvSpPr>
            <a:spLocks/>
          </p:cNvSpPr>
          <p:nvPr/>
        </p:nvSpPr>
        <p:spPr bwMode="auto">
          <a:xfrm>
            <a:off x="785786" y="4429132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jambe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Диагональная полоса 8"/>
          <p:cNvSpPr>
            <a:spLocks/>
          </p:cNvSpPr>
          <p:nvPr/>
        </p:nvSpPr>
        <p:spPr bwMode="auto">
          <a:xfrm>
            <a:off x="642910" y="3429000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jambe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Шестиугольник 6"/>
          <p:cNvSpPr>
            <a:spLocks noChangeArrowheads="1"/>
          </p:cNvSpPr>
          <p:nvPr/>
        </p:nvSpPr>
        <p:spPr bwMode="auto">
          <a:xfrm>
            <a:off x="2143108" y="3857628"/>
            <a:ext cx="936625" cy="719137"/>
          </a:xfrm>
          <a:prstGeom prst="hexagon">
            <a:avLst>
              <a:gd name="adj" fmla="val 25030"/>
              <a:gd name="vf" fmla="val 11547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L’oreille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Шестиугольник 23"/>
          <p:cNvSpPr>
            <a:spLocks noChangeArrowheads="1"/>
          </p:cNvSpPr>
          <p:nvPr/>
        </p:nvSpPr>
        <p:spPr bwMode="auto">
          <a:xfrm>
            <a:off x="5786446" y="3786190"/>
            <a:ext cx="1008063" cy="719137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 ‘oreille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Диагональная полоса 30"/>
          <p:cNvSpPr>
            <a:spLocks/>
          </p:cNvSpPr>
          <p:nvPr/>
        </p:nvSpPr>
        <p:spPr bwMode="auto">
          <a:xfrm>
            <a:off x="7643834" y="4214818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jambe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Диагональная полоса 30"/>
          <p:cNvSpPr>
            <a:spLocks/>
          </p:cNvSpPr>
          <p:nvPr/>
        </p:nvSpPr>
        <p:spPr bwMode="auto">
          <a:xfrm>
            <a:off x="7572396" y="3286124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jambe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Диагональная полоса 4"/>
          <p:cNvSpPr>
            <a:spLocks/>
          </p:cNvSpPr>
          <p:nvPr/>
        </p:nvSpPr>
        <p:spPr bwMode="auto">
          <a:xfrm>
            <a:off x="2500298" y="5643578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bras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Диагональная полоса 4"/>
          <p:cNvSpPr>
            <a:spLocks/>
          </p:cNvSpPr>
          <p:nvPr/>
        </p:nvSpPr>
        <p:spPr bwMode="auto">
          <a:xfrm>
            <a:off x="2428860" y="4857760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bras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Диагональная полоса 27"/>
          <p:cNvSpPr>
            <a:spLocks/>
          </p:cNvSpPr>
          <p:nvPr/>
        </p:nvSpPr>
        <p:spPr bwMode="auto">
          <a:xfrm>
            <a:off x="5929322" y="5715016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bras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Диагональная полоса 27"/>
          <p:cNvSpPr>
            <a:spLocks/>
          </p:cNvSpPr>
          <p:nvPr/>
        </p:nvSpPr>
        <p:spPr bwMode="auto">
          <a:xfrm>
            <a:off x="5786446" y="4857760"/>
            <a:ext cx="914400" cy="914400"/>
          </a:xfrm>
          <a:custGeom>
            <a:avLst/>
            <a:gdLst>
              <a:gd name="T0" fmla="*/ 0 w 914400"/>
              <a:gd name="T1" fmla="*/ 457200 h 914400"/>
              <a:gd name="T2" fmla="*/ 457200 w 914400"/>
              <a:gd name="T3" fmla="*/ 0 h 914400"/>
              <a:gd name="T4" fmla="*/ 914400 w 914400"/>
              <a:gd name="T5" fmla="*/ 0 h 914400"/>
              <a:gd name="T6" fmla="*/ 0 w 914400"/>
              <a:gd name="T7" fmla="*/ 914400 h 914400"/>
              <a:gd name="T8" fmla="*/ 0 w 914400"/>
              <a:gd name="T9" fmla="*/ 4572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914400"/>
              <a:gd name="T17" fmla="*/ 914400 w 9144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914400">
                <a:moveTo>
                  <a:pt x="0" y="457200"/>
                </a:moveTo>
                <a:lnTo>
                  <a:pt x="457200" y="0"/>
                </a:lnTo>
                <a:lnTo>
                  <a:pt x="914400" y="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 bras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Минус 25"/>
          <p:cNvSpPr>
            <a:spLocks/>
          </p:cNvSpPr>
          <p:nvPr/>
        </p:nvSpPr>
        <p:spPr bwMode="auto">
          <a:xfrm>
            <a:off x="7500958" y="5214950"/>
            <a:ext cx="1079500" cy="1042987"/>
          </a:xfrm>
          <a:custGeom>
            <a:avLst/>
            <a:gdLst>
              <a:gd name="T0" fmla="*/ 143088 w 1079500"/>
              <a:gd name="T1" fmla="*/ 399203 h 1043940"/>
              <a:gd name="T2" fmla="*/ 936412 w 1079500"/>
              <a:gd name="T3" fmla="*/ 399203 h 1043940"/>
              <a:gd name="T4" fmla="*/ 936412 w 1079500"/>
              <a:gd name="T5" fmla="*/ 644737 h 1043940"/>
              <a:gd name="T6" fmla="*/ 143088 w 1079500"/>
              <a:gd name="T7" fmla="*/ 644737 h 1043940"/>
              <a:gd name="T8" fmla="*/ 143088 w 1079500"/>
              <a:gd name="T9" fmla="*/ 399203 h 1043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9500"/>
              <a:gd name="T16" fmla="*/ 0 h 1043940"/>
              <a:gd name="T17" fmla="*/ 1079500 w 1079500"/>
              <a:gd name="T18" fmla="*/ 1043940 h 1043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9500" h="1043940">
                <a:moveTo>
                  <a:pt x="143088" y="399203"/>
                </a:moveTo>
                <a:lnTo>
                  <a:pt x="936412" y="399203"/>
                </a:lnTo>
                <a:lnTo>
                  <a:pt x="936412" y="644737"/>
                </a:lnTo>
                <a:lnTo>
                  <a:pt x="143088" y="644737"/>
                </a:lnTo>
                <a:lnTo>
                  <a:pt x="143088" y="399203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bouche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Минус 10"/>
          <p:cNvSpPr>
            <a:spLocks/>
          </p:cNvSpPr>
          <p:nvPr/>
        </p:nvSpPr>
        <p:spPr bwMode="auto">
          <a:xfrm>
            <a:off x="785786" y="5500702"/>
            <a:ext cx="1079500" cy="1042988"/>
          </a:xfrm>
          <a:custGeom>
            <a:avLst/>
            <a:gdLst>
              <a:gd name="T0" fmla="*/ 143154 w 1080000"/>
              <a:gd name="T1" fmla="*/ 399203 h 1043940"/>
              <a:gd name="T2" fmla="*/ 936846 w 1080000"/>
              <a:gd name="T3" fmla="*/ 399203 h 1043940"/>
              <a:gd name="T4" fmla="*/ 936846 w 1080000"/>
              <a:gd name="T5" fmla="*/ 644737 h 1043940"/>
              <a:gd name="T6" fmla="*/ 143154 w 1080000"/>
              <a:gd name="T7" fmla="*/ 644737 h 1043940"/>
              <a:gd name="T8" fmla="*/ 143154 w 1080000"/>
              <a:gd name="T9" fmla="*/ 399203 h 1043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000"/>
              <a:gd name="T16" fmla="*/ 0 h 1043940"/>
              <a:gd name="T17" fmla="*/ 1080000 w 1080000"/>
              <a:gd name="T18" fmla="*/ 1043940 h 1043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000" h="1043940">
                <a:moveTo>
                  <a:pt x="143154" y="399203"/>
                </a:moveTo>
                <a:lnTo>
                  <a:pt x="936846" y="399203"/>
                </a:lnTo>
                <a:lnTo>
                  <a:pt x="936846" y="644737"/>
                </a:lnTo>
                <a:lnTo>
                  <a:pt x="143154" y="644737"/>
                </a:lnTo>
                <a:lnTo>
                  <a:pt x="143154" y="399203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bouche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6" grpId="0" animBg="1"/>
      <p:bldP spid="17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Шестиугольник 11"/>
          <p:cNvSpPr>
            <a:spLocks noChangeArrowheads="1"/>
          </p:cNvSpPr>
          <p:nvPr/>
        </p:nvSpPr>
        <p:spPr bwMode="auto">
          <a:xfrm>
            <a:off x="1444607" y="2285997"/>
            <a:ext cx="647700" cy="576263"/>
          </a:xfrm>
          <a:prstGeom prst="hexagon">
            <a:avLst>
              <a:gd name="adj" fmla="val 24987"/>
              <a:gd name="vf" fmla="val 11547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1" name="Шестиугольник 12"/>
          <p:cNvSpPr>
            <a:spLocks noChangeArrowheads="1"/>
          </p:cNvSpPr>
          <p:nvPr/>
        </p:nvSpPr>
        <p:spPr bwMode="auto">
          <a:xfrm>
            <a:off x="2700319" y="2295522"/>
            <a:ext cx="647700" cy="611188"/>
          </a:xfrm>
          <a:prstGeom prst="hexagon">
            <a:avLst>
              <a:gd name="adj" fmla="val 25012"/>
              <a:gd name="vf" fmla="val 11547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2" name="Прямоугольник 14"/>
          <p:cNvSpPr>
            <a:spLocks noChangeArrowheads="1"/>
          </p:cNvSpPr>
          <p:nvPr/>
        </p:nvSpPr>
        <p:spPr bwMode="auto">
          <a:xfrm>
            <a:off x="2030394" y="2282822"/>
            <a:ext cx="755650" cy="719138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3" name="Прямоугольник 15"/>
          <p:cNvSpPr>
            <a:spLocks noChangeArrowheads="1"/>
          </p:cNvSpPr>
          <p:nvPr/>
        </p:nvSpPr>
        <p:spPr bwMode="auto">
          <a:xfrm>
            <a:off x="1928794" y="3071810"/>
            <a:ext cx="914400" cy="11509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4" name="Минус 16"/>
          <p:cNvSpPr>
            <a:spLocks/>
          </p:cNvSpPr>
          <p:nvPr/>
        </p:nvSpPr>
        <p:spPr bwMode="auto">
          <a:xfrm>
            <a:off x="1985944" y="2038347"/>
            <a:ext cx="863600" cy="790575"/>
          </a:xfrm>
          <a:custGeom>
            <a:avLst/>
            <a:gdLst>
              <a:gd name="T0" fmla="*/ 114470 w 863600"/>
              <a:gd name="T1" fmla="*/ 302802 h 791845"/>
              <a:gd name="T2" fmla="*/ 749130 w 863600"/>
              <a:gd name="T3" fmla="*/ 302802 h 791845"/>
              <a:gd name="T4" fmla="*/ 749130 w 863600"/>
              <a:gd name="T5" fmla="*/ 489043 h 791845"/>
              <a:gd name="T6" fmla="*/ 114470 w 863600"/>
              <a:gd name="T7" fmla="*/ 489043 h 791845"/>
              <a:gd name="T8" fmla="*/ 114470 w 863600"/>
              <a:gd name="T9" fmla="*/ 302802 h 791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3600" h="791845">
                <a:moveTo>
                  <a:pt x="114470" y="302802"/>
                </a:moveTo>
                <a:lnTo>
                  <a:pt x="749130" y="302802"/>
                </a:lnTo>
                <a:lnTo>
                  <a:pt x="749130" y="489043"/>
                </a:lnTo>
                <a:lnTo>
                  <a:pt x="114470" y="489043"/>
                </a:lnTo>
                <a:lnTo>
                  <a:pt x="114470" y="302802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5" name="Минус 17"/>
          <p:cNvSpPr>
            <a:spLocks/>
          </p:cNvSpPr>
          <p:nvPr/>
        </p:nvSpPr>
        <p:spPr bwMode="auto">
          <a:xfrm>
            <a:off x="2097069" y="2582860"/>
            <a:ext cx="684213" cy="503237"/>
          </a:xfrm>
          <a:custGeom>
            <a:avLst/>
            <a:gdLst>
              <a:gd name="T0" fmla="*/ 90650 w 683895"/>
              <a:gd name="T1" fmla="*/ 192559 h 503555"/>
              <a:gd name="T2" fmla="*/ 593245 w 683895"/>
              <a:gd name="T3" fmla="*/ 192559 h 503555"/>
              <a:gd name="T4" fmla="*/ 593245 w 683895"/>
              <a:gd name="T5" fmla="*/ 310996 h 503555"/>
              <a:gd name="T6" fmla="*/ 90650 w 683895"/>
              <a:gd name="T7" fmla="*/ 310996 h 503555"/>
              <a:gd name="T8" fmla="*/ 90650 w 683895"/>
              <a:gd name="T9" fmla="*/ 192559 h 503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3895" h="503555">
                <a:moveTo>
                  <a:pt x="90650" y="192559"/>
                </a:moveTo>
                <a:lnTo>
                  <a:pt x="593245" y="192559"/>
                </a:lnTo>
                <a:lnTo>
                  <a:pt x="593245" y="310996"/>
                </a:lnTo>
                <a:lnTo>
                  <a:pt x="90650" y="310996"/>
                </a:lnTo>
                <a:lnTo>
                  <a:pt x="90650" y="192559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6" name="Диагональная полоса 18"/>
          <p:cNvSpPr>
            <a:spLocks/>
          </p:cNvSpPr>
          <p:nvPr/>
        </p:nvSpPr>
        <p:spPr bwMode="auto">
          <a:xfrm>
            <a:off x="1555732" y="3092447"/>
            <a:ext cx="539750" cy="790575"/>
          </a:xfrm>
          <a:custGeom>
            <a:avLst/>
            <a:gdLst>
              <a:gd name="T0" fmla="*/ 0 w 539750"/>
              <a:gd name="T1" fmla="*/ 395923 h 791845"/>
              <a:gd name="T2" fmla="*/ 269875 w 539750"/>
              <a:gd name="T3" fmla="*/ 0 h 791845"/>
              <a:gd name="T4" fmla="*/ 539750 w 539750"/>
              <a:gd name="T5" fmla="*/ 0 h 791845"/>
              <a:gd name="T6" fmla="*/ 0 w 539750"/>
              <a:gd name="T7" fmla="*/ 791845 h 791845"/>
              <a:gd name="T8" fmla="*/ 0 w 539750"/>
              <a:gd name="T9" fmla="*/ 395923 h 791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50" h="791845">
                <a:moveTo>
                  <a:pt x="0" y="395923"/>
                </a:moveTo>
                <a:lnTo>
                  <a:pt x="269875" y="0"/>
                </a:lnTo>
                <a:lnTo>
                  <a:pt x="539750" y="0"/>
                </a:lnTo>
                <a:lnTo>
                  <a:pt x="0" y="791845"/>
                </a:lnTo>
                <a:lnTo>
                  <a:pt x="0" y="395923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7" name="Диагональная полоса 19"/>
          <p:cNvSpPr>
            <a:spLocks/>
          </p:cNvSpPr>
          <p:nvPr/>
        </p:nvSpPr>
        <p:spPr bwMode="auto">
          <a:xfrm rot="5806769">
            <a:off x="2643169" y="3035297"/>
            <a:ext cx="611188" cy="719138"/>
          </a:xfrm>
          <a:custGeom>
            <a:avLst/>
            <a:gdLst>
              <a:gd name="T0" fmla="*/ 0 w 611505"/>
              <a:gd name="T1" fmla="*/ 360000 h 720000"/>
              <a:gd name="T2" fmla="*/ 305753 w 611505"/>
              <a:gd name="T3" fmla="*/ 0 h 720000"/>
              <a:gd name="T4" fmla="*/ 611505 w 611505"/>
              <a:gd name="T5" fmla="*/ 0 h 720000"/>
              <a:gd name="T6" fmla="*/ 0 w 611505"/>
              <a:gd name="T7" fmla="*/ 720000 h 720000"/>
              <a:gd name="T8" fmla="*/ 0 w 611505"/>
              <a:gd name="T9" fmla="*/ 360000 h 7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1505" h="720000">
                <a:moveTo>
                  <a:pt x="0" y="360000"/>
                </a:moveTo>
                <a:lnTo>
                  <a:pt x="305753" y="0"/>
                </a:lnTo>
                <a:lnTo>
                  <a:pt x="611505" y="0"/>
                </a:lnTo>
                <a:lnTo>
                  <a:pt x="0" y="720000"/>
                </a:lnTo>
                <a:lnTo>
                  <a:pt x="0" y="3600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8" name="Диагональная полоса 20"/>
          <p:cNvSpPr>
            <a:spLocks/>
          </p:cNvSpPr>
          <p:nvPr/>
        </p:nvSpPr>
        <p:spPr bwMode="auto">
          <a:xfrm>
            <a:off x="1687494" y="4146547"/>
            <a:ext cx="576263" cy="828675"/>
          </a:xfrm>
          <a:custGeom>
            <a:avLst/>
            <a:gdLst>
              <a:gd name="T0" fmla="*/ 0 w 575945"/>
              <a:gd name="T1" fmla="*/ 413703 h 827405"/>
              <a:gd name="T2" fmla="*/ 287973 w 575945"/>
              <a:gd name="T3" fmla="*/ 0 h 827405"/>
              <a:gd name="T4" fmla="*/ 575945 w 575945"/>
              <a:gd name="T5" fmla="*/ 0 h 827405"/>
              <a:gd name="T6" fmla="*/ 0 w 575945"/>
              <a:gd name="T7" fmla="*/ 827405 h 827405"/>
              <a:gd name="T8" fmla="*/ 0 w 575945"/>
              <a:gd name="T9" fmla="*/ 413703 h 827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945" h="827405">
                <a:moveTo>
                  <a:pt x="0" y="413703"/>
                </a:moveTo>
                <a:lnTo>
                  <a:pt x="287973" y="0"/>
                </a:lnTo>
                <a:lnTo>
                  <a:pt x="575945" y="0"/>
                </a:lnTo>
                <a:lnTo>
                  <a:pt x="0" y="827405"/>
                </a:lnTo>
                <a:lnTo>
                  <a:pt x="0" y="413703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9" name="Диагональная полоса 21"/>
          <p:cNvSpPr>
            <a:spLocks/>
          </p:cNvSpPr>
          <p:nvPr/>
        </p:nvSpPr>
        <p:spPr bwMode="auto">
          <a:xfrm rot="6451610">
            <a:off x="2489975" y="4185441"/>
            <a:ext cx="611188" cy="755650"/>
          </a:xfrm>
          <a:custGeom>
            <a:avLst/>
            <a:gdLst>
              <a:gd name="T0" fmla="*/ 0 w 611505"/>
              <a:gd name="T1" fmla="*/ 377825 h 755650"/>
              <a:gd name="T2" fmla="*/ 305753 w 611505"/>
              <a:gd name="T3" fmla="*/ 0 h 755650"/>
              <a:gd name="T4" fmla="*/ 611505 w 611505"/>
              <a:gd name="T5" fmla="*/ 0 h 755650"/>
              <a:gd name="T6" fmla="*/ 0 w 611505"/>
              <a:gd name="T7" fmla="*/ 755650 h 755650"/>
              <a:gd name="T8" fmla="*/ 0 w 611505"/>
              <a:gd name="T9" fmla="*/ 377825 h 755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1505" h="755650">
                <a:moveTo>
                  <a:pt x="0" y="377825"/>
                </a:moveTo>
                <a:lnTo>
                  <a:pt x="305753" y="0"/>
                </a:lnTo>
                <a:lnTo>
                  <a:pt x="611505" y="0"/>
                </a:lnTo>
                <a:lnTo>
                  <a:pt x="0" y="755650"/>
                </a:lnTo>
                <a:lnTo>
                  <a:pt x="0" y="377825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0" name="Прямоугольник 32"/>
          <p:cNvSpPr>
            <a:spLocks noChangeArrowheads="1"/>
          </p:cNvSpPr>
          <p:nvPr/>
        </p:nvSpPr>
        <p:spPr bwMode="auto">
          <a:xfrm>
            <a:off x="6062673" y="2282823"/>
            <a:ext cx="790575" cy="8636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1" name="Прямоугольник 33"/>
          <p:cNvSpPr>
            <a:spLocks noChangeArrowheads="1"/>
          </p:cNvSpPr>
          <p:nvPr/>
        </p:nvSpPr>
        <p:spPr bwMode="auto">
          <a:xfrm>
            <a:off x="6072198" y="3214686"/>
            <a:ext cx="863600" cy="1044575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2" name="Шестиугольник 34"/>
          <p:cNvSpPr>
            <a:spLocks noChangeArrowheads="1"/>
          </p:cNvSpPr>
          <p:nvPr/>
        </p:nvSpPr>
        <p:spPr bwMode="auto">
          <a:xfrm>
            <a:off x="5432436" y="2328861"/>
            <a:ext cx="684212" cy="647700"/>
          </a:xfrm>
          <a:prstGeom prst="hexagon">
            <a:avLst>
              <a:gd name="adj" fmla="val 25020"/>
              <a:gd name="vf" fmla="val 115470"/>
            </a:avLst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3" name="Шестиугольник 35"/>
          <p:cNvSpPr>
            <a:spLocks noChangeArrowheads="1"/>
          </p:cNvSpPr>
          <p:nvPr/>
        </p:nvSpPr>
        <p:spPr bwMode="auto">
          <a:xfrm>
            <a:off x="6853248" y="2327273"/>
            <a:ext cx="647700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4" name="Минус 36"/>
          <p:cNvSpPr>
            <a:spLocks/>
          </p:cNvSpPr>
          <p:nvPr/>
        </p:nvSpPr>
        <p:spPr bwMode="auto">
          <a:xfrm>
            <a:off x="6062673" y="2143123"/>
            <a:ext cx="827088" cy="827088"/>
          </a:xfrm>
          <a:custGeom>
            <a:avLst/>
            <a:gdLst>
              <a:gd name="T0" fmla="*/ 109673 w 827405"/>
              <a:gd name="T1" fmla="*/ 316400 h 827405"/>
              <a:gd name="T2" fmla="*/ 717732 w 827405"/>
              <a:gd name="T3" fmla="*/ 316400 h 827405"/>
              <a:gd name="T4" fmla="*/ 717732 w 827405"/>
              <a:gd name="T5" fmla="*/ 511005 h 827405"/>
              <a:gd name="T6" fmla="*/ 109673 w 827405"/>
              <a:gd name="T7" fmla="*/ 511005 h 827405"/>
              <a:gd name="T8" fmla="*/ 109673 w 827405"/>
              <a:gd name="T9" fmla="*/ 316400 h 827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7405" h="827405">
                <a:moveTo>
                  <a:pt x="109673" y="316400"/>
                </a:moveTo>
                <a:lnTo>
                  <a:pt x="717732" y="316400"/>
                </a:lnTo>
                <a:lnTo>
                  <a:pt x="717732" y="511005"/>
                </a:lnTo>
                <a:lnTo>
                  <a:pt x="109673" y="511005"/>
                </a:lnTo>
                <a:lnTo>
                  <a:pt x="109673" y="3164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5" name="Минус 37"/>
          <p:cNvSpPr>
            <a:spLocks/>
          </p:cNvSpPr>
          <p:nvPr/>
        </p:nvSpPr>
        <p:spPr bwMode="auto">
          <a:xfrm>
            <a:off x="6118236" y="2630486"/>
            <a:ext cx="719137" cy="574675"/>
          </a:xfrm>
          <a:custGeom>
            <a:avLst/>
            <a:gdLst>
              <a:gd name="T0" fmla="*/ 95364 w 719455"/>
              <a:gd name="T1" fmla="*/ 220262 h 576000"/>
              <a:gd name="T2" fmla="*/ 624091 w 719455"/>
              <a:gd name="T3" fmla="*/ 220262 h 576000"/>
              <a:gd name="T4" fmla="*/ 624091 w 719455"/>
              <a:gd name="T5" fmla="*/ 355738 h 576000"/>
              <a:gd name="T6" fmla="*/ 95364 w 719455"/>
              <a:gd name="T7" fmla="*/ 355738 h 576000"/>
              <a:gd name="T8" fmla="*/ 95364 w 719455"/>
              <a:gd name="T9" fmla="*/ 220262 h 576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455" h="576000">
                <a:moveTo>
                  <a:pt x="95364" y="220262"/>
                </a:moveTo>
                <a:lnTo>
                  <a:pt x="624091" y="220262"/>
                </a:lnTo>
                <a:lnTo>
                  <a:pt x="624091" y="355738"/>
                </a:lnTo>
                <a:lnTo>
                  <a:pt x="95364" y="355738"/>
                </a:lnTo>
                <a:lnTo>
                  <a:pt x="95364" y="220262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6" name="Диагональная полоса 38"/>
          <p:cNvSpPr>
            <a:spLocks/>
          </p:cNvSpPr>
          <p:nvPr/>
        </p:nvSpPr>
        <p:spPr bwMode="auto">
          <a:xfrm>
            <a:off x="5510223" y="3249611"/>
            <a:ext cx="755650" cy="539750"/>
          </a:xfrm>
          <a:custGeom>
            <a:avLst/>
            <a:gdLst>
              <a:gd name="T0" fmla="*/ 0 w 755650"/>
              <a:gd name="T1" fmla="*/ 269875 h 539750"/>
              <a:gd name="T2" fmla="*/ 377825 w 755650"/>
              <a:gd name="T3" fmla="*/ 0 h 539750"/>
              <a:gd name="T4" fmla="*/ 755650 w 755650"/>
              <a:gd name="T5" fmla="*/ 0 h 539750"/>
              <a:gd name="T6" fmla="*/ 0 w 755650"/>
              <a:gd name="T7" fmla="*/ 539750 h 539750"/>
              <a:gd name="T8" fmla="*/ 0 w 755650"/>
              <a:gd name="T9" fmla="*/ 269875 h 539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5650" h="539750">
                <a:moveTo>
                  <a:pt x="0" y="269875"/>
                </a:moveTo>
                <a:lnTo>
                  <a:pt x="377825" y="0"/>
                </a:lnTo>
                <a:lnTo>
                  <a:pt x="755650" y="0"/>
                </a:lnTo>
                <a:lnTo>
                  <a:pt x="0" y="539750"/>
                </a:lnTo>
                <a:lnTo>
                  <a:pt x="0" y="269875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7" name="Диагональная полоса 39"/>
          <p:cNvSpPr>
            <a:spLocks/>
          </p:cNvSpPr>
          <p:nvPr/>
        </p:nvSpPr>
        <p:spPr bwMode="auto">
          <a:xfrm rot="5400000">
            <a:off x="6618299" y="3252785"/>
            <a:ext cx="684212" cy="684213"/>
          </a:xfrm>
          <a:custGeom>
            <a:avLst/>
            <a:gdLst>
              <a:gd name="T0" fmla="*/ 0 w 684000"/>
              <a:gd name="T1" fmla="*/ 342000 h 684000"/>
              <a:gd name="T2" fmla="*/ 342000 w 684000"/>
              <a:gd name="T3" fmla="*/ 0 h 684000"/>
              <a:gd name="T4" fmla="*/ 684000 w 684000"/>
              <a:gd name="T5" fmla="*/ 0 h 684000"/>
              <a:gd name="T6" fmla="*/ 0 w 684000"/>
              <a:gd name="T7" fmla="*/ 684000 h 684000"/>
              <a:gd name="T8" fmla="*/ 0 w 684000"/>
              <a:gd name="T9" fmla="*/ 342000 h 684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4000" h="684000">
                <a:moveTo>
                  <a:pt x="0" y="342000"/>
                </a:moveTo>
                <a:lnTo>
                  <a:pt x="342000" y="0"/>
                </a:lnTo>
                <a:lnTo>
                  <a:pt x="684000" y="0"/>
                </a:lnTo>
                <a:lnTo>
                  <a:pt x="0" y="684000"/>
                </a:lnTo>
                <a:lnTo>
                  <a:pt x="0" y="342000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8" name="Диагональная полоса 40"/>
          <p:cNvSpPr>
            <a:spLocks/>
          </p:cNvSpPr>
          <p:nvPr/>
        </p:nvSpPr>
        <p:spPr bwMode="auto">
          <a:xfrm>
            <a:off x="5811848" y="4110036"/>
            <a:ext cx="611188" cy="827087"/>
          </a:xfrm>
          <a:custGeom>
            <a:avLst/>
            <a:gdLst>
              <a:gd name="T0" fmla="*/ 0 w 611505"/>
              <a:gd name="T1" fmla="*/ 413703 h 827405"/>
              <a:gd name="T2" fmla="*/ 305753 w 611505"/>
              <a:gd name="T3" fmla="*/ 0 h 827405"/>
              <a:gd name="T4" fmla="*/ 611505 w 611505"/>
              <a:gd name="T5" fmla="*/ 0 h 827405"/>
              <a:gd name="T6" fmla="*/ 0 w 611505"/>
              <a:gd name="T7" fmla="*/ 827405 h 827405"/>
              <a:gd name="T8" fmla="*/ 0 w 611505"/>
              <a:gd name="T9" fmla="*/ 413703 h 827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1505" h="827405">
                <a:moveTo>
                  <a:pt x="0" y="413703"/>
                </a:moveTo>
                <a:lnTo>
                  <a:pt x="305753" y="0"/>
                </a:lnTo>
                <a:lnTo>
                  <a:pt x="611505" y="0"/>
                </a:lnTo>
                <a:lnTo>
                  <a:pt x="0" y="827405"/>
                </a:lnTo>
                <a:lnTo>
                  <a:pt x="0" y="413703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69" name="Диагональная полоса 41"/>
          <p:cNvSpPr>
            <a:spLocks/>
          </p:cNvSpPr>
          <p:nvPr/>
        </p:nvSpPr>
        <p:spPr bwMode="auto">
          <a:xfrm rot="5919620">
            <a:off x="6528604" y="4136230"/>
            <a:ext cx="684213" cy="755650"/>
          </a:xfrm>
          <a:custGeom>
            <a:avLst/>
            <a:gdLst>
              <a:gd name="T0" fmla="*/ 0 w 683895"/>
              <a:gd name="T1" fmla="*/ 377825 h 755650"/>
              <a:gd name="T2" fmla="*/ 341948 w 683895"/>
              <a:gd name="T3" fmla="*/ 0 h 755650"/>
              <a:gd name="T4" fmla="*/ 683895 w 683895"/>
              <a:gd name="T5" fmla="*/ 0 h 755650"/>
              <a:gd name="T6" fmla="*/ 0 w 683895"/>
              <a:gd name="T7" fmla="*/ 755650 h 755650"/>
              <a:gd name="T8" fmla="*/ 0 w 683895"/>
              <a:gd name="T9" fmla="*/ 377825 h 755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3895" h="755650">
                <a:moveTo>
                  <a:pt x="0" y="377825"/>
                </a:moveTo>
                <a:lnTo>
                  <a:pt x="341948" y="0"/>
                </a:lnTo>
                <a:lnTo>
                  <a:pt x="683895" y="0"/>
                </a:lnTo>
                <a:lnTo>
                  <a:pt x="0" y="755650"/>
                </a:lnTo>
                <a:lnTo>
                  <a:pt x="0" y="377825"/>
                </a:lnTo>
                <a:close/>
              </a:path>
            </a:pathLst>
          </a:cu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4" name="TextBox 23"/>
          <p:cNvSpPr txBox="1"/>
          <p:nvPr/>
        </p:nvSpPr>
        <p:spPr>
          <a:xfrm>
            <a:off x="1214414" y="585789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Monotype Corsiva" pitchFamily="66" charset="0"/>
              </a:rPr>
              <a:t>Bravo! C’est parfait! 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428604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Наши результаты: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Merci beaucoup!!!</a:t>
            </a:r>
            <a:endParaRPr lang="ru-RU" sz="13800" dirty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Приветствие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92867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latin typeface="Monotype Corsiva" pitchFamily="66" charset="0"/>
              </a:rPr>
              <a:t>J’ai deux pieds pour marcher</a:t>
            </a:r>
          </a:p>
          <a:p>
            <a:pPr algn="ctr"/>
            <a:r>
              <a:rPr lang="fr-FR" sz="5400" dirty="0" smtClean="0">
                <a:latin typeface="Monotype Corsiva" pitchFamily="66" charset="0"/>
              </a:rPr>
              <a:t>Pour courir et pour sauter.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2428892" cy="278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429000"/>
            <a:ext cx="26432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0108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Monotype Corsiva" pitchFamily="66" charset="0"/>
              </a:rPr>
              <a:t>J’ai deux mains pour écrire,</a:t>
            </a:r>
            <a:br>
              <a:rPr lang="fr-FR" sz="5400" dirty="0" smtClean="0">
                <a:latin typeface="Monotype Corsiva" pitchFamily="66" charset="0"/>
              </a:rPr>
            </a:br>
            <a:r>
              <a:rPr lang="fr-FR" sz="5400" dirty="0" smtClean="0">
                <a:latin typeface="Monotype Corsiva" pitchFamily="66" charset="0"/>
              </a:rPr>
              <a:t>Pour peindre, pour applaudir.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310755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2928958" cy="316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Monotype Corsiva" pitchFamily="66" charset="0"/>
              </a:rPr>
              <a:t> J’ai deux yeux pour regarder,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fr-FR" sz="5400" dirty="0" smtClean="0">
                <a:latin typeface="Monotype Corsiva" pitchFamily="66" charset="0"/>
              </a:rPr>
              <a:t/>
            </a:r>
            <a:br>
              <a:rPr lang="fr-FR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14353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429000"/>
            <a:ext cx="6503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latin typeface="Monotype Corsiva" pitchFamily="66" charset="0"/>
              </a:rPr>
              <a:t>Et j’ai un nez pour sentir.</a:t>
            </a:r>
            <a:endParaRPr lang="ru-RU" sz="5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21717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Monotype Corsiva" pitchFamily="66" charset="0"/>
              </a:rPr>
              <a:t>J’ai une bouche pour rire,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fr-FR" sz="5400" dirty="0" smtClean="0">
                <a:latin typeface="Monotype Corsiva" pitchFamily="66" charset="0"/>
              </a:rPr>
              <a:t> Pour manger et pour parler</a:t>
            </a:r>
            <a:r>
              <a:rPr lang="ru-RU" sz="5400" dirty="0" smtClean="0">
                <a:latin typeface="Monotype Corsiva" pitchFamily="66" charset="0"/>
              </a:rPr>
              <a:t>!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14620"/>
            <a:ext cx="3988415" cy="265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2751316" cy="283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Monotype Corsiva" pitchFamily="66" charset="0"/>
              </a:rPr>
              <a:t>Et j’ai aussi sur les côtés</a:t>
            </a:r>
            <a:br>
              <a:rPr lang="fr-FR" sz="5400" dirty="0" smtClean="0">
                <a:latin typeface="Monotype Corsiva" pitchFamily="66" charset="0"/>
              </a:rPr>
            </a:br>
            <a:r>
              <a:rPr lang="fr-FR" sz="5400" dirty="0" smtClean="0">
                <a:latin typeface="Monotype Corsiva" pitchFamily="66" charset="0"/>
              </a:rPr>
              <a:t>Deux oreilles pour écouter.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2428892" cy="36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2309814" cy="362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Monotype Corsiva" pitchFamily="66" charset="0"/>
              </a:rPr>
              <a:t>Тренировка лексики в говорении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033725" cy="399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29322" y="271462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nez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64291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tête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50017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yeux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643182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071942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bouche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92919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bras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000108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visage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286124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l’epaule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357694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main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286388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pied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5786454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jambe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785794"/>
            <a:ext cx="186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cheveux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6000768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corps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2071678"/>
            <a:ext cx="1527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levres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1857364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l’oreille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4214810" y="1500174"/>
            <a:ext cx="71438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0" idx="1"/>
          </p:cNvCxnSpPr>
          <p:nvPr/>
        </p:nvCxnSpPr>
        <p:spPr>
          <a:xfrm rot="10800000" flipV="1">
            <a:off x="5072066" y="2118974"/>
            <a:ext cx="714380" cy="595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2714612" y="1857364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4572000" y="2857496"/>
            <a:ext cx="171451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643438" y="3214686"/>
            <a:ext cx="1714512" cy="1143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9" idx="3"/>
          </p:cNvCxnSpPr>
          <p:nvPr/>
        </p:nvCxnSpPr>
        <p:spPr>
          <a:xfrm rot="10800000">
            <a:off x="2264702" y="2904792"/>
            <a:ext cx="1807232" cy="381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428992" y="1357298"/>
            <a:ext cx="785818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2571736" y="2428868"/>
            <a:ext cx="1714512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14" idx="3"/>
          </p:cNvCxnSpPr>
          <p:nvPr/>
        </p:nvCxnSpPr>
        <p:spPr>
          <a:xfrm rot="10800000" flipV="1">
            <a:off x="1749094" y="4000504"/>
            <a:ext cx="2179970" cy="61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078336" y="5233026"/>
            <a:ext cx="1279218" cy="43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2357422" y="3643314"/>
            <a:ext cx="1428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5429256" y="4500570"/>
            <a:ext cx="785818" cy="714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16" idx="1"/>
          </p:cNvCxnSpPr>
          <p:nvPr/>
        </p:nvCxnSpPr>
        <p:spPr>
          <a:xfrm>
            <a:off x="4786314" y="5286388"/>
            <a:ext cx="785818" cy="761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933340" y="4071942"/>
            <a:ext cx="1585922" cy="1976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2" idx="1"/>
          </p:cNvCxnSpPr>
          <p:nvPr/>
        </p:nvCxnSpPr>
        <p:spPr>
          <a:xfrm rot="10800000" flipV="1">
            <a:off x="4572000" y="1261718"/>
            <a:ext cx="928694" cy="1167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B62E-1EE1-4EDA-BB5D-685A11BE55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169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   Презентация к уроку,  проведённому  в 3 классе по теме: «Портрет человека» </vt:lpstr>
      <vt:lpstr>Приветствие</vt:lpstr>
      <vt:lpstr>Презентация PowerPoint</vt:lpstr>
      <vt:lpstr>J’ai deux mains pour écrire, Pour peindre, pour applaudir.</vt:lpstr>
      <vt:lpstr> J’ai deux yeux pour regarder,  </vt:lpstr>
      <vt:lpstr>J’ai une bouche pour rire,  Pour manger et pour parler!</vt:lpstr>
      <vt:lpstr>Et j’ai aussi sur les côtés Deux oreilles pour écouter.</vt:lpstr>
      <vt:lpstr>Тренировка лексики в говорении</vt:lpstr>
      <vt:lpstr>Презентация PowerPoint</vt:lpstr>
      <vt:lpstr>  Игровой тест</vt:lpstr>
      <vt:lpstr>Презентация PowerPoint</vt:lpstr>
      <vt:lpstr>Презентация PowerPoint</vt:lpstr>
      <vt:lpstr>Merci beaucoup!!!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– конспект урока,  проведённого  в 3 классе по теме: «Портрет человека»</dc:title>
  <dc:creator>Admin</dc:creator>
  <cp:lastModifiedBy>Anna</cp:lastModifiedBy>
  <cp:revision>38</cp:revision>
  <dcterms:created xsi:type="dcterms:W3CDTF">2012-10-01T10:31:12Z</dcterms:created>
  <dcterms:modified xsi:type="dcterms:W3CDTF">2012-11-06T18:51:25Z</dcterms:modified>
</cp:coreProperties>
</file>