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40"/>
  </p:notesMasterIdLst>
  <p:sldIdLst>
    <p:sldId id="256" r:id="rId2"/>
    <p:sldId id="257" r:id="rId3"/>
    <p:sldId id="258" r:id="rId4"/>
    <p:sldId id="295" r:id="rId5"/>
    <p:sldId id="259" r:id="rId6"/>
    <p:sldId id="260" r:id="rId7"/>
    <p:sldId id="261" r:id="rId8"/>
    <p:sldId id="296" r:id="rId9"/>
    <p:sldId id="263" r:id="rId10"/>
    <p:sldId id="264" r:id="rId11"/>
    <p:sldId id="297" r:id="rId12"/>
    <p:sldId id="265" r:id="rId13"/>
    <p:sldId id="267" r:id="rId14"/>
    <p:sldId id="298" r:id="rId15"/>
    <p:sldId id="269" r:id="rId16"/>
    <p:sldId id="270" r:id="rId17"/>
    <p:sldId id="271" r:id="rId18"/>
    <p:sldId id="272" r:id="rId19"/>
    <p:sldId id="299" r:id="rId20"/>
    <p:sldId id="274" r:id="rId21"/>
    <p:sldId id="276" r:id="rId22"/>
    <p:sldId id="277" r:id="rId23"/>
    <p:sldId id="278" r:id="rId24"/>
    <p:sldId id="279" r:id="rId25"/>
    <p:sldId id="293" r:id="rId26"/>
    <p:sldId id="294" r:id="rId27"/>
    <p:sldId id="282" r:id="rId28"/>
    <p:sldId id="283" r:id="rId29"/>
    <p:sldId id="284" r:id="rId30"/>
    <p:sldId id="300" r:id="rId31"/>
    <p:sldId id="285" r:id="rId32"/>
    <p:sldId id="286" r:id="rId33"/>
    <p:sldId id="287" r:id="rId34"/>
    <p:sldId id="301" r:id="rId35"/>
    <p:sldId id="288" r:id="rId36"/>
    <p:sldId id="290" r:id="rId37"/>
    <p:sldId id="291" r:id="rId38"/>
    <p:sldId id="292" r:id="rId3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27" autoAdjust="0"/>
    <p:restoredTop sz="94660"/>
  </p:normalViewPr>
  <p:slideViewPr>
    <p:cSldViewPr>
      <p:cViewPr varScale="1">
        <p:scale>
          <a:sx n="69" d="100"/>
          <a:sy n="69" d="100"/>
        </p:scale>
        <p:origin x="-1170"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C9BF28-CC1A-46FE-BCBF-DF76F1280FC7}" type="datetimeFigureOut">
              <a:rPr lang="ru-RU" smtClean="0"/>
              <a:pPr/>
              <a:t>24.04.2011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85BE7B4-6E8B-486E-92C4-F691C83BAB5C}"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85BE7B4-6E8B-486E-92C4-F691C83BAB5C}" type="slidenum">
              <a:rPr lang="ru-RU" smtClean="0"/>
              <a:pPr/>
              <a:t>18</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Полилиния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7820683D-9588-41F6-89FD-A86983649512}" type="datetimeFigureOut">
              <a:rPr lang="ru-RU" smtClean="0"/>
              <a:pPr/>
              <a:t>24.04.2011</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EBE1097F-7230-4503-A9D2-7341AB101D27}"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820683D-9588-41F6-89FD-A86983649512}" type="datetimeFigureOut">
              <a:rPr lang="ru-RU" smtClean="0"/>
              <a:pPr/>
              <a:t>24.04.2011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BE1097F-7230-4503-A9D2-7341AB101D2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820683D-9588-41F6-89FD-A86983649512}" type="datetimeFigureOut">
              <a:rPr lang="ru-RU" smtClean="0"/>
              <a:pPr/>
              <a:t>24.04.2011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BE1097F-7230-4503-A9D2-7341AB101D2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820683D-9588-41F6-89FD-A86983649512}" type="datetimeFigureOut">
              <a:rPr lang="ru-RU" smtClean="0"/>
              <a:pPr/>
              <a:t>24.04.2011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BE1097F-7230-4503-A9D2-7341AB101D2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Полилиния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7820683D-9588-41F6-89FD-A86983649512}" type="datetimeFigureOut">
              <a:rPr lang="ru-RU" smtClean="0"/>
              <a:pPr/>
              <a:t>24.04.2011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BE1097F-7230-4503-A9D2-7341AB101D27}"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820683D-9588-41F6-89FD-A86983649512}" type="datetimeFigureOut">
              <a:rPr lang="ru-RU" smtClean="0"/>
              <a:pPr/>
              <a:t>24.04.2011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BE1097F-7230-4503-A9D2-7341AB101D2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7820683D-9588-41F6-89FD-A86983649512}" type="datetimeFigureOut">
              <a:rPr lang="ru-RU" smtClean="0"/>
              <a:pPr/>
              <a:t>24.04.2011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BE1097F-7230-4503-A9D2-7341AB101D2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nchor="ctr"/>
          <a:lstStyle>
            <a:lvl1pPr algn="l">
              <a:defRPr sz="4600"/>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7820683D-9588-41F6-89FD-A86983649512}" type="datetimeFigureOut">
              <a:rPr lang="ru-RU" smtClean="0"/>
              <a:pPr/>
              <a:t>24.04.2011</a:t>
            </a:fld>
            <a:endParaRPr lang="ru-RU"/>
          </a:p>
        </p:txBody>
      </p:sp>
      <p:sp>
        <p:nvSpPr>
          <p:cNvPr id="8" name="Номер слайда 7"/>
          <p:cNvSpPr>
            <a:spLocks noGrp="1"/>
          </p:cNvSpPr>
          <p:nvPr>
            <p:ph type="sldNum" sz="quarter" idx="11"/>
          </p:nvPr>
        </p:nvSpPr>
        <p:spPr/>
        <p:txBody>
          <a:bodyPr/>
          <a:lstStyle/>
          <a:p>
            <a:fld id="{EBE1097F-7230-4503-A9D2-7341AB101D27}" type="slidenum">
              <a:rPr lang="ru-RU" smtClean="0"/>
              <a:pPr/>
              <a:t>‹#›</a:t>
            </a:fld>
            <a:endParaRPr lang="ru-RU"/>
          </a:p>
        </p:txBody>
      </p:sp>
      <p:sp>
        <p:nvSpPr>
          <p:cNvPr id="9" name="Нижний колонтитул 8"/>
          <p:cNvSpPr>
            <a:spLocks noGrp="1"/>
          </p:cNvSpPr>
          <p:nvPr>
            <p:ph type="ftr" sz="quarter" idx="12"/>
          </p:nvPr>
        </p:nvSpPr>
        <p:spPr/>
        <p:txBody>
          <a:bodyPr/>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820683D-9588-41F6-89FD-A86983649512}" type="datetimeFigureOut">
              <a:rPr lang="ru-RU" smtClean="0"/>
              <a:pPr/>
              <a:t>24.04.2011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BE1097F-7230-4503-A9D2-7341AB101D2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820683D-9588-41F6-89FD-A86983649512}" type="datetimeFigureOut">
              <a:rPr lang="ru-RU" smtClean="0"/>
              <a:pPr/>
              <a:t>24.04.2011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156448" y="6422064"/>
            <a:ext cx="762000" cy="365125"/>
          </a:xfrm>
        </p:spPr>
        <p:txBody>
          <a:bodyPr/>
          <a:lstStyle/>
          <a:p>
            <a:fld id="{EBE1097F-7230-4503-A9D2-7341AB101D2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457200" y="6422064"/>
            <a:ext cx="2133600" cy="365125"/>
          </a:xfrm>
        </p:spPr>
        <p:txBody>
          <a:bodyPr/>
          <a:lstStyle/>
          <a:p>
            <a:fld id="{7820683D-9588-41F6-89FD-A86983649512}" type="datetimeFigureOut">
              <a:rPr lang="ru-RU" smtClean="0"/>
              <a:pPr/>
              <a:t>24.04.2011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BE1097F-7230-4503-A9D2-7341AB101D27}"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7820683D-9588-41F6-89FD-A86983649512}" type="datetimeFigureOut">
              <a:rPr lang="ru-RU" smtClean="0"/>
              <a:pPr/>
              <a:t>24.04.2011</a:t>
            </a:fld>
            <a:endParaRPr lang="ru-RU"/>
          </a:p>
        </p:txBody>
      </p:sp>
      <p:sp>
        <p:nvSpPr>
          <p:cNvPr id="22" name="Нижний колонтитул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ru-RU"/>
          </a:p>
        </p:txBody>
      </p:sp>
      <p:sp>
        <p:nvSpPr>
          <p:cNvPr id="18" name="Номер слайда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EBE1097F-7230-4503-A9D2-7341AB101D27}"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idx="4294967295"/>
          </p:nvPr>
        </p:nvSpPr>
        <p:spPr>
          <a:xfrm>
            <a:off x="1371600" y="1700213"/>
            <a:ext cx="7772400" cy="1470025"/>
          </a:xfrm>
        </p:spPr>
        <p:txBody>
          <a:bodyPr>
            <a:normAutofit/>
          </a:bodyPr>
          <a:lstStyle/>
          <a:p>
            <a:r>
              <a:rPr lang="en-US" sz="7200" b="1" i="1" u="sng" dirty="0" smtClean="0">
                <a:solidFill>
                  <a:srgbClr val="002060"/>
                </a:solidFill>
              </a:rPr>
              <a:t>EATING OUT</a:t>
            </a:r>
            <a:endParaRPr lang="ru-RU" sz="7200" b="1" i="1" u="sng" dirty="0">
              <a:solidFill>
                <a:srgbClr val="002060"/>
              </a:solidFill>
            </a:endParaRPr>
          </a:p>
        </p:txBody>
      </p:sp>
    </p:spTree>
  </p:cSld>
  <p:clrMapOvr>
    <a:masterClrMapping/>
  </p:clrMapOvr>
  <p:transition advClick="0" advTm="10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idx="4294967295"/>
          </p:nvPr>
        </p:nvSpPr>
        <p:spPr>
          <a:xfrm>
            <a:off x="914400" y="1989138"/>
            <a:ext cx="8229600" cy="1143000"/>
          </a:xfrm>
        </p:spPr>
        <p:txBody>
          <a:bodyPr>
            <a:noAutofit/>
          </a:bodyPr>
          <a:lstStyle/>
          <a:p>
            <a:r>
              <a:rPr lang="en-US" sz="6000" b="1" i="1" u="sng" dirty="0" smtClean="0">
                <a:solidFill>
                  <a:srgbClr val="002060"/>
                </a:solidFill>
              </a:rPr>
              <a:t>Odd</a:t>
            </a:r>
            <a:r>
              <a:rPr lang="ru-RU" sz="6000" b="1" i="1" u="sng" dirty="0" smtClean="0">
                <a:solidFill>
                  <a:srgbClr val="002060"/>
                </a:solidFill>
              </a:rPr>
              <a:t>-</a:t>
            </a:r>
            <a:r>
              <a:rPr lang="en-US" sz="6000" b="1" i="1" u="sng" dirty="0" smtClean="0">
                <a:solidFill>
                  <a:srgbClr val="002060"/>
                </a:solidFill>
              </a:rPr>
              <a:t>one</a:t>
            </a:r>
            <a:r>
              <a:rPr lang="ru-RU" sz="6000" b="1" i="1" u="sng" dirty="0" smtClean="0">
                <a:solidFill>
                  <a:srgbClr val="002060"/>
                </a:solidFill>
              </a:rPr>
              <a:t>-</a:t>
            </a:r>
            <a:r>
              <a:rPr lang="en-US" sz="6000" b="1" i="1" u="sng" dirty="0" smtClean="0">
                <a:solidFill>
                  <a:srgbClr val="002060"/>
                </a:solidFill>
              </a:rPr>
              <a:t>out.</a:t>
            </a:r>
            <a:r>
              <a:rPr lang="ru-RU" sz="6000" b="1" i="1" u="sng" dirty="0" smtClean="0">
                <a:solidFill>
                  <a:srgbClr val="002060"/>
                </a:solidFill>
              </a:rPr>
              <a:t/>
            </a:r>
            <a:br>
              <a:rPr lang="ru-RU" sz="6000" b="1" i="1" u="sng" dirty="0" smtClean="0">
                <a:solidFill>
                  <a:srgbClr val="002060"/>
                </a:solidFill>
              </a:rPr>
            </a:br>
            <a:r>
              <a:rPr lang="ru-RU" sz="6000" b="1" i="1" u="sng" dirty="0" smtClean="0">
                <a:solidFill>
                  <a:srgbClr val="002060"/>
                </a:solidFill>
              </a:rPr>
              <a:t/>
            </a:r>
            <a:br>
              <a:rPr lang="ru-RU" sz="6000" b="1" i="1" u="sng" dirty="0" smtClean="0">
                <a:solidFill>
                  <a:srgbClr val="002060"/>
                </a:solidFill>
              </a:rPr>
            </a:br>
            <a:r>
              <a:rPr lang="en-US" sz="6000" b="1" i="1" u="sng" dirty="0" smtClean="0">
                <a:solidFill>
                  <a:srgbClr val="002060"/>
                </a:solidFill>
              </a:rPr>
              <a:t> Which word does not belong to the group</a:t>
            </a:r>
            <a:r>
              <a:rPr lang="ru-RU" sz="6000" b="1" i="1" u="sng" dirty="0" smtClean="0">
                <a:solidFill>
                  <a:srgbClr val="002060"/>
                </a:solidFill>
              </a:rPr>
              <a:t>?</a:t>
            </a:r>
            <a:endParaRPr lang="ru-RU" sz="6000" b="1" i="1" u="sng" dirty="0">
              <a:solidFill>
                <a:srgbClr val="002060"/>
              </a:solidFill>
            </a:endParaRPr>
          </a:p>
        </p:txBody>
      </p:sp>
    </p:spTree>
  </p:cSld>
  <p:clrMapOvr>
    <a:masterClrMapping/>
  </p:clrMapOvr>
  <p:transition advClick="0" advTm="5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9512" y="404664"/>
            <a:ext cx="8964488" cy="5632311"/>
          </a:xfrm>
          <a:prstGeom prst="rect">
            <a:avLst/>
          </a:prstGeom>
        </p:spPr>
        <p:txBody>
          <a:bodyPr wrap="square">
            <a:spAutoFit/>
          </a:bodyPr>
          <a:lstStyle/>
          <a:p>
            <a:pPr marL="457200" indent="-457200"/>
            <a:r>
              <a:rPr lang="ru-RU" sz="4400" b="1" u="sng" dirty="0" smtClean="0">
                <a:solidFill>
                  <a:srgbClr val="002060"/>
                </a:solidFill>
              </a:rPr>
              <a:t>1.     </a:t>
            </a:r>
            <a:r>
              <a:rPr lang="en-US" sz="4400" b="1" u="sng" dirty="0" smtClean="0">
                <a:solidFill>
                  <a:srgbClr val="002060"/>
                </a:solidFill>
              </a:rPr>
              <a:t>pasta </a:t>
            </a:r>
            <a:r>
              <a:rPr lang="ru-RU" sz="4400" b="1" u="sng" dirty="0" smtClean="0">
                <a:solidFill>
                  <a:srgbClr val="002060"/>
                </a:solidFill>
              </a:rPr>
              <a:t>   </a:t>
            </a:r>
            <a:r>
              <a:rPr lang="en-US" sz="4400" b="1" u="sng" dirty="0" smtClean="0">
                <a:solidFill>
                  <a:srgbClr val="002060"/>
                </a:solidFill>
              </a:rPr>
              <a:t> ice-cream </a:t>
            </a:r>
            <a:r>
              <a:rPr lang="ru-RU" sz="4400" b="1" u="sng" dirty="0" smtClean="0">
                <a:solidFill>
                  <a:srgbClr val="002060"/>
                </a:solidFill>
              </a:rPr>
              <a:t> </a:t>
            </a:r>
            <a:r>
              <a:rPr lang="en-US" sz="4400" b="1" u="sng" dirty="0" smtClean="0">
                <a:solidFill>
                  <a:srgbClr val="002060"/>
                </a:solidFill>
              </a:rPr>
              <a:t> cake</a:t>
            </a:r>
          </a:p>
          <a:p>
            <a:pPr marL="457200" indent="-457200">
              <a:buNone/>
            </a:pPr>
            <a:r>
              <a:rPr lang="en-US" sz="2800" i="1" dirty="0" smtClean="0">
                <a:solidFill>
                  <a:srgbClr val="002060"/>
                </a:solidFill>
              </a:rPr>
              <a:t>The odd one out is ---- because it is not a d-----t.</a:t>
            </a:r>
            <a:endParaRPr lang="ru-RU" sz="2800" i="1" dirty="0" smtClean="0">
              <a:solidFill>
                <a:srgbClr val="002060"/>
              </a:solidFill>
            </a:endParaRPr>
          </a:p>
          <a:p>
            <a:pPr marL="457200" indent="-457200">
              <a:buNone/>
            </a:pPr>
            <a:r>
              <a:rPr lang="ru-RU" sz="4400" b="1" u="sng" dirty="0" smtClean="0">
                <a:solidFill>
                  <a:srgbClr val="002060"/>
                </a:solidFill>
              </a:rPr>
              <a:t>2.     </a:t>
            </a:r>
            <a:r>
              <a:rPr lang="en-US" sz="4400" b="1" u="sng" dirty="0" smtClean="0">
                <a:solidFill>
                  <a:srgbClr val="002060"/>
                </a:solidFill>
              </a:rPr>
              <a:t>butter </a:t>
            </a:r>
            <a:r>
              <a:rPr lang="ru-RU" sz="4400" b="1" u="sng" dirty="0" smtClean="0">
                <a:solidFill>
                  <a:srgbClr val="002060"/>
                </a:solidFill>
              </a:rPr>
              <a:t> </a:t>
            </a:r>
            <a:r>
              <a:rPr lang="en-US" sz="4400" b="1" u="sng" dirty="0" smtClean="0">
                <a:solidFill>
                  <a:srgbClr val="002060"/>
                </a:solidFill>
              </a:rPr>
              <a:t> cheese  </a:t>
            </a:r>
            <a:r>
              <a:rPr lang="ru-RU" sz="4400" b="1" u="sng" dirty="0" smtClean="0">
                <a:solidFill>
                  <a:srgbClr val="002060"/>
                </a:solidFill>
              </a:rPr>
              <a:t> </a:t>
            </a:r>
            <a:r>
              <a:rPr lang="en-US" sz="4400" b="1" u="sng" dirty="0" smtClean="0">
                <a:solidFill>
                  <a:srgbClr val="002060"/>
                </a:solidFill>
              </a:rPr>
              <a:t>egg</a:t>
            </a:r>
          </a:p>
          <a:p>
            <a:pPr marL="457200" indent="-457200">
              <a:buNone/>
            </a:pPr>
            <a:r>
              <a:rPr lang="en-US" sz="2800" i="1" dirty="0" smtClean="0">
                <a:solidFill>
                  <a:srgbClr val="002060"/>
                </a:solidFill>
              </a:rPr>
              <a:t>The odd one out is ---- because it is not made of m</a:t>
            </a:r>
            <a:r>
              <a:rPr lang="ru-RU" sz="2800" i="1" dirty="0" smtClean="0">
                <a:solidFill>
                  <a:srgbClr val="002060"/>
                </a:solidFill>
              </a:rPr>
              <a:t>--</a:t>
            </a:r>
            <a:r>
              <a:rPr lang="en-US" sz="2800" i="1" dirty="0" smtClean="0">
                <a:solidFill>
                  <a:srgbClr val="002060"/>
                </a:solidFill>
              </a:rPr>
              <a:t>k</a:t>
            </a:r>
            <a:endParaRPr lang="ru-RU" sz="2800" i="1" dirty="0" smtClean="0">
              <a:solidFill>
                <a:srgbClr val="002060"/>
              </a:solidFill>
            </a:endParaRPr>
          </a:p>
          <a:p>
            <a:pPr marL="457200" indent="-457200">
              <a:buNone/>
            </a:pPr>
            <a:r>
              <a:rPr lang="ru-RU" sz="4400" b="1" u="sng" dirty="0" smtClean="0">
                <a:solidFill>
                  <a:srgbClr val="002060"/>
                </a:solidFill>
              </a:rPr>
              <a:t>3.     </a:t>
            </a:r>
            <a:r>
              <a:rPr lang="en-US" sz="4400" b="1" u="sng" dirty="0" smtClean="0">
                <a:solidFill>
                  <a:srgbClr val="002060"/>
                </a:solidFill>
              </a:rPr>
              <a:t>duck  </a:t>
            </a:r>
            <a:r>
              <a:rPr lang="ru-RU" sz="4400" b="1" u="sng" dirty="0" smtClean="0">
                <a:solidFill>
                  <a:srgbClr val="002060"/>
                </a:solidFill>
              </a:rPr>
              <a:t> </a:t>
            </a:r>
            <a:r>
              <a:rPr lang="en-US" sz="4400" b="1" u="sng" dirty="0" smtClean="0">
                <a:solidFill>
                  <a:srgbClr val="002060"/>
                </a:solidFill>
              </a:rPr>
              <a:t>sausage </a:t>
            </a:r>
            <a:r>
              <a:rPr lang="ru-RU" sz="4400" b="1" u="sng" dirty="0" smtClean="0">
                <a:solidFill>
                  <a:srgbClr val="002060"/>
                </a:solidFill>
              </a:rPr>
              <a:t> </a:t>
            </a:r>
            <a:r>
              <a:rPr lang="en-US" sz="4400" b="1" u="sng" dirty="0" smtClean="0">
                <a:solidFill>
                  <a:srgbClr val="002060"/>
                </a:solidFill>
              </a:rPr>
              <a:t> lettuce  </a:t>
            </a:r>
          </a:p>
          <a:p>
            <a:pPr marL="457200" indent="-457200"/>
            <a:r>
              <a:rPr lang="en-US" sz="2800" i="1" dirty="0" smtClean="0">
                <a:solidFill>
                  <a:srgbClr val="002060"/>
                </a:solidFill>
              </a:rPr>
              <a:t>The odd one out is---- because it is not m</a:t>
            </a:r>
            <a:r>
              <a:rPr lang="ru-RU" sz="2800" i="1" dirty="0" smtClean="0">
                <a:solidFill>
                  <a:srgbClr val="002060"/>
                </a:solidFill>
              </a:rPr>
              <a:t>--</a:t>
            </a:r>
            <a:r>
              <a:rPr lang="en-US" sz="2800" i="1" dirty="0" smtClean="0">
                <a:solidFill>
                  <a:srgbClr val="002060"/>
                </a:solidFill>
              </a:rPr>
              <a:t>t.</a:t>
            </a:r>
            <a:endParaRPr lang="ru-RU" sz="2800" i="1" dirty="0" smtClean="0">
              <a:solidFill>
                <a:srgbClr val="002060"/>
              </a:solidFill>
            </a:endParaRPr>
          </a:p>
          <a:p>
            <a:pPr marL="457200" indent="-457200"/>
            <a:r>
              <a:rPr lang="ru-RU" sz="4400" b="1" u="sng" dirty="0" smtClean="0">
                <a:solidFill>
                  <a:srgbClr val="002060"/>
                </a:solidFill>
              </a:rPr>
              <a:t>4.     </a:t>
            </a:r>
            <a:r>
              <a:rPr lang="en-US" sz="4400" b="1" u="sng" dirty="0" smtClean="0">
                <a:solidFill>
                  <a:srgbClr val="002060"/>
                </a:solidFill>
              </a:rPr>
              <a:t>carrot </a:t>
            </a:r>
            <a:r>
              <a:rPr lang="ru-RU" sz="4400" b="1" u="sng" dirty="0" smtClean="0">
                <a:solidFill>
                  <a:srgbClr val="002060"/>
                </a:solidFill>
              </a:rPr>
              <a:t> </a:t>
            </a:r>
            <a:r>
              <a:rPr lang="en-US" sz="4400" b="1" u="sng" dirty="0" smtClean="0">
                <a:solidFill>
                  <a:srgbClr val="002060"/>
                </a:solidFill>
              </a:rPr>
              <a:t>  spinach </a:t>
            </a:r>
            <a:r>
              <a:rPr lang="ru-RU" sz="4400" b="1" u="sng" dirty="0" smtClean="0">
                <a:solidFill>
                  <a:srgbClr val="002060"/>
                </a:solidFill>
              </a:rPr>
              <a:t> </a:t>
            </a:r>
            <a:r>
              <a:rPr lang="en-US" sz="4400" b="1" u="sng" dirty="0" smtClean="0">
                <a:solidFill>
                  <a:srgbClr val="002060"/>
                </a:solidFill>
              </a:rPr>
              <a:t> salt</a:t>
            </a:r>
          </a:p>
          <a:p>
            <a:pPr marL="457200" indent="-457200">
              <a:buNone/>
            </a:pPr>
            <a:r>
              <a:rPr lang="en-US" sz="2800" i="1" dirty="0" smtClean="0">
                <a:solidFill>
                  <a:srgbClr val="002060"/>
                </a:solidFill>
              </a:rPr>
              <a:t>The odd one out is---- because it is not a v-------e.</a:t>
            </a:r>
            <a:endParaRPr lang="ru-RU" sz="2800" i="1" dirty="0" smtClean="0">
              <a:solidFill>
                <a:srgbClr val="002060"/>
              </a:solidFill>
            </a:endParaRPr>
          </a:p>
          <a:p>
            <a:pPr marL="457200" indent="-457200">
              <a:buNone/>
            </a:pPr>
            <a:r>
              <a:rPr lang="ru-RU" sz="4400" b="1" u="sng" dirty="0" smtClean="0">
                <a:solidFill>
                  <a:srgbClr val="002060"/>
                </a:solidFill>
              </a:rPr>
              <a:t>5.     </a:t>
            </a:r>
            <a:r>
              <a:rPr lang="en-US" sz="4400" b="1" u="sng" dirty="0" smtClean="0">
                <a:solidFill>
                  <a:srgbClr val="002060"/>
                </a:solidFill>
              </a:rPr>
              <a:t>milk  </a:t>
            </a:r>
            <a:r>
              <a:rPr lang="ru-RU" sz="4400" b="1" u="sng" dirty="0" smtClean="0">
                <a:solidFill>
                  <a:srgbClr val="002060"/>
                </a:solidFill>
              </a:rPr>
              <a:t> </a:t>
            </a:r>
            <a:r>
              <a:rPr lang="en-US" sz="4400" b="1" u="sng" dirty="0" smtClean="0">
                <a:solidFill>
                  <a:srgbClr val="002060"/>
                </a:solidFill>
              </a:rPr>
              <a:t>tea </a:t>
            </a:r>
            <a:r>
              <a:rPr lang="ru-RU" sz="4400" b="1" u="sng" dirty="0" smtClean="0">
                <a:solidFill>
                  <a:srgbClr val="002060"/>
                </a:solidFill>
              </a:rPr>
              <a:t> </a:t>
            </a:r>
            <a:r>
              <a:rPr lang="en-US" sz="4400" b="1" u="sng" dirty="0" smtClean="0">
                <a:solidFill>
                  <a:srgbClr val="002060"/>
                </a:solidFill>
              </a:rPr>
              <a:t> bread</a:t>
            </a:r>
          </a:p>
          <a:p>
            <a:pPr marL="457200" indent="-457200"/>
            <a:r>
              <a:rPr lang="en-US" sz="2800" i="1" dirty="0" smtClean="0">
                <a:solidFill>
                  <a:srgbClr val="002060"/>
                </a:solidFill>
              </a:rPr>
              <a:t>The odd one out is---- because it is not a d---k.                    </a:t>
            </a:r>
            <a:endParaRPr lang="ru-RU" sz="2800" i="1" dirty="0" smtClean="0">
              <a:solidFill>
                <a:srgbClr val="002060"/>
              </a:solidFill>
            </a:endParaRPr>
          </a:p>
        </p:txBody>
      </p:sp>
    </p:spTree>
  </p:cSld>
  <p:clrMapOvr>
    <a:masterClrMapping/>
  </p:clrMapOvr>
  <p:transition advClick="0" advTm="30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404664"/>
            <a:ext cx="4392488" cy="730250"/>
          </a:xfrm>
        </p:spPr>
        <p:txBody>
          <a:bodyPr>
            <a:noAutofit/>
          </a:bodyPr>
          <a:lstStyle/>
          <a:p>
            <a:r>
              <a:rPr lang="en-US" sz="6600" i="1" u="sng" dirty="0" smtClean="0">
                <a:solidFill>
                  <a:srgbClr val="002060"/>
                </a:solidFill>
              </a:rPr>
              <a:t>Answers</a:t>
            </a:r>
            <a:r>
              <a:rPr lang="ru-RU" sz="6600" i="1" u="sng" dirty="0" smtClean="0">
                <a:solidFill>
                  <a:srgbClr val="002060"/>
                </a:solidFill>
              </a:rPr>
              <a:t>:</a:t>
            </a:r>
            <a:endParaRPr lang="ru-RU" sz="6600" i="1" u="sng" dirty="0">
              <a:solidFill>
                <a:srgbClr val="002060"/>
              </a:solidFill>
            </a:endParaRPr>
          </a:p>
        </p:txBody>
      </p:sp>
      <p:sp>
        <p:nvSpPr>
          <p:cNvPr id="6" name="Текст 5"/>
          <p:cNvSpPr>
            <a:spLocks noGrp="1"/>
          </p:cNvSpPr>
          <p:nvPr>
            <p:ph type="body" idx="2"/>
          </p:nvPr>
        </p:nvSpPr>
        <p:spPr>
          <a:xfrm>
            <a:off x="5004048" y="3789040"/>
            <a:ext cx="3600400" cy="914400"/>
          </a:xfrm>
        </p:spPr>
        <p:txBody>
          <a:bodyPr>
            <a:noAutofit/>
          </a:bodyPr>
          <a:lstStyle/>
          <a:p>
            <a:r>
              <a:rPr lang="ru-RU" sz="3200" b="1" i="1" dirty="0" smtClean="0">
                <a:solidFill>
                  <a:srgbClr val="002060"/>
                </a:solidFill>
              </a:rPr>
              <a:t>1</a:t>
            </a:r>
            <a:r>
              <a:rPr lang="en-US" sz="3200" b="1" i="1" dirty="0" smtClean="0">
                <a:solidFill>
                  <a:srgbClr val="002060"/>
                </a:solidFill>
              </a:rPr>
              <a:t>.</a:t>
            </a:r>
            <a:r>
              <a:rPr lang="ru-RU" sz="3200" b="1" i="1" dirty="0" smtClean="0">
                <a:solidFill>
                  <a:srgbClr val="002060"/>
                </a:solidFill>
              </a:rPr>
              <a:t> </a:t>
            </a:r>
            <a:r>
              <a:rPr lang="en-US" sz="3200" b="1" i="1" dirty="0" smtClean="0">
                <a:solidFill>
                  <a:srgbClr val="002060"/>
                </a:solidFill>
              </a:rPr>
              <a:t>pasta, dessert</a:t>
            </a:r>
          </a:p>
          <a:p>
            <a:r>
              <a:rPr lang="en-US" sz="3200" b="1" i="1" dirty="0" smtClean="0">
                <a:solidFill>
                  <a:srgbClr val="002060"/>
                </a:solidFill>
              </a:rPr>
              <a:t>2. egg, milk</a:t>
            </a:r>
          </a:p>
          <a:p>
            <a:r>
              <a:rPr lang="en-US" sz="3200" b="1" i="1" dirty="0" smtClean="0">
                <a:solidFill>
                  <a:srgbClr val="002060"/>
                </a:solidFill>
              </a:rPr>
              <a:t>3. lettuce, meat</a:t>
            </a:r>
          </a:p>
          <a:p>
            <a:r>
              <a:rPr lang="en-US" sz="3200" b="1" i="1" dirty="0" smtClean="0">
                <a:solidFill>
                  <a:srgbClr val="002060"/>
                </a:solidFill>
              </a:rPr>
              <a:t>4. salt, vegetable</a:t>
            </a:r>
          </a:p>
          <a:p>
            <a:r>
              <a:rPr lang="en-US" sz="3200" b="1" i="1" dirty="0" smtClean="0">
                <a:solidFill>
                  <a:srgbClr val="002060"/>
                </a:solidFill>
              </a:rPr>
              <a:t>5. bread, drink</a:t>
            </a:r>
            <a:endParaRPr lang="ru-RU" sz="3200" b="1" i="1" dirty="0">
              <a:solidFill>
                <a:srgbClr val="002060"/>
              </a:solidFill>
            </a:endParaRPr>
          </a:p>
        </p:txBody>
      </p:sp>
      <p:pic>
        <p:nvPicPr>
          <p:cNvPr id="7" name="Содержимое 6" descr="1205586324_vegetables-copy.jpg"/>
          <p:cNvPicPr>
            <a:picLocks noGrp="1" noChangeAspect="1"/>
          </p:cNvPicPr>
          <p:nvPr>
            <p:ph sz="half" idx="1"/>
          </p:nvPr>
        </p:nvPicPr>
        <p:blipFill>
          <a:blip r:embed="rId2" cstate="print"/>
          <a:stretch>
            <a:fillRect/>
          </a:stretch>
        </p:blipFill>
        <p:spPr>
          <a:xfrm>
            <a:off x="395536" y="2060848"/>
            <a:ext cx="4042081" cy="38100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advClick="0" advTm="15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3141663"/>
            <a:ext cx="10117138" cy="1143000"/>
          </a:xfrm>
        </p:spPr>
        <p:txBody>
          <a:bodyPr>
            <a:noAutofit/>
          </a:bodyPr>
          <a:lstStyle/>
          <a:p>
            <a:r>
              <a:rPr lang="en-US" sz="5400" b="1" i="1" u="sng" dirty="0" smtClean="0">
                <a:solidFill>
                  <a:srgbClr val="002060"/>
                </a:solidFill>
              </a:rPr>
              <a:t>Fill in the missing words.</a:t>
            </a:r>
            <a:br>
              <a:rPr lang="en-US" sz="5400" b="1" i="1" u="sng" dirty="0" smtClean="0">
                <a:solidFill>
                  <a:srgbClr val="002060"/>
                </a:solidFill>
              </a:rPr>
            </a:br>
            <a:r>
              <a:rPr lang="en-US" sz="6000" b="1" i="1" u="sng" dirty="0" smtClean="0">
                <a:solidFill>
                  <a:srgbClr val="002060"/>
                </a:solidFill>
              </a:rPr>
              <a:t/>
            </a:r>
            <a:br>
              <a:rPr lang="en-US" sz="6000" b="1" i="1" u="sng" dirty="0" smtClean="0">
                <a:solidFill>
                  <a:srgbClr val="002060"/>
                </a:solidFill>
              </a:rPr>
            </a:br>
            <a:r>
              <a:rPr lang="en-US" sz="6000" b="1" i="1" u="sng" dirty="0" smtClean="0">
                <a:solidFill>
                  <a:srgbClr val="002060"/>
                </a:solidFill>
              </a:rPr>
              <a:t> </a:t>
            </a:r>
            <a:r>
              <a:rPr lang="en-US" sz="5400" b="1" i="1" u="sng" dirty="0" smtClean="0">
                <a:solidFill>
                  <a:srgbClr val="002060"/>
                </a:solidFill>
              </a:rPr>
              <a:t>The letters in the boxes</a:t>
            </a:r>
            <a:br>
              <a:rPr lang="en-US" sz="5400" b="1" i="1" u="sng" dirty="0" smtClean="0">
                <a:solidFill>
                  <a:srgbClr val="002060"/>
                </a:solidFill>
              </a:rPr>
            </a:br>
            <a:r>
              <a:rPr lang="en-US" sz="5400" b="1" i="1" u="sng" dirty="0" smtClean="0">
                <a:solidFill>
                  <a:srgbClr val="002060"/>
                </a:solidFill>
              </a:rPr>
              <a:t> spell a word connected</a:t>
            </a:r>
            <a:br>
              <a:rPr lang="en-US" sz="5400" b="1" i="1" u="sng" dirty="0" smtClean="0">
                <a:solidFill>
                  <a:srgbClr val="002060"/>
                </a:solidFill>
              </a:rPr>
            </a:br>
            <a:r>
              <a:rPr lang="en-US" sz="5400" b="1" i="1" u="sng" dirty="0" smtClean="0">
                <a:solidFill>
                  <a:srgbClr val="002060"/>
                </a:solidFill>
              </a:rPr>
              <a:t> with eating.</a:t>
            </a:r>
            <a:endParaRPr lang="ru-RU" sz="5400" b="1" i="1" u="sng" dirty="0">
              <a:solidFill>
                <a:srgbClr val="002060"/>
              </a:solidFill>
            </a:endParaRPr>
          </a:p>
        </p:txBody>
      </p:sp>
      <p:sp>
        <p:nvSpPr>
          <p:cNvPr id="3" name="Содержимое 2"/>
          <p:cNvSpPr>
            <a:spLocks noGrp="1"/>
          </p:cNvSpPr>
          <p:nvPr>
            <p:ph idx="4294967295"/>
          </p:nvPr>
        </p:nvSpPr>
        <p:spPr>
          <a:xfrm>
            <a:off x="0" y="1196975"/>
            <a:ext cx="7416800" cy="5226050"/>
          </a:xfrm>
        </p:spPr>
        <p:txBody>
          <a:bodyPr>
            <a:normAutofit/>
          </a:bodyPr>
          <a:lstStyle/>
          <a:p>
            <a:pPr>
              <a:buNone/>
            </a:pPr>
            <a:r>
              <a:rPr lang="en-US" sz="2000" dirty="0" smtClean="0"/>
              <a:t>                                            </a:t>
            </a:r>
            <a:endParaRPr lang="ru-RU" sz="2000" dirty="0"/>
          </a:p>
        </p:txBody>
      </p:sp>
    </p:spTree>
  </p:cSld>
  <p:clrMapOvr>
    <a:masterClrMapping/>
  </p:clrMapOvr>
  <p:transition advClick="0" advTm="10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428604"/>
            <a:ext cx="9577064" cy="5016758"/>
          </a:xfrm>
          <a:prstGeom prst="rect">
            <a:avLst/>
          </a:prstGeom>
        </p:spPr>
        <p:txBody>
          <a:bodyPr wrap="square">
            <a:spAutoFit/>
          </a:bodyPr>
          <a:lstStyle/>
          <a:p>
            <a:r>
              <a:rPr lang="en-US" sz="3200" dirty="0" smtClean="0">
                <a:solidFill>
                  <a:srgbClr val="002060"/>
                </a:solidFill>
              </a:rPr>
              <a:t>1. </a:t>
            </a:r>
            <a:r>
              <a:rPr lang="en-US" sz="3200" i="1" dirty="0" smtClean="0">
                <a:solidFill>
                  <a:srgbClr val="002060"/>
                </a:solidFill>
              </a:rPr>
              <a:t>something you use to eat with                                   </a:t>
            </a:r>
          </a:p>
          <a:p>
            <a:r>
              <a:rPr lang="en-US" sz="3200" dirty="0" smtClean="0">
                <a:solidFill>
                  <a:srgbClr val="002060"/>
                </a:solidFill>
              </a:rPr>
              <a:t>2. </a:t>
            </a:r>
            <a:r>
              <a:rPr lang="en-US" sz="3200" i="1" dirty="0" smtClean="0">
                <a:solidFill>
                  <a:srgbClr val="002060"/>
                </a:solidFill>
              </a:rPr>
              <a:t>you  sit at this to eat dinner</a:t>
            </a:r>
          </a:p>
          <a:p>
            <a:r>
              <a:rPr lang="en-US" sz="3200" dirty="0" smtClean="0">
                <a:solidFill>
                  <a:srgbClr val="002060"/>
                </a:solidFill>
              </a:rPr>
              <a:t>3. </a:t>
            </a:r>
            <a:r>
              <a:rPr lang="en-US" sz="3200" i="1" dirty="0" smtClean="0">
                <a:solidFill>
                  <a:srgbClr val="002060"/>
                </a:solidFill>
              </a:rPr>
              <a:t>something sweet you eat at the and of the meal</a:t>
            </a:r>
          </a:p>
          <a:p>
            <a:r>
              <a:rPr lang="en-US" sz="3200" dirty="0" smtClean="0">
                <a:solidFill>
                  <a:srgbClr val="002060"/>
                </a:solidFill>
              </a:rPr>
              <a:t>4. </a:t>
            </a:r>
            <a:r>
              <a:rPr lang="en-US" sz="3200" i="1" dirty="0" smtClean="0">
                <a:solidFill>
                  <a:srgbClr val="002060"/>
                </a:solidFill>
              </a:rPr>
              <a:t>a person who brings you food</a:t>
            </a:r>
          </a:p>
          <a:p>
            <a:r>
              <a:rPr lang="en-US" sz="3200" dirty="0" smtClean="0">
                <a:solidFill>
                  <a:srgbClr val="002060"/>
                </a:solidFill>
              </a:rPr>
              <a:t>5. </a:t>
            </a:r>
            <a:r>
              <a:rPr lang="en-US" sz="3200" i="1" dirty="0" smtClean="0">
                <a:solidFill>
                  <a:srgbClr val="002060"/>
                </a:solidFill>
              </a:rPr>
              <a:t>the biggest part of a meal</a:t>
            </a:r>
          </a:p>
          <a:p>
            <a:r>
              <a:rPr lang="en-US" sz="3200" dirty="0" smtClean="0">
                <a:solidFill>
                  <a:srgbClr val="002060"/>
                </a:solidFill>
              </a:rPr>
              <a:t>6. </a:t>
            </a:r>
            <a:r>
              <a:rPr lang="en-US" sz="3200" i="1" dirty="0" smtClean="0">
                <a:solidFill>
                  <a:srgbClr val="002060"/>
                </a:solidFill>
              </a:rPr>
              <a:t>what you read to choose your meal</a:t>
            </a:r>
          </a:p>
          <a:p>
            <a:r>
              <a:rPr lang="en-US" sz="3200" dirty="0" smtClean="0">
                <a:solidFill>
                  <a:srgbClr val="002060"/>
                </a:solidFill>
              </a:rPr>
              <a:t>7. </a:t>
            </a:r>
            <a:r>
              <a:rPr lang="en-US" sz="3200" i="1" dirty="0" smtClean="0">
                <a:solidFill>
                  <a:srgbClr val="002060"/>
                </a:solidFill>
              </a:rPr>
              <a:t>something that goes with a meal</a:t>
            </a:r>
            <a:r>
              <a:rPr lang="ru-RU" sz="3200" i="1" dirty="0" smtClean="0">
                <a:solidFill>
                  <a:srgbClr val="002060"/>
                </a:solidFill>
              </a:rPr>
              <a:t> –</a:t>
            </a:r>
            <a:r>
              <a:rPr lang="en-US" sz="3200" i="1" dirty="0" smtClean="0">
                <a:solidFill>
                  <a:srgbClr val="002060"/>
                </a:solidFill>
              </a:rPr>
              <a:t>water or wine</a:t>
            </a:r>
          </a:p>
          <a:p>
            <a:r>
              <a:rPr lang="en-US" sz="3200" dirty="0" smtClean="0">
                <a:solidFill>
                  <a:srgbClr val="002060"/>
                </a:solidFill>
              </a:rPr>
              <a:t>8. </a:t>
            </a:r>
            <a:r>
              <a:rPr lang="en-US" sz="3200" i="1" dirty="0" smtClean="0">
                <a:solidFill>
                  <a:srgbClr val="002060"/>
                </a:solidFill>
              </a:rPr>
              <a:t>the first course of a dinner</a:t>
            </a:r>
          </a:p>
          <a:p>
            <a:r>
              <a:rPr lang="en-US" sz="3200" dirty="0" smtClean="0">
                <a:solidFill>
                  <a:srgbClr val="002060"/>
                </a:solidFill>
              </a:rPr>
              <a:t>9. </a:t>
            </a:r>
            <a:r>
              <a:rPr lang="en-US" sz="3200" i="1" dirty="0" smtClean="0">
                <a:solidFill>
                  <a:srgbClr val="002060"/>
                </a:solidFill>
              </a:rPr>
              <a:t>something you use to cut meat with</a:t>
            </a:r>
          </a:p>
          <a:p>
            <a:r>
              <a:rPr lang="en-US" sz="3200" dirty="0" smtClean="0">
                <a:solidFill>
                  <a:srgbClr val="002060"/>
                </a:solidFill>
              </a:rPr>
              <a:t>10. </a:t>
            </a:r>
            <a:r>
              <a:rPr lang="en-US" sz="3200" i="1" dirty="0" smtClean="0">
                <a:solidFill>
                  <a:srgbClr val="002060"/>
                </a:solidFill>
              </a:rPr>
              <a:t>money that you leave for service</a:t>
            </a:r>
          </a:p>
        </p:txBody>
      </p:sp>
    </p:spTree>
  </p:cSld>
  <p:clrMapOvr>
    <a:masterClrMapping/>
  </p:clrMapOvr>
  <p:transition advClick="0" advTm="120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95536" y="404664"/>
            <a:ext cx="4402832" cy="730250"/>
          </a:xfrm>
        </p:spPr>
        <p:txBody>
          <a:bodyPr>
            <a:noAutofit/>
          </a:bodyPr>
          <a:lstStyle/>
          <a:p>
            <a:r>
              <a:rPr lang="en-US" sz="6600" i="1" u="sng" dirty="0" smtClean="0">
                <a:solidFill>
                  <a:srgbClr val="002060"/>
                </a:solidFill>
              </a:rPr>
              <a:t>Answers</a:t>
            </a:r>
            <a:r>
              <a:rPr lang="ru-RU" sz="6600" i="1" u="sng" dirty="0" smtClean="0">
                <a:solidFill>
                  <a:srgbClr val="002060"/>
                </a:solidFill>
              </a:rPr>
              <a:t>:</a:t>
            </a:r>
            <a:endParaRPr lang="ru-RU" sz="6600" i="1" u="sng" dirty="0">
              <a:solidFill>
                <a:srgbClr val="002060"/>
              </a:solidFill>
            </a:endParaRPr>
          </a:p>
        </p:txBody>
      </p:sp>
      <p:sp>
        <p:nvSpPr>
          <p:cNvPr id="7" name="Текст 6"/>
          <p:cNvSpPr>
            <a:spLocks noGrp="1"/>
          </p:cNvSpPr>
          <p:nvPr>
            <p:ph type="body" idx="2"/>
          </p:nvPr>
        </p:nvSpPr>
        <p:spPr>
          <a:xfrm>
            <a:off x="5796136" y="3356992"/>
            <a:ext cx="3347864" cy="2642592"/>
          </a:xfrm>
        </p:spPr>
        <p:txBody>
          <a:bodyPr>
            <a:noAutofit/>
          </a:bodyPr>
          <a:lstStyle/>
          <a:p>
            <a:r>
              <a:rPr lang="ru-RU" sz="3200" b="1" i="1" dirty="0" smtClean="0">
                <a:solidFill>
                  <a:srgbClr val="002060"/>
                </a:solidFill>
              </a:rPr>
              <a:t>1</a:t>
            </a:r>
            <a:r>
              <a:rPr lang="en-US" sz="3200" b="1" i="1" dirty="0" smtClean="0">
                <a:solidFill>
                  <a:srgbClr val="002060"/>
                </a:solidFill>
              </a:rPr>
              <a:t>.</a:t>
            </a:r>
            <a:r>
              <a:rPr lang="ru-RU" sz="3200" b="1" i="1" dirty="0" smtClean="0">
                <a:solidFill>
                  <a:srgbClr val="002060"/>
                </a:solidFill>
              </a:rPr>
              <a:t> </a:t>
            </a:r>
            <a:r>
              <a:rPr lang="en-US" sz="3200" b="1" i="1" dirty="0" smtClean="0">
                <a:solidFill>
                  <a:srgbClr val="002060"/>
                </a:solidFill>
              </a:rPr>
              <a:t>fork</a:t>
            </a:r>
          </a:p>
          <a:p>
            <a:r>
              <a:rPr lang="en-US" sz="3200" b="1" i="1" dirty="0" smtClean="0">
                <a:solidFill>
                  <a:srgbClr val="002060"/>
                </a:solidFill>
              </a:rPr>
              <a:t>2. table</a:t>
            </a:r>
          </a:p>
          <a:p>
            <a:r>
              <a:rPr lang="en-US" sz="3200" b="1" i="1" dirty="0" smtClean="0">
                <a:solidFill>
                  <a:srgbClr val="002060"/>
                </a:solidFill>
              </a:rPr>
              <a:t>3. dessert</a:t>
            </a:r>
          </a:p>
          <a:p>
            <a:r>
              <a:rPr lang="en-US" sz="3200" b="1" i="1" dirty="0" smtClean="0">
                <a:solidFill>
                  <a:srgbClr val="002060"/>
                </a:solidFill>
              </a:rPr>
              <a:t>4. waiter</a:t>
            </a:r>
          </a:p>
          <a:p>
            <a:r>
              <a:rPr lang="en-US" sz="3200" b="1" i="1" dirty="0" smtClean="0">
                <a:solidFill>
                  <a:srgbClr val="002060"/>
                </a:solidFill>
              </a:rPr>
              <a:t>5. main course</a:t>
            </a:r>
          </a:p>
          <a:p>
            <a:r>
              <a:rPr lang="en-US" sz="3200" b="1" i="1" dirty="0" smtClean="0">
                <a:solidFill>
                  <a:srgbClr val="002060"/>
                </a:solidFill>
              </a:rPr>
              <a:t>6. menu</a:t>
            </a:r>
          </a:p>
          <a:p>
            <a:r>
              <a:rPr lang="en-US" sz="3200" b="1" i="1" dirty="0" smtClean="0">
                <a:solidFill>
                  <a:srgbClr val="002060"/>
                </a:solidFill>
              </a:rPr>
              <a:t>7. drink</a:t>
            </a:r>
          </a:p>
          <a:p>
            <a:r>
              <a:rPr lang="en-US" sz="3200" b="1" i="1" dirty="0" smtClean="0">
                <a:solidFill>
                  <a:srgbClr val="002060"/>
                </a:solidFill>
              </a:rPr>
              <a:t>8. starter</a:t>
            </a:r>
          </a:p>
          <a:p>
            <a:r>
              <a:rPr lang="en-US" sz="3200" b="1" i="1" dirty="0" smtClean="0">
                <a:solidFill>
                  <a:srgbClr val="002060"/>
                </a:solidFill>
              </a:rPr>
              <a:t>9. knife</a:t>
            </a:r>
          </a:p>
          <a:p>
            <a:r>
              <a:rPr lang="en-US" sz="3200" b="1" i="1" dirty="0" smtClean="0">
                <a:solidFill>
                  <a:srgbClr val="002060"/>
                </a:solidFill>
              </a:rPr>
              <a:t>10. tip</a:t>
            </a:r>
          </a:p>
        </p:txBody>
      </p:sp>
      <p:pic>
        <p:nvPicPr>
          <p:cNvPr id="8" name="Содержимое 7" descr="1579668611.jpg"/>
          <p:cNvPicPr>
            <a:picLocks noGrp="1" noChangeAspect="1"/>
          </p:cNvPicPr>
          <p:nvPr>
            <p:ph sz="half" idx="1"/>
          </p:nvPr>
        </p:nvPicPr>
        <p:blipFill>
          <a:blip r:embed="rId2" cstate="print"/>
          <a:stretch>
            <a:fillRect/>
          </a:stretch>
        </p:blipFill>
        <p:spPr>
          <a:xfrm>
            <a:off x="323528" y="1844824"/>
            <a:ext cx="5080000" cy="3810000"/>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251520" y="5949280"/>
            <a:ext cx="5262979" cy="646331"/>
          </a:xfrm>
          <a:prstGeom prst="rect">
            <a:avLst/>
          </a:prstGeom>
          <a:noFill/>
        </p:spPr>
        <p:txBody>
          <a:bodyPr wrap="none" rtlCol="0">
            <a:spAutoFit/>
          </a:bodyPr>
          <a:lstStyle/>
          <a:p>
            <a:r>
              <a:rPr lang="en-US" sz="3600" b="1" u="sng" dirty="0" smtClean="0">
                <a:solidFill>
                  <a:srgbClr val="002060"/>
                </a:solidFill>
              </a:rPr>
              <a:t>The word is restaurant.</a:t>
            </a:r>
            <a:endParaRPr lang="ru-RU" sz="3600" b="1" u="sng" dirty="0">
              <a:solidFill>
                <a:srgbClr val="002060"/>
              </a:solidFill>
            </a:endParaRPr>
          </a:p>
        </p:txBody>
      </p:sp>
    </p:spTree>
  </p:cSld>
  <p:clrMapOvr>
    <a:masterClrMapping/>
  </p:clrMapOvr>
  <p:transition advClick="0" advTm="20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одержимое 6"/>
          <p:cNvSpPr>
            <a:spLocks noGrp="1"/>
          </p:cNvSpPr>
          <p:nvPr>
            <p:ph idx="4294967295"/>
          </p:nvPr>
        </p:nvSpPr>
        <p:spPr>
          <a:xfrm>
            <a:off x="0" y="0"/>
            <a:ext cx="9144000" cy="6858000"/>
          </a:xfrm>
        </p:spPr>
        <p:txBody>
          <a:bodyPr>
            <a:normAutofit/>
          </a:bodyPr>
          <a:lstStyle/>
          <a:p>
            <a:pPr>
              <a:buNone/>
            </a:pPr>
            <a:r>
              <a:rPr lang="en-US" sz="3200" b="1" i="1" dirty="0" smtClean="0">
                <a:solidFill>
                  <a:srgbClr val="002060"/>
                </a:solidFill>
              </a:rPr>
              <a:t> * You are Dave. Next Saturday you have planned to go out to the Mayfair Restaurant for a special meal with two friends, Louise and Steve. You have just found a message from the restaurant on your answer phone. Listen to the message and complete the notes.</a:t>
            </a:r>
          </a:p>
          <a:p>
            <a:endParaRPr lang="en-US" sz="3200" b="1" i="1" dirty="0" smtClean="0">
              <a:solidFill>
                <a:srgbClr val="002060"/>
              </a:solidFill>
            </a:endParaRPr>
          </a:p>
          <a:p>
            <a:pPr>
              <a:buNone/>
            </a:pPr>
            <a:r>
              <a:rPr lang="en-US" sz="3200" b="1" i="1" dirty="0" smtClean="0">
                <a:solidFill>
                  <a:srgbClr val="002060"/>
                </a:solidFill>
              </a:rPr>
              <a:t> * Mayfair Restaurant meal</a:t>
            </a:r>
          </a:p>
          <a:p>
            <a:pPr>
              <a:buNone/>
            </a:pPr>
            <a:r>
              <a:rPr lang="en-US" sz="3200" b="1" i="1" dirty="0" smtClean="0">
                <a:solidFill>
                  <a:srgbClr val="002060"/>
                </a:solidFill>
              </a:rPr>
              <a:t> * Time</a:t>
            </a:r>
            <a:r>
              <a:rPr lang="ru-RU" sz="3200" b="1" i="1" dirty="0" smtClean="0">
                <a:solidFill>
                  <a:srgbClr val="002060"/>
                </a:solidFill>
              </a:rPr>
              <a:t>: </a:t>
            </a:r>
            <a:r>
              <a:rPr lang="en-US" sz="3200" b="1" i="1" dirty="0" smtClean="0">
                <a:solidFill>
                  <a:srgbClr val="002060"/>
                </a:solidFill>
              </a:rPr>
              <a:t>…….( not……)</a:t>
            </a:r>
          </a:p>
          <a:p>
            <a:pPr>
              <a:buNone/>
            </a:pPr>
            <a:r>
              <a:rPr lang="en-US" sz="3200" b="1" i="1" dirty="0" smtClean="0">
                <a:solidFill>
                  <a:srgbClr val="002060"/>
                </a:solidFill>
              </a:rPr>
              <a:t> * Menu</a:t>
            </a:r>
            <a:r>
              <a:rPr lang="ru-RU" sz="3200" b="1" i="1" dirty="0" smtClean="0">
                <a:solidFill>
                  <a:srgbClr val="002060"/>
                </a:solidFill>
              </a:rPr>
              <a:t>: </a:t>
            </a:r>
            <a:r>
              <a:rPr lang="en-US" sz="3200" b="1" i="1" dirty="0" smtClean="0">
                <a:solidFill>
                  <a:srgbClr val="002060"/>
                </a:solidFill>
              </a:rPr>
              <a:t>no……….. choice</a:t>
            </a:r>
            <a:endParaRPr lang="ru-RU" sz="3200" b="1" i="1" dirty="0">
              <a:solidFill>
                <a:srgbClr val="002060"/>
              </a:solidFill>
            </a:endParaRPr>
          </a:p>
        </p:txBody>
      </p:sp>
    </p:spTree>
  </p:cSld>
  <p:clrMapOvr>
    <a:masterClrMapping/>
  </p:clrMapOvr>
  <p:transition advClick="0" advTm="120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11560" y="332656"/>
            <a:ext cx="4343860" cy="1253808"/>
          </a:xfrm>
        </p:spPr>
        <p:txBody>
          <a:bodyPr>
            <a:noAutofit/>
          </a:bodyPr>
          <a:lstStyle/>
          <a:p>
            <a:r>
              <a:rPr lang="en-US" sz="6600" i="1" u="sng" dirty="0" smtClean="0">
                <a:solidFill>
                  <a:srgbClr val="002060"/>
                </a:solidFill>
              </a:rPr>
              <a:t>Answers</a:t>
            </a:r>
            <a:r>
              <a:rPr lang="ru-RU" sz="6600" i="1" u="sng" dirty="0" smtClean="0">
                <a:solidFill>
                  <a:srgbClr val="002060"/>
                </a:solidFill>
              </a:rPr>
              <a:t>:</a:t>
            </a:r>
            <a:endParaRPr lang="ru-RU" sz="6600" i="1" u="sng" dirty="0">
              <a:solidFill>
                <a:srgbClr val="002060"/>
              </a:solidFill>
            </a:endParaRPr>
          </a:p>
        </p:txBody>
      </p:sp>
      <p:pic>
        <p:nvPicPr>
          <p:cNvPr id="7" name="Рисунок 6" descr="foto14.jpg"/>
          <p:cNvPicPr>
            <a:picLocks noGrp="1" noChangeAspect="1"/>
          </p:cNvPicPr>
          <p:nvPr>
            <p:ph type="pic" idx="1"/>
          </p:nvPr>
        </p:nvPicPr>
        <p:blipFill>
          <a:blip r:embed="rId2" cstate="print"/>
          <a:srcRect l="16667" r="16667"/>
          <a:stretch>
            <a:fillRect/>
          </a:stretch>
        </p:blipFill>
        <p:spPr>
          <a:xfrm>
            <a:off x="251520" y="2204864"/>
            <a:ext cx="4114800" cy="4114800"/>
          </a:xfrm>
          <a:prstGeom prst="rect">
            <a:avLst/>
          </a:prstGeom>
          <a:ln>
            <a:noFill/>
          </a:ln>
          <a:effectLst>
            <a:outerShdw blurRad="292100" dist="139700" dir="2700000" algn="tl" rotWithShape="0">
              <a:srgbClr val="333333">
                <a:alpha val="65000"/>
              </a:srgbClr>
            </a:outerShdw>
          </a:effectLst>
        </p:spPr>
      </p:pic>
      <p:sp>
        <p:nvSpPr>
          <p:cNvPr id="6" name="Текст 5"/>
          <p:cNvSpPr>
            <a:spLocks noGrp="1"/>
          </p:cNvSpPr>
          <p:nvPr>
            <p:ph type="body" sz="half" idx="2"/>
          </p:nvPr>
        </p:nvSpPr>
        <p:spPr>
          <a:xfrm>
            <a:off x="4644008" y="2852936"/>
            <a:ext cx="4668402" cy="2663482"/>
          </a:xfrm>
        </p:spPr>
        <p:txBody>
          <a:bodyPr>
            <a:noAutofit/>
          </a:bodyPr>
          <a:lstStyle/>
          <a:p>
            <a:r>
              <a:rPr lang="en-US" sz="3600" b="1" i="1" u="sng" dirty="0" smtClean="0">
                <a:solidFill>
                  <a:srgbClr val="002060"/>
                </a:solidFill>
              </a:rPr>
              <a:t>Time</a:t>
            </a:r>
            <a:r>
              <a:rPr lang="ru-RU" sz="3600" b="1" i="1" u="sng" dirty="0" smtClean="0">
                <a:solidFill>
                  <a:srgbClr val="002060"/>
                </a:solidFill>
              </a:rPr>
              <a:t>:</a:t>
            </a:r>
            <a:r>
              <a:rPr lang="en-US" sz="3600" b="1" i="1" u="sng" dirty="0" smtClean="0">
                <a:solidFill>
                  <a:srgbClr val="002060"/>
                </a:solidFill>
              </a:rPr>
              <a:t>  </a:t>
            </a:r>
            <a:r>
              <a:rPr lang="en-US" sz="3200" b="1" i="1" dirty="0" smtClean="0">
                <a:solidFill>
                  <a:srgbClr val="002060"/>
                </a:solidFill>
              </a:rPr>
              <a:t>7.00( not 7.30 )</a:t>
            </a:r>
          </a:p>
          <a:p>
            <a:r>
              <a:rPr lang="en-US" sz="3600" b="1" i="1" u="sng" dirty="0" smtClean="0">
                <a:solidFill>
                  <a:srgbClr val="002060"/>
                </a:solidFill>
              </a:rPr>
              <a:t>Menu</a:t>
            </a:r>
            <a:r>
              <a:rPr lang="ru-RU" sz="3600" b="1" i="1" u="sng" dirty="0" smtClean="0">
                <a:solidFill>
                  <a:srgbClr val="002060"/>
                </a:solidFill>
              </a:rPr>
              <a:t>:</a:t>
            </a:r>
            <a:r>
              <a:rPr lang="ru-RU" sz="3200" b="1" i="1" dirty="0" smtClean="0">
                <a:solidFill>
                  <a:srgbClr val="002060"/>
                </a:solidFill>
              </a:rPr>
              <a:t>  </a:t>
            </a:r>
            <a:r>
              <a:rPr lang="en-US" sz="3200" b="1" i="1" dirty="0" smtClean="0">
                <a:solidFill>
                  <a:srgbClr val="002060"/>
                </a:solidFill>
              </a:rPr>
              <a:t>no vegetarian</a:t>
            </a:r>
          </a:p>
          <a:p>
            <a:r>
              <a:rPr lang="en-US" sz="3200" b="1" i="1" dirty="0" smtClean="0">
                <a:solidFill>
                  <a:srgbClr val="002060"/>
                </a:solidFill>
              </a:rPr>
              <a:t>                         choice</a:t>
            </a:r>
            <a:endParaRPr lang="ru-RU" sz="3200" b="1" i="1" dirty="0">
              <a:solidFill>
                <a:srgbClr val="002060"/>
              </a:solidFill>
            </a:endParaRPr>
          </a:p>
        </p:txBody>
      </p:sp>
    </p:spTree>
  </p:cSld>
  <p:clrMapOvr>
    <a:masterClrMapping/>
  </p:clrMapOvr>
  <p:transition advClick="0" advTm="15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71400"/>
            <a:ext cx="4271852" cy="1253808"/>
          </a:xfrm>
        </p:spPr>
        <p:txBody>
          <a:bodyPr>
            <a:noAutofit/>
          </a:bodyPr>
          <a:lstStyle/>
          <a:p>
            <a:r>
              <a:rPr lang="en-US" sz="6600" i="1" u="sng" dirty="0" smtClean="0">
                <a:solidFill>
                  <a:srgbClr val="002060"/>
                </a:solidFill>
              </a:rPr>
              <a:t>Listening</a:t>
            </a:r>
            <a:endParaRPr lang="ru-RU" sz="6600" i="1" u="sng" dirty="0">
              <a:solidFill>
                <a:srgbClr val="002060"/>
              </a:solidFill>
            </a:endParaRPr>
          </a:p>
        </p:txBody>
      </p:sp>
      <p:pic>
        <p:nvPicPr>
          <p:cNvPr id="6" name="Рисунок 5" descr="8162550.jpg"/>
          <p:cNvPicPr>
            <a:picLocks noGrp="1" noChangeAspect="1"/>
          </p:cNvPicPr>
          <p:nvPr>
            <p:ph type="pic" idx="1"/>
          </p:nvPr>
        </p:nvPicPr>
        <p:blipFill>
          <a:blip r:embed="rId3" cstate="print"/>
          <a:srcRect l="6731" r="6731"/>
          <a:stretch>
            <a:fillRect/>
          </a:stretch>
        </p:blipFill>
        <p:spPr>
          <a:xfrm>
            <a:off x="323528" y="3861048"/>
            <a:ext cx="3888432" cy="2808312"/>
          </a:xfrm>
          <a:prstGeom prst="rect">
            <a:avLst/>
          </a:prstGeom>
          <a:ln>
            <a:noFill/>
          </a:ln>
          <a:effectLst>
            <a:outerShdw blurRad="292100" dist="139700" dir="2700000" algn="tl" rotWithShape="0">
              <a:srgbClr val="333333">
                <a:alpha val="65000"/>
              </a:srgbClr>
            </a:outerShdw>
          </a:effectLst>
        </p:spPr>
      </p:pic>
      <p:sp>
        <p:nvSpPr>
          <p:cNvPr id="3" name="Содержимое 2"/>
          <p:cNvSpPr>
            <a:spLocks noGrp="1"/>
          </p:cNvSpPr>
          <p:nvPr>
            <p:ph type="body" sz="half" idx="2"/>
          </p:nvPr>
        </p:nvSpPr>
        <p:spPr/>
        <p:txBody>
          <a:bodyPr>
            <a:normAutofit fontScale="25000" lnSpcReduction="20000"/>
          </a:bodyPr>
          <a:lstStyle/>
          <a:p>
            <a:pPr lvl="8">
              <a:buNone/>
            </a:pPr>
            <a:r>
              <a:rPr lang="en-US" smtClean="0"/>
              <a:t>																																																								 </a:t>
            </a:r>
            <a:r>
              <a:rPr lang="en-US" dirty="0" smtClean="0"/>
              <a:t>										                                                                      </a:t>
            </a:r>
            <a:endParaRPr lang="ru-RU" dirty="0"/>
          </a:p>
        </p:txBody>
      </p:sp>
      <p:sp>
        <p:nvSpPr>
          <p:cNvPr id="4" name="Текст 3"/>
          <p:cNvSpPr>
            <a:spLocks noGrp="1"/>
          </p:cNvSpPr>
          <p:nvPr>
            <p:ph sz="half" idx="4294967295"/>
          </p:nvPr>
        </p:nvSpPr>
        <p:spPr>
          <a:xfrm>
            <a:off x="0" y="1268760"/>
            <a:ext cx="9151168" cy="5184576"/>
          </a:xfrm>
        </p:spPr>
        <p:txBody>
          <a:bodyPr>
            <a:noAutofit/>
          </a:bodyPr>
          <a:lstStyle/>
          <a:p>
            <a:pPr>
              <a:buNone/>
            </a:pPr>
            <a:r>
              <a:rPr lang="en-US" sz="2000" dirty="0" smtClean="0"/>
              <a:t>     </a:t>
            </a:r>
            <a:r>
              <a:rPr lang="en-US" sz="2800" b="1" dirty="0" smtClean="0">
                <a:solidFill>
                  <a:srgbClr val="002060"/>
                </a:solidFill>
              </a:rPr>
              <a:t>You will hear a conversation between two friends, Katy and Peter. </a:t>
            </a:r>
          </a:p>
          <a:p>
            <a:pPr>
              <a:buNone/>
            </a:pPr>
            <a:r>
              <a:rPr lang="en-US" sz="2800" b="1" dirty="0" smtClean="0">
                <a:solidFill>
                  <a:srgbClr val="002060"/>
                </a:solidFill>
              </a:rPr>
              <a:t>    They have just sat down in a restaurant.</a:t>
            </a:r>
          </a:p>
          <a:p>
            <a:pPr>
              <a:buNone/>
            </a:pPr>
            <a:r>
              <a:rPr lang="en-US" sz="2800" b="1" dirty="0" smtClean="0">
                <a:solidFill>
                  <a:srgbClr val="002060"/>
                </a:solidFill>
              </a:rPr>
              <a:t>    Decide if you think each statement is correct or incorrect. If you think the statement is correct,</a:t>
            </a:r>
          </a:p>
          <a:p>
            <a:pPr>
              <a:buNone/>
            </a:pPr>
            <a:r>
              <a:rPr lang="en-US" sz="2800" b="1" dirty="0" smtClean="0">
                <a:solidFill>
                  <a:srgbClr val="002060"/>
                </a:solidFill>
              </a:rPr>
              <a:t>                                                 put a tick in the box</a:t>
            </a:r>
          </a:p>
          <a:p>
            <a:pPr>
              <a:buNone/>
            </a:pPr>
            <a:r>
              <a:rPr lang="en-US" sz="2800" b="1" dirty="0" smtClean="0">
                <a:solidFill>
                  <a:srgbClr val="002060"/>
                </a:solidFill>
              </a:rPr>
              <a:t>                                                 under A for YES. If you</a:t>
            </a:r>
          </a:p>
          <a:p>
            <a:pPr>
              <a:buNone/>
            </a:pPr>
            <a:r>
              <a:rPr lang="en-US" sz="2800" b="1" dirty="0" smtClean="0">
                <a:solidFill>
                  <a:srgbClr val="002060"/>
                </a:solidFill>
              </a:rPr>
              <a:t>                                                 decide it is not correct, </a:t>
            </a:r>
          </a:p>
          <a:p>
            <a:pPr>
              <a:buNone/>
            </a:pPr>
            <a:r>
              <a:rPr lang="en-US" sz="2800" b="1" dirty="0" smtClean="0">
                <a:solidFill>
                  <a:srgbClr val="002060"/>
                </a:solidFill>
              </a:rPr>
              <a:t>                                                 put a tick in the box </a:t>
            </a:r>
          </a:p>
          <a:p>
            <a:pPr>
              <a:buNone/>
            </a:pPr>
            <a:r>
              <a:rPr lang="en-US" sz="2800" b="1" dirty="0" smtClean="0">
                <a:solidFill>
                  <a:srgbClr val="002060"/>
                </a:solidFill>
              </a:rPr>
              <a:t>                                                 under B for NO.</a:t>
            </a:r>
            <a:endParaRPr lang="ru-RU" sz="2800" b="1" dirty="0">
              <a:solidFill>
                <a:srgbClr val="002060"/>
              </a:solidFill>
            </a:endParaRPr>
          </a:p>
        </p:txBody>
      </p:sp>
    </p:spTree>
  </p:cSld>
  <p:clrMapOvr>
    <a:masterClrMapping/>
  </p:clrMapOvr>
  <p:transition advClick="0" advTm="15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179512" y="1196752"/>
          <a:ext cx="8784976" cy="4415370"/>
        </p:xfrm>
        <a:graphic>
          <a:graphicData uri="http://schemas.openxmlformats.org/drawingml/2006/table">
            <a:tbl>
              <a:tblPr firstRow="1" bandRow="1">
                <a:tableStyleId>{69C7853C-536D-4A76-A0AE-DD22124D55A5}</a:tableStyleId>
              </a:tblPr>
              <a:tblGrid>
                <a:gridCol w="600682"/>
                <a:gridCol w="6532417"/>
                <a:gridCol w="949078"/>
                <a:gridCol w="702799"/>
              </a:tblGrid>
              <a:tr h="590466">
                <a:tc>
                  <a:txBody>
                    <a:bodyPr/>
                    <a:lstStyle/>
                    <a:p>
                      <a:endParaRPr lang="ru-RU" dirty="0"/>
                    </a:p>
                  </a:txBody>
                  <a:tcPr/>
                </a:tc>
                <a:tc>
                  <a:txBody>
                    <a:bodyPr/>
                    <a:lstStyle/>
                    <a:p>
                      <a:endParaRPr lang="ru-RU" dirty="0"/>
                    </a:p>
                  </a:txBody>
                  <a:tcPr/>
                </a:tc>
                <a:tc>
                  <a:txBody>
                    <a:bodyPr/>
                    <a:lstStyle/>
                    <a:p>
                      <a:r>
                        <a:rPr lang="en-US" dirty="0" smtClean="0">
                          <a:solidFill>
                            <a:srgbClr val="002060"/>
                          </a:solidFill>
                        </a:rPr>
                        <a:t>A   (YES)</a:t>
                      </a:r>
                      <a:endParaRPr lang="ru-RU" dirty="0">
                        <a:solidFill>
                          <a:srgbClr val="002060"/>
                        </a:solidFill>
                      </a:endParaRPr>
                    </a:p>
                  </a:txBody>
                  <a:tcPr/>
                </a:tc>
                <a:tc>
                  <a:txBody>
                    <a:bodyPr/>
                    <a:lstStyle/>
                    <a:p>
                      <a:r>
                        <a:rPr lang="en-US" dirty="0" smtClean="0">
                          <a:solidFill>
                            <a:srgbClr val="002060"/>
                          </a:solidFill>
                        </a:rPr>
                        <a:t>B   (NO)</a:t>
                      </a:r>
                      <a:endParaRPr lang="ru-RU" dirty="0">
                        <a:solidFill>
                          <a:srgbClr val="002060"/>
                        </a:solidFill>
                      </a:endParaRPr>
                    </a:p>
                  </a:txBody>
                  <a:tcPr/>
                </a:tc>
              </a:tr>
              <a:tr h="590466">
                <a:tc>
                  <a:txBody>
                    <a:bodyPr/>
                    <a:lstStyle/>
                    <a:p>
                      <a:pPr algn="ctr"/>
                      <a:r>
                        <a:rPr lang="ru-RU" sz="2400" b="1" dirty="0" smtClean="0">
                          <a:solidFill>
                            <a:srgbClr val="002060"/>
                          </a:solidFill>
                        </a:rPr>
                        <a:t>1.</a:t>
                      </a:r>
                      <a:endParaRPr lang="ru-RU" sz="2400" b="1" dirty="0">
                        <a:solidFill>
                          <a:srgbClr val="002060"/>
                        </a:solidFill>
                      </a:endParaRPr>
                    </a:p>
                  </a:txBody>
                  <a:tcPr/>
                </a:tc>
                <a:tc>
                  <a:txBody>
                    <a:bodyPr/>
                    <a:lstStyle/>
                    <a:p>
                      <a:r>
                        <a:rPr lang="en-US" sz="2400" b="1" dirty="0" smtClean="0">
                          <a:solidFill>
                            <a:srgbClr val="002060"/>
                          </a:solidFill>
                        </a:rPr>
                        <a:t>It’s Peter’s first visit to the restaurant . </a:t>
                      </a:r>
                      <a:endParaRPr lang="ru-RU" sz="2400" dirty="0"/>
                    </a:p>
                  </a:txBody>
                  <a:tcPr/>
                </a:tc>
                <a:tc>
                  <a:txBody>
                    <a:bodyPr/>
                    <a:lstStyle/>
                    <a:p>
                      <a:endParaRPr lang="ru-RU"/>
                    </a:p>
                  </a:txBody>
                  <a:tcPr/>
                </a:tc>
                <a:tc>
                  <a:txBody>
                    <a:bodyPr/>
                    <a:lstStyle/>
                    <a:p>
                      <a:endParaRPr lang="ru-RU" dirty="0"/>
                    </a:p>
                  </a:txBody>
                  <a:tcPr/>
                </a:tc>
              </a:tr>
              <a:tr h="590466">
                <a:tc>
                  <a:txBody>
                    <a:bodyPr/>
                    <a:lstStyle/>
                    <a:p>
                      <a:pPr algn="ctr"/>
                      <a:r>
                        <a:rPr lang="ru-RU" sz="2400" b="1" dirty="0" smtClean="0">
                          <a:solidFill>
                            <a:srgbClr val="002060"/>
                          </a:solidFill>
                        </a:rPr>
                        <a:t>2.</a:t>
                      </a:r>
                      <a:endParaRPr lang="ru-RU" sz="2400" b="1" dirty="0">
                        <a:solidFill>
                          <a:srgbClr val="002060"/>
                        </a:solidFill>
                      </a:endParaRPr>
                    </a:p>
                  </a:txBody>
                  <a:tcPr/>
                </a:tc>
                <a:tc>
                  <a:txBody>
                    <a:bodyPr/>
                    <a:lstStyle/>
                    <a:p>
                      <a:r>
                        <a:rPr lang="en-US" sz="2400" b="1" dirty="0" smtClean="0">
                          <a:solidFill>
                            <a:srgbClr val="002060"/>
                          </a:solidFill>
                        </a:rPr>
                        <a:t>Katy prefers non- smoking restaurants.</a:t>
                      </a:r>
                      <a:endParaRPr lang="ru-RU" sz="2400" dirty="0"/>
                    </a:p>
                  </a:txBody>
                  <a:tcPr/>
                </a:tc>
                <a:tc>
                  <a:txBody>
                    <a:bodyPr/>
                    <a:lstStyle/>
                    <a:p>
                      <a:endParaRPr lang="ru-RU"/>
                    </a:p>
                  </a:txBody>
                  <a:tcPr/>
                </a:tc>
                <a:tc>
                  <a:txBody>
                    <a:bodyPr/>
                    <a:lstStyle/>
                    <a:p>
                      <a:endParaRPr lang="ru-RU"/>
                    </a:p>
                  </a:txBody>
                  <a:tcPr/>
                </a:tc>
              </a:tr>
              <a:tr h="590466">
                <a:tc>
                  <a:txBody>
                    <a:bodyPr/>
                    <a:lstStyle/>
                    <a:p>
                      <a:pPr algn="ctr"/>
                      <a:r>
                        <a:rPr lang="ru-RU" sz="2400" b="1" dirty="0" smtClean="0">
                          <a:solidFill>
                            <a:srgbClr val="002060"/>
                          </a:solidFill>
                        </a:rPr>
                        <a:t>3.</a:t>
                      </a:r>
                      <a:endParaRPr lang="ru-RU" sz="2400" b="1" dirty="0">
                        <a:solidFill>
                          <a:srgbClr val="002060"/>
                        </a:solidFill>
                      </a:endParaRPr>
                    </a:p>
                  </a:txBody>
                  <a:tcPr/>
                </a:tc>
                <a:tc>
                  <a:txBody>
                    <a:bodyPr/>
                    <a:lstStyle/>
                    <a:p>
                      <a:r>
                        <a:rPr lang="en-US" sz="2400" b="1" dirty="0" smtClean="0">
                          <a:solidFill>
                            <a:srgbClr val="002060"/>
                          </a:solidFill>
                        </a:rPr>
                        <a:t>Katy has plenty of time for lunch.</a:t>
                      </a:r>
                      <a:endParaRPr lang="ru-RU" sz="2400" dirty="0"/>
                    </a:p>
                  </a:txBody>
                  <a:tcPr/>
                </a:tc>
                <a:tc>
                  <a:txBody>
                    <a:bodyPr/>
                    <a:lstStyle/>
                    <a:p>
                      <a:endParaRPr lang="ru-RU"/>
                    </a:p>
                  </a:txBody>
                  <a:tcPr/>
                </a:tc>
                <a:tc>
                  <a:txBody>
                    <a:bodyPr/>
                    <a:lstStyle/>
                    <a:p>
                      <a:endParaRPr lang="ru-RU"/>
                    </a:p>
                  </a:txBody>
                  <a:tcPr/>
                </a:tc>
              </a:tr>
              <a:tr h="590466">
                <a:tc>
                  <a:txBody>
                    <a:bodyPr/>
                    <a:lstStyle/>
                    <a:p>
                      <a:pPr algn="ctr"/>
                      <a:r>
                        <a:rPr lang="ru-RU" sz="2400" b="1" dirty="0" smtClean="0">
                          <a:solidFill>
                            <a:srgbClr val="002060"/>
                          </a:solidFill>
                        </a:rPr>
                        <a:t>4.</a:t>
                      </a:r>
                      <a:endParaRPr lang="ru-RU" sz="2400" b="1" dirty="0">
                        <a:solidFill>
                          <a:srgbClr val="002060"/>
                        </a:solidFill>
                      </a:endParaRPr>
                    </a:p>
                  </a:txBody>
                  <a:tcPr/>
                </a:tc>
                <a:tc>
                  <a:txBody>
                    <a:bodyPr/>
                    <a:lstStyle/>
                    <a:p>
                      <a:r>
                        <a:rPr lang="en-US" sz="2400" b="1" dirty="0" smtClean="0">
                          <a:solidFill>
                            <a:srgbClr val="002060"/>
                          </a:solidFill>
                        </a:rPr>
                        <a:t>Peter thinks that Katy should order the fish.</a:t>
                      </a:r>
                    </a:p>
                    <a:p>
                      <a:endParaRPr lang="ru-RU" sz="2400" dirty="0"/>
                    </a:p>
                  </a:txBody>
                  <a:tcPr/>
                </a:tc>
                <a:tc>
                  <a:txBody>
                    <a:bodyPr/>
                    <a:lstStyle/>
                    <a:p>
                      <a:endParaRPr lang="ru-RU"/>
                    </a:p>
                  </a:txBody>
                  <a:tcPr/>
                </a:tc>
                <a:tc>
                  <a:txBody>
                    <a:bodyPr/>
                    <a:lstStyle/>
                    <a:p>
                      <a:endParaRPr lang="ru-RU"/>
                    </a:p>
                  </a:txBody>
                  <a:tcPr/>
                </a:tc>
              </a:tr>
              <a:tr h="590466">
                <a:tc>
                  <a:txBody>
                    <a:bodyPr/>
                    <a:lstStyle/>
                    <a:p>
                      <a:pPr algn="ctr"/>
                      <a:r>
                        <a:rPr lang="ru-RU" sz="2400" b="1" dirty="0" smtClean="0">
                          <a:solidFill>
                            <a:srgbClr val="002060"/>
                          </a:solidFill>
                        </a:rPr>
                        <a:t>5.</a:t>
                      </a:r>
                      <a:endParaRPr lang="ru-RU" sz="2400" b="1" dirty="0">
                        <a:solidFill>
                          <a:srgbClr val="002060"/>
                        </a:solidFill>
                      </a:endParaRPr>
                    </a:p>
                  </a:txBody>
                  <a:tcPr/>
                </a:tc>
                <a:tc>
                  <a:txBody>
                    <a:bodyPr/>
                    <a:lstStyle/>
                    <a:p>
                      <a:r>
                        <a:rPr lang="en-US" sz="2400" b="1" dirty="0" smtClean="0">
                          <a:solidFill>
                            <a:srgbClr val="002060"/>
                          </a:solidFill>
                        </a:rPr>
                        <a:t>Peter once got ill through eating beef.</a:t>
                      </a:r>
                      <a:endParaRPr lang="ru-RU" sz="2400" dirty="0"/>
                    </a:p>
                  </a:txBody>
                  <a:tcPr/>
                </a:tc>
                <a:tc>
                  <a:txBody>
                    <a:bodyPr/>
                    <a:lstStyle/>
                    <a:p>
                      <a:endParaRPr lang="ru-RU"/>
                    </a:p>
                  </a:txBody>
                  <a:tcPr/>
                </a:tc>
                <a:tc>
                  <a:txBody>
                    <a:bodyPr/>
                    <a:lstStyle/>
                    <a:p>
                      <a:endParaRPr lang="ru-RU"/>
                    </a:p>
                  </a:txBody>
                  <a:tcPr/>
                </a:tc>
              </a:tr>
              <a:tr h="590466">
                <a:tc>
                  <a:txBody>
                    <a:bodyPr/>
                    <a:lstStyle/>
                    <a:p>
                      <a:pPr algn="ctr"/>
                      <a:r>
                        <a:rPr lang="ru-RU" sz="2400" b="1" dirty="0" smtClean="0">
                          <a:solidFill>
                            <a:srgbClr val="002060"/>
                          </a:solidFill>
                        </a:rPr>
                        <a:t>6.</a:t>
                      </a:r>
                      <a:endParaRPr lang="ru-RU" sz="2400" b="1" dirty="0">
                        <a:solidFill>
                          <a:srgbClr val="002060"/>
                        </a:solidFill>
                      </a:endParaRPr>
                    </a:p>
                  </a:txBody>
                  <a:tcPr/>
                </a:tc>
                <a:tc>
                  <a:txBody>
                    <a:bodyPr/>
                    <a:lstStyle/>
                    <a:p>
                      <a:r>
                        <a:rPr lang="en-US" sz="2400" b="1" dirty="0" smtClean="0">
                          <a:solidFill>
                            <a:srgbClr val="002060"/>
                          </a:solidFill>
                        </a:rPr>
                        <a:t>Katy is going to order two courses . </a:t>
                      </a:r>
                      <a:endParaRPr lang="ru-RU" sz="2400" dirty="0"/>
                    </a:p>
                  </a:txBody>
                  <a:tcPr/>
                </a:tc>
                <a:tc>
                  <a:txBody>
                    <a:bodyPr/>
                    <a:lstStyle/>
                    <a:p>
                      <a:endParaRPr lang="ru-RU"/>
                    </a:p>
                  </a:txBody>
                  <a:tcPr/>
                </a:tc>
                <a:tc>
                  <a:txBody>
                    <a:bodyPr/>
                    <a:lstStyle/>
                    <a:p>
                      <a:endParaRPr lang="ru-RU" dirty="0"/>
                    </a:p>
                  </a:txBody>
                  <a:tcPr/>
                </a:tc>
              </a:tr>
            </a:tbl>
          </a:graphicData>
        </a:graphic>
      </p:graphicFrame>
    </p:spTree>
  </p:cSld>
  <p:clrMapOvr>
    <a:masterClrMapping/>
  </p:clrMapOvr>
  <p:transition advClick="0" advTm="240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7200" b="1" i="1" u="sng" dirty="0" smtClean="0">
                <a:solidFill>
                  <a:srgbClr val="002060"/>
                </a:solidFill>
              </a:rPr>
              <a:t>PLAN</a:t>
            </a:r>
            <a:r>
              <a:rPr lang="ru-RU" sz="7200" b="1" i="1" u="sng" dirty="0" smtClean="0">
                <a:solidFill>
                  <a:srgbClr val="002060"/>
                </a:solidFill>
              </a:rPr>
              <a:t>:</a:t>
            </a:r>
            <a:endParaRPr lang="ru-RU" sz="7200" b="1" i="1" u="sng" dirty="0">
              <a:solidFill>
                <a:srgbClr val="002060"/>
              </a:solidFill>
            </a:endParaRPr>
          </a:p>
        </p:txBody>
      </p:sp>
      <p:sp>
        <p:nvSpPr>
          <p:cNvPr id="3" name="Содержимое 2"/>
          <p:cNvSpPr>
            <a:spLocks noGrp="1"/>
          </p:cNvSpPr>
          <p:nvPr>
            <p:ph idx="1"/>
          </p:nvPr>
        </p:nvSpPr>
        <p:spPr/>
        <p:txBody>
          <a:bodyPr>
            <a:normAutofit fontScale="92500" lnSpcReduction="10000"/>
          </a:bodyPr>
          <a:lstStyle/>
          <a:p>
            <a:pPr>
              <a:buNone/>
            </a:pPr>
            <a:r>
              <a:rPr lang="en-US" sz="2800" dirty="0" smtClean="0">
                <a:solidFill>
                  <a:srgbClr val="002060"/>
                </a:solidFill>
              </a:rPr>
              <a:t>Reading</a:t>
            </a:r>
          </a:p>
          <a:p>
            <a:pPr>
              <a:buNone/>
            </a:pPr>
            <a:r>
              <a:rPr lang="en-US" sz="2800" dirty="0" smtClean="0">
                <a:solidFill>
                  <a:srgbClr val="002060"/>
                </a:solidFill>
              </a:rPr>
              <a:t>Complete the missing letters</a:t>
            </a:r>
          </a:p>
          <a:p>
            <a:pPr>
              <a:buNone/>
            </a:pPr>
            <a:r>
              <a:rPr lang="en-US" sz="2800" dirty="0" smtClean="0">
                <a:solidFill>
                  <a:srgbClr val="002060"/>
                </a:solidFill>
              </a:rPr>
              <a:t>Odd one out</a:t>
            </a:r>
          </a:p>
          <a:p>
            <a:pPr>
              <a:buNone/>
            </a:pPr>
            <a:r>
              <a:rPr lang="en-US" sz="2800" dirty="0" smtClean="0">
                <a:solidFill>
                  <a:srgbClr val="002060"/>
                </a:solidFill>
              </a:rPr>
              <a:t>Fill in the missing words</a:t>
            </a:r>
          </a:p>
          <a:p>
            <a:pPr>
              <a:buNone/>
            </a:pPr>
            <a:r>
              <a:rPr lang="en-US" sz="2800" dirty="0" smtClean="0">
                <a:solidFill>
                  <a:srgbClr val="002060"/>
                </a:solidFill>
              </a:rPr>
              <a:t>Listening</a:t>
            </a:r>
          </a:p>
          <a:p>
            <a:pPr>
              <a:buNone/>
            </a:pPr>
            <a:r>
              <a:rPr lang="en-US" sz="2800" dirty="0" smtClean="0">
                <a:solidFill>
                  <a:srgbClr val="002060"/>
                </a:solidFill>
              </a:rPr>
              <a:t>Word</a:t>
            </a:r>
            <a:r>
              <a:rPr lang="ru-RU" sz="2800" dirty="0" smtClean="0">
                <a:solidFill>
                  <a:srgbClr val="002060"/>
                </a:solidFill>
              </a:rPr>
              <a:t>-</a:t>
            </a:r>
            <a:r>
              <a:rPr lang="en-US" sz="2800" dirty="0" smtClean="0">
                <a:solidFill>
                  <a:srgbClr val="002060"/>
                </a:solidFill>
              </a:rPr>
              <a:t>building</a:t>
            </a:r>
          </a:p>
          <a:p>
            <a:pPr>
              <a:buNone/>
            </a:pPr>
            <a:r>
              <a:rPr lang="en-US" sz="2800" dirty="0" smtClean="0">
                <a:solidFill>
                  <a:srgbClr val="002060"/>
                </a:solidFill>
              </a:rPr>
              <a:t>Complete the summary of a reading passage</a:t>
            </a:r>
          </a:p>
          <a:p>
            <a:pPr>
              <a:buNone/>
            </a:pPr>
            <a:r>
              <a:rPr lang="en-US" sz="2800" dirty="0" smtClean="0">
                <a:solidFill>
                  <a:srgbClr val="002060"/>
                </a:solidFill>
              </a:rPr>
              <a:t>Par</a:t>
            </a:r>
            <a:r>
              <a:rPr lang="ru-RU" sz="2800" dirty="0" smtClean="0">
                <a:solidFill>
                  <a:srgbClr val="002060"/>
                </a:solidFill>
              </a:rPr>
              <a:t>а</a:t>
            </a:r>
            <a:r>
              <a:rPr lang="en-US" sz="2800" dirty="0" smtClean="0">
                <a:solidFill>
                  <a:srgbClr val="002060"/>
                </a:solidFill>
              </a:rPr>
              <a:t>phrase</a:t>
            </a:r>
          </a:p>
          <a:p>
            <a:pPr>
              <a:buNone/>
            </a:pPr>
            <a:r>
              <a:rPr lang="en-US" sz="2800" dirty="0" smtClean="0">
                <a:solidFill>
                  <a:srgbClr val="002060"/>
                </a:solidFill>
              </a:rPr>
              <a:t>Choose the correct word</a:t>
            </a:r>
          </a:p>
          <a:p>
            <a:pPr>
              <a:buNone/>
            </a:pPr>
            <a:r>
              <a:rPr lang="en-US" sz="2800" dirty="0" smtClean="0">
                <a:solidFill>
                  <a:srgbClr val="002060"/>
                </a:solidFill>
              </a:rPr>
              <a:t>Speaking</a:t>
            </a:r>
            <a:endParaRPr lang="ru-RU" sz="2800" dirty="0">
              <a:solidFill>
                <a:srgbClr val="002060"/>
              </a:solidFill>
            </a:endParaRPr>
          </a:p>
        </p:txBody>
      </p:sp>
    </p:spTree>
  </p:cSld>
  <p:clrMapOvr>
    <a:masterClrMapping/>
  </p:clrMapOvr>
  <p:transition advClick="0" advTm="15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332656"/>
            <a:ext cx="4752528" cy="1253808"/>
          </a:xfrm>
        </p:spPr>
        <p:txBody>
          <a:bodyPr>
            <a:noAutofit/>
          </a:bodyPr>
          <a:lstStyle/>
          <a:p>
            <a:r>
              <a:rPr lang="en-US" sz="6600" i="1" u="sng" dirty="0" smtClean="0">
                <a:solidFill>
                  <a:srgbClr val="002060"/>
                </a:solidFill>
              </a:rPr>
              <a:t>ANSWERS</a:t>
            </a:r>
            <a:r>
              <a:rPr lang="ru-RU" sz="6600" i="1" u="sng" dirty="0" smtClean="0">
                <a:solidFill>
                  <a:srgbClr val="002060"/>
                </a:solidFill>
              </a:rPr>
              <a:t>:</a:t>
            </a:r>
            <a:endParaRPr lang="ru-RU" sz="6600" i="1" u="sng" dirty="0">
              <a:solidFill>
                <a:srgbClr val="002060"/>
              </a:solidFill>
            </a:endParaRPr>
          </a:p>
        </p:txBody>
      </p:sp>
      <p:pic>
        <p:nvPicPr>
          <p:cNvPr id="5" name="Рисунок 4" descr="aw08.jpg"/>
          <p:cNvPicPr>
            <a:picLocks noGrp="1" noChangeAspect="1"/>
          </p:cNvPicPr>
          <p:nvPr>
            <p:ph type="pic" idx="1"/>
          </p:nvPr>
        </p:nvPicPr>
        <p:blipFill>
          <a:blip r:embed="rId2" cstate="print"/>
          <a:srcRect l="17812" r="17812"/>
          <a:stretch>
            <a:fillRect/>
          </a:stretch>
        </p:blipFill>
        <p:spPr>
          <a:xfrm>
            <a:off x="323528" y="2060848"/>
            <a:ext cx="4114800" cy="4114800"/>
          </a:xfrm>
          <a:prstGeom prst="rect">
            <a:avLst/>
          </a:prstGeom>
          <a:ln>
            <a:noFill/>
          </a:ln>
          <a:effectLst>
            <a:outerShdw blurRad="292100" dist="139700" dir="2700000" algn="tl" rotWithShape="0">
              <a:srgbClr val="333333">
                <a:alpha val="65000"/>
              </a:srgbClr>
            </a:outerShdw>
          </a:effectLst>
        </p:spPr>
      </p:pic>
      <p:sp>
        <p:nvSpPr>
          <p:cNvPr id="4" name="Текст 3"/>
          <p:cNvSpPr>
            <a:spLocks noGrp="1"/>
          </p:cNvSpPr>
          <p:nvPr>
            <p:ph type="body" sz="half" idx="2"/>
          </p:nvPr>
        </p:nvSpPr>
        <p:spPr>
          <a:xfrm>
            <a:off x="6300192" y="1988840"/>
            <a:ext cx="1296144" cy="2663482"/>
          </a:xfrm>
        </p:spPr>
        <p:txBody>
          <a:bodyPr>
            <a:noAutofit/>
          </a:bodyPr>
          <a:lstStyle/>
          <a:p>
            <a:r>
              <a:rPr lang="ru-RU" sz="3200" b="1" i="1" dirty="0" smtClean="0">
                <a:solidFill>
                  <a:srgbClr val="002060"/>
                </a:solidFill>
              </a:rPr>
              <a:t>1-</a:t>
            </a:r>
            <a:r>
              <a:rPr lang="en-US" sz="3200" b="1" i="1" dirty="0" smtClean="0">
                <a:solidFill>
                  <a:srgbClr val="002060"/>
                </a:solidFill>
              </a:rPr>
              <a:t>B</a:t>
            </a:r>
            <a:endParaRPr lang="ru-RU" sz="3200" b="1" i="1" dirty="0" smtClean="0">
              <a:solidFill>
                <a:srgbClr val="002060"/>
              </a:solidFill>
            </a:endParaRPr>
          </a:p>
          <a:p>
            <a:r>
              <a:rPr lang="ru-RU" sz="3200" b="1" i="1" dirty="0" smtClean="0">
                <a:solidFill>
                  <a:srgbClr val="002060"/>
                </a:solidFill>
              </a:rPr>
              <a:t>2-</a:t>
            </a:r>
            <a:r>
              <a:rPr lang="en-US" sz="3200" b="1" i="1" dirty="0" smtClean="0">
                <a:solidFill>
                  <a:srgbClr val="002060"/>
                </a:solidFill>
              </a:rPr>
              <a:t>A</a:t>
            </a:r>
            <a:endParaRPr lang="ru-RU" sz="3200" b="1" i="1" dirty="0" smtClean="0">
              <a:solidFill>
                <a:srgbClr val="002060"/>
              </a:solidFill>
            </a:endParaRPr>
          </a:p>
          <a:p>
            <a:r>
              <a:rPr lang="ru-RU" sz="3200" b="1" i="1" dirty="0" smtClean="0">
                <a:solidFill>
                  <a:srgbClr val="002060"/>
                </a:solidFill>
              </a:rPr>
              <a:t>3-</a:t>
            </a:r>
            <a:r>
              <a:rPr lang="en-US" sz="3200" b="1" i="1" dirty="0" smtClean="0">
                <a:solidFill>
                  <a:srgbClr val="002060"/>
                </a:solidFill>
              </a:rPr>
              <a:t>B</a:t>
            </a:r>
            <a:endParaRPr lang="ru-RU" sz="3200" b="1" i="1" dirty="0" smtClean="0">
              <a:solidFill>
                <a:srgbClr val="002060"/>
              </a:solidFill>
            </a:endParaRPr>
          </a:p>
          <a:p>
            <a:r>
              <a:rPr lang="ru-RU" sz="3200" b="1" i="1" dirty="0" smtClean="0">
                <a:solidFill>
                  <a:srgbClr val="002060"/>
                </a:solidFill>
              </a:rPr>
              <a:t>4-</a:t>
            </a:r>
            <a:r>
              <a:rPr lang="en-US" sz="3200" b="1" i="1" dirty="0" smtClean="0">
                <a:solidFill>
                  <a:srgbClr val="002060"/>
                </a:solidFill>
              </a:rPr>
              <a:t>A</a:t>
            </a:r>
            <a:endParaRPr lang="ru-RU" sz="3200" b="1" i="1" dirty="0" smtClean="0">
              <a:solidFill>
                <a:srgbClr val="002060"/>
              </a:solidFill>
            </a:endParaRPr>
          </a:p>
          <a:p>
            <a:r>
              <a:rPr lang="ru-RU" sz="3200" b="1" i="1" dirty="0" smtClean="0">
                <a:solidFill>
                  <a:srgbClr val="002060"/>
                </a:solidFill>
              </a:rPr>
              <a:t>5-</a:t>
            </a:r>
            <a:r>
              <a:rPr lang="en-US" sz="3200" b="1" i="1" dirty="0" smtClean="0">
                <a:solidFill>
                  <a:srgbClr val="002060"/>
                </a:solidFill>
              </a:rPr>
              <a:t>B</a:t>
            </a:r>
            <a:endParaRPr lang="ru-RU" sz="3200" b="1" i="1" dirty="0" smtClean="0">
              <a:solidFill>
                <a:srgbClr val="002060"/>
              </a:solidFill>
            </a:endParaRPr>
          </a:p>
          <a:p>
            <a:r>
              <a:rPr lang="ru-RU" sz="3200" b="1" i="1" dirty="0" smtClean="0">
                <a:solidFill>
                  <a:srgbClr val="002060"/>
                </a:solidFill>
              </a:rPr>
              <a:t>6-</a:t>
            </a:r>
            <a:r>
              <a:rPr lang="en-US" sz="3200" b="1" i="1" dirty="0" smtClean="0">
                <a:solidFill>
                  <a:srgbClr val="002060"/>
                </a:solidFill>
              </a:rPr>
              <a:t>A</a:t>
            </a:r>
            <a:endParaRPr lang="ru-RU" sz="3200" b="1" i="1" dirty="0">
              <a:solidFill>
                <a:srgbClr val="002060"/>
              </a:solidFill>
            </a:endParaRPr>
          </a:p>
        </p:txBody>
      </p:sp>
    </p:spTree>
  </p:cSld>
  <p:clrMapOvr>
    <a:masterClrMapping/>
  </p:clrMapOvr>
  <p:transition advClick="0" advTm="1000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Текст 6"/>
          <p:cNvSpPr>
            <a:spLocks noGrp="1"/>
          </p:cNvSpPr>
          <p:nvPr>
            <p:ph type="body" idx="4294967295"/>
          </p:nvPr>
        </p:nvSpPr>
        <p:spPr>
          <a:xfrm>
            <a:off x="-180528" y="188640"/>
            <a:ext cx="9324528" cy="1368152"/>
          </a:xfrm>
        </p:spPr>
        <p:txBody>
          <a:bodyPr>
            <a:noAutofit/>
          </a:bodyPr>
          <a:lstStyle/>
          <a:p>
            <a:pPr>
              <a:buNone/>
            </a:pPr>
            <a:r>
              <a:rPr lang="ru-RU" sz="2000" dirty="0" smtClean="0">
                <a:solidFill>
                  <a:srgbClr val="002060"/>
                </a:solidFill>
              </a:rPr>
              <a:t>     </a:t>
            </a:r>
            <a:r>
              <a:rPr lang="en-US" sz="2400" b="1" u="sng" dirty="0" smtClean="0">
                <a:solidFill>
                  <a:srgbClr val="002060"/>
                </a:solidFill>
              </a:rPr>
              <a:t>Before you check your answers, look at the phrases below.</a:t>
            </a:r>
            <a:endParaRPr lang="ru-RU" sz="2400" b="1" u="sng" dirty="0" smtClean="0">
              <a:solidFill>
                <a:srgbClr val="002060"/>
              </a:solidFill>
            </a:endParaRPr>
          </a:p>
          <a:p>
            <a:pPr>
              <a:buNone/>
            </a:pPr>
            <a:r>
              <a:rPr lang="ru-RU" sz="2400" b="1" dirty="0" smtClean="0">
                <a:solidFill>
                  <a:srgbClr val="002060"/>
                </a:solidFill>
              </a:rPr>
              <a:t>   </a:t>
            </a:r>
            <a:r>
              <a:rPr lang="en-US" sz="2400" b="1" dirty="0" smtClean="0">
                <a:solidFill>
                  <a:srgbClr val="002060"/>
                </a:solidFill>
              </a:rPr>
              <a:t> </a:t>
            </a:r>
            <a:r>
              <a:rPr lang="en-US" sz="2400" b="1" u="sng" dirty="0" smtClean="0">
                <a:solidFill>
                  <a:srgbClr val="002060"/>
                </a:solidFill>
              </a:rPr>
              <a:t>Was each one spoken by Katy or Peter</a:t>
            </a:r>
            <a:r>
              <a:rPr lang="ru-RU" sz="2400" b="1" u="sng" dirty="0" smtClean="0">
                <a:solidFill>
                  <a:srgbClr val="002060"/>
                </a:solidFill>
              </a:rPr>
              <a:t>?</a:t>
            </a:r>
          </a:p>
          <a:p>
            <a:pPr>
              <a:buNone/>
            </a:pPr>
            <a:r>
              <a:rPr lang="ru-RU" sz="2400" b="1" dirty="0" smtClean="0">
                <a:solidFill>
                  <a:srgbClr val="002060"/>
                </a:solidFill>
              </a:rPr>
              <a:t>    </a:t>
            </a:r>
            <a:r>
              <a:rPr lang="en-US" sz="2400" b="1" u="sng" dirty="0" smtClean="0">
                <a:solidFill>
                  <a:srgbClr val="002060"/>
                </a:solidFill>
              </a:rPr>
              <a:t>Can you remember the endings to 6 and 7 </a:t>
            </a:r>
            <a:r>
              <a:rPr lang="ru-RU" sz="2400" b="1" u="sng" dirty="0" smtClean="0">
                <a:solidFill>
                  <a:srgbClr val="002060"/>
                </a:solidFill>
              </a:rPr>
              <a:t>? </a:t>
            </a:r>
            <a:endParaRPr lang="ru-RU" sz="2400" b="1" u="sng" dirty="0">
              <a:solidFill>
                <a:srgbClr val="002060"/>
              </a:solidFill>
            </a:endParaRPr>
          </a:p>
        </p:txBody>
      </p:sp>
      <p:sp>
        <p:nvSpPr>
          <p:cNvPr id="6" name="Содержимое 5"/>
          <p:cNvSpPr>
            <a:spLocks noGrp="1"/>
          </p:cNvSpPr>
          <p:nvPr>
            <p:ph sz="half" idx="4294967295"/>
          </p:nvPr>
        </p:nvSpPr>
        <p:spPr>
          <a:xfrm>
            <a:off x="0" y="1844824"/>
            <a:ext cx="8964488" cy="3810000"/>
          </a:xfrm>
        </p:spPr>
        <p:txBody>
          <a:bodyPr>
            <a:noAutofit/>
          </a:bodyPr>
          <a:lstStyle/>
          <a:p>
            <a:pPr>
              <a:buNone/>
            </a:pPr>
            <a:r>
              <a:rPr lang="ru-RU" sz="2800" i="1" dirty="0" smtClean="0">
                <a:solidFill>
                  <a:srgbClr val="002060"/>
                </a:solidFill>
              </a:rPr>
              <a:t>1.   </a:t>
            </a:r>
            <a:r>
              <a:rPr lang="en-US" sz="2800" i="1" dirty="0" smtClean="0">
                <a:solidFill>
                  <a:srgbClr val="002060"/>
                </a:solidFill>
              </a:rPr>
              <a:t>I’ve never been here before.</a:t>
            </a:r>
          </a:p>
          <a:p>
            <a:pPr>
              <a:buNone/>
            </a:pPr>
            <a:r>
              <a:rPr lang="en-US" sz="2800" i="1" dirty="0" smtClean="0">
                <a:solidFill>
                  <a:srgbClr val="002060"/>
                </a:solidFill>
              </a:rPr>
              <a:t>2</a:t>
            </a:r>
            <a:r>
              <a:rPr lang="ru-RU" sz="2800" i="1" dirty="0" smtClean="0">
                <a:solidFill>
                  <a:srgbClr val="002060"/>
                </a:solidFill>
              </a:rPr>
              <a:t>.  </a:t>
            </a:r>
            <a:r>
              <a:rPr lang="en-US" sz="2800" i="1" dirty="0" smtClean="0">
                <a:solidFill>
                  <a:srgbClr val="002060"/>
                </a:solidFill>
              </a:rPr>
              <a:t> I come here quite often.</a:t>
            </a:r>
          </a:p>
          <a:p>
            <a:pPr marL="550926" indent="-514350">
              <a:buNone/>
            </a:pPr>
            <a:r>
              <a:rPr lang="ru-RU" sz="2800" i="1" dirty="0" smtClean="0">
                <a:solidFill>
                  <a:srgbClr val="002060"/>
                </a:solidFill>
              </a:rPr>
              <a:t>3.   </a:t>
            </a:r>
            <a:r>
              <a:rPr lang="en-US" sz="2800" i="1" dirty="0" smtClean="0">
                <a:solidFill>
                  <a:srgbClr val="002060"/>
                </a:solidFill>
              </a:rPr>
              <a:t>I’m really pleased more and more restaurants  don’t</a:t>
            </a:r>
            <a:endParaRPr lang="ru-RU" sz="2800" i="1" dirty="0" smtClean="0">
              <a:solidFill>
                <a:srgbClr val="002060"/>
              </a:solidFill>
            </a:endParaRPr>
          </a:p>
          <a:p>
            <a:pPr marL="550926" indent="-514350">
              <a:buNone/>
            </a:pPr>
            <a:r>
              <a:rPr lang="ru-RU" sz="2800" i="1" dirty="0" smtClean="0">
                <a:solidFill>
                  <a:srgbClr val="002060"/>
                </a:solidFill>
              </a:rPr>
              <a:t>    </a:t>
            </a:r>
            <a:r>
              <a:rPr lang="en-US" sz="2800" i="1" dirty="0" smtClean="0">
                <a:solidFill>
                  <a:srgbClr val="002060"/>
                </a:solidFill>
              </a:rPr>
              <a:t> </a:t>
            </a:r>
            <a:r>
              <a:rPr lang="ru-RU" sz="2800" i="1" dirty="0" smtClean="0">
                <a:solidFill>
                  <a:srgbClr val="002060"/>
                </a:solidFill>
              </a:rPr>
              <a:t> </a:t>
            </a:r>
            <a:r>
              <a:rPr lang="en-US" sz="2800" i="1" dirty="0" smtClean="0">
                <a:solidFill>
                  <a:srgbClr val="002060"/>
                </a:solidFill>
              </a:rPr>
              <a:t>allow it.</a:t>
            </a:r>
          </a:p>
          <a:p>
            <a:pPr>
              <a:buNone/>
            </a:pPr>
            <a:r>
              <a:rPr lang="en-US" sz="2800" i="1" dirty="0" smtClean="0">
                <a:solidFill>
                  <a:srgbClr val="002060"/>
                </a:solidFill>
              </a:rPr>
              <a:t>4</a:t>
            </a:r>
            <a:r>
              <a:rPr lang="ru-RU" sz="2800" i="1" dirty="0" smtClean="0">
                <a:solidFill>
                  <a:srgbClr val="002060"/>
                </a:solidFill>
              </a:rPr>
              <a:t>.</a:t>
            </a:r>
            <a:r>
              <a:rPr lang="en-US" sz="2800" i="1" dirty="0" smtClean="0">
                <a:solidFill>
                  <a:srgbClr val="002060"/>
                </a:solidFill>
              </a:rPr>
              <a:t> </a:t>
            </a:r>
            <a:r>
              <a:rPr lang="ru-RU" sz="2800" i="1" dirty="0" smtClean="0">
                <a:solidFill>
                  <a:srgbClr val="002060"/>
                </a:solidFill>
              </a:rPr>
              <a:t>  </a:t>
            </a:r>
            <a:r>
              <a:rPr lang="en-US" sz="2800" i="1" dirty="0" smtClean="0">
                <a:solidFill>
                  <a:srgbClr val="002060"/>
                </a:solidFill>
              </a:rPr>
              <a:t>I haven’t  got that much time.</a:t>
            </a:r>
          </a:p>
          <a:p>
            <a:pPr>
              <a:buNone/>
            </a:pPr>
            <a:r>
              <a:rPr lang="en-US" sz="2800" i="1" dirty="0" smtClean="0">
                <a:solidFill>
                  <a:srgbClr val="002060"/>
                </a:solidFill>
              </a:rPr>
              <a:t>5</a:t>
            </a:r>
            <a:r>
              <a:rPr lang="ru-RU" sz="2800" i="1" dirty="0" smtClean="0">
                <a:solidFill>
                  <a:srgbClr val="002060"/>
                </a:solidFill>
              </a:rPr>
              <a:t>.  </a:t>
            </a:r>
            <a:r>
              <a:rPr lang="en-US" sz="2800" i="1" dirty="0" smtClean="0">
                <a:solidFill>
                  <a:srgbClr val="002060"/>
                </a:solidFill>
              </a:rPr>
              <a:t> I’ll just have the main course.</a:t>
            </a:r>
          </a:p>
          <a:p>
            <a:pPr>
              <a:buNone/>
            </a:pPr>
            <a:r>
              <a:rPr lang="en-US" sz="2800" i="1" dirty="0" smtClean="0">
                <a:solidFill>
                  <a:srgbClr val="002060"/>
                </a:solidFill>
              </a:rPr>
              <a:t>6</a:t>
            </a:r>
            <a:r>
              <a:rPr lang="ru-RU" sz="2800" i="1" dirty="0" smtClean="0">
                <a:solidFill>
                  <a:srgbClr val="002060"/>
                </a:solidFill>
              </a:rPr>
              <a:t>.</a:t>
            </a:r>
            <a:r>
              <a:rPr lang="en-US" sz="2800" i="1" dirty="0" smtClean="0">
                <a:solidFill>
                  <a:srgbClr val="002060"/>
                </a:solidFill>
              </a:rPr>
              <a:t> </a:t>
            </a:r>
            <a:r>
              <a:rPr lang="ru-RU" sz="2800" i="1" dirty="0" smtClean="0">
                <a:solidFill>
                  <a:srgbClr val="002060"/>
                </a:solidFill>
              </a:rPr>
              <a:t>  </a:t>
            </a:r>
            <a:r>
              <a:rPr lang="en-US" sz="2800" i="1" dirty="0" smtClean="0">
                <a:solidFill>
                  <a:srgbClr val="002060"/>
                </a:solidFill>
              </a:rPr>
              <a:t>You really should try…….</a:t>
            </a:r>
          </a:p>
          <a:p>
            <a:pPr>
              <a:buNone/>
            </a:pPr>
            <a:r>
              <a:rPr lang="en-US" sz="2800" i="1" dirty="0" smtClean="0">
                <a:solidFill>
                  <a:srgbClr val="002060"/>
                </a:solidFill>
              </a:rPr>
              <a:t>7</a:t>
            </a:r>
            <a:r>
              <a:rPr lang="ru-RU" sz="2800" i="1" dirty="0" smtClean="0">
                <a:solidFill>
                  <a:srgbClr val="002060"/>
                </a:solidFill>
              </a:rPr>
              <a:t>.</a:t>
            </a:r>
            <a:r>
              <a:rPr lang="en-US" sz="2800" i="1" dirty="0" smtClean="0">
                <a:solidFill>
                  <a:srgbClr val="002060"/>
                </a:solidFill>
              </a:rPr>
              <a:t> </a:t>
            </a:r>
            <a:r>
              <a:rPr lang="ru-RU" sz="2800" i="1" dirty="0" smtClean="0">
                <a:solidFill>
                  <a:srgbClr val="002060"/>
                </a:solidFill>
              </a:rPr>
              <a:t>  </a:t>
            </a:r>
            <a:r>
              <a:rPr lang="en-US" sz="2800" i="1" dirty="0" smtClean="0">
                <a:solidFill>
                  <a:srgbClr val="002060"/>
                </a:solidFill>
              </a:rPr>
              <a:t>I got ill once on holiday when </a:t>
            </a:r>
            <a:r>
              <a:rPr lang="ru-RU" sz="2800" i="1" dirty="0" smtClean="0">
                <a:solidFill>
                  <a:srgbClr val="002060"/>
                </a:solidFill>
              </a:rPr>
              <a:t> </a:t>
            </a:r>
            <a:r>
              <a:rPr lang="en-US" sz="2800" i="1" dirty="0" smtClean="0">
                <a:solidFill>
                  <a:srgbClr val="002060"/>
                </a:solidFill>
              </a:rPr>
              <a:t>I ate…..</a:t>
            </a:r>
          </a:p>
          <a:p>
            <a:pPr>
              <a:buNone/>
            </a:pPr>
            <a:r>
              <a:rPr lang="en-US" sz="2800" i="1" dirty="0" smtClean="0">
                <a:solidFill>
                  <a:srgbClr val="002060"/>
                </a:solidFill>
              </a:rPr>
              <a:t>8</a:t>
            </a:r>
            <a:r>
              <a:rPr lang="ru-RU" sz="2800" i="1" dirty="0" smtClean="0">
                <a:solidFill>
                  <a:srgbClr val="002060"/>
                </a:solidFill>
              </a:rPr>
              <a:t>.</a:t>
            </a:r>
            <a:r>
              <a:rPr lang="en-US" sz="2800" i="1" dirty="0" smtClean="0">
                <a:solidFill>
                  <a:srgbClr val="002060"/>
                </a:solidFill>
              </a:rPr>
              <a:t> </a:t>
            </a:r>
            <a:r>
              <a:rPr lang="ru-RU" sz="2800" i="1" dirty="0" smtClean="0">
                <a:solidFill>
                  <a:srgbClr val="002060"/>
                </a:solidFill>
              </a:rPr>
              <a:t>  </a:t>
            </a:r>
            <a:r>
              <a:rPr lang="en-US" sz="2800" i="1" dirty="0" smtClean="0">
                <a:solidFill>
                  <a:srgbClr val="002060"/>
                </a:solidFill>
              </a:rPr>
              <a:t>I’ll have a starter.</a:t>
            </a:r>
            <a:endParaRPr lang="ru-RU" sz="2800" i="1" dirty="0">
              <a:solidFill>
                <a:srgbClr val="002060"/>
              </a:solidFill>
            </a:endParaRPr>
          </a:p>
        </p:txBody>
      </p:sp>
    </p:spTree>
  </p:cSld>
  <p:clrMapOvr>
    <a:masterClrMapping/>
  </p:clrMapOvr>
  <p:transition advClick="0" advTm="8000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a:bodyPr>
          <a:lstStyle/>
          <a:p>
            <a:r>
              <a:rPr lang="en-US" sz="6600" b="1" i="1" u="sng" dirty="0" smtClean="0">
                <a:solidFill>
                  <a:srgbClr val="002060"/>
                </a:solidFill>
              </a:rPr>
              <a:t>ANSWERS</a:t>
            </a:r>
            <a:r>
              <a:rPr lang="ru-RU" sz="6600" b="1" i="1" u="sng" dirty="0" smtClean="0">
                <a:solidFill>
                  <a:srgbClr val="002060"/>
                </a:solidFill>
              </a:rPr>
              <a:t>:</a:t>
            </a:r>
            <a:endParaRPr lang="ru-RU" sz="6600" b="1" i="1" u="sng" dirty="0">
              <a:solidFill>
                <a:srgbClr val="002060"/>
              </a:solidFill>
            </a:endParaRPr>
          </a:p>
        </p:txBody>
      </p:sp>
      <p:sp>
        <p:nvSpPr>
          <p:cNvPr id="6" name="Содержимое 5"/>
          <p:cNvSpPr>
            <a:spLocks noGrp="1"/>
          </p:cNvSpPr>
          <p:nvPr>
            <p:ph idx="1"/>
          </p:nvPr>
        </p:nvSpPr>
        <p:spPr>
          <a:xfrm>
            <a:off x="457200" y="1600200"/>
            <a:ext cx="8435280" cy="4525963"/>
          </a:xfrm>
        </p:spPr>
        <p:txBody>
          <a:bodyPr>
            <a:normAutofit/>
          </a:bodyPr>
          <a:lstStyle/>
          <a:p>
            <a:pPr>
              <a:buNone/>
            </a:pPr>
            <a:r>
              <a:rPr lang="ru-RU" b="1" i="1" dirty="0" smtClean="0">
                <a:solidFill>
                  <a:srgbClr val="002060"/>
                </a:solidFill>
              </a:rPr>
              <a:t>1</a:t>
            </a:r>
            <a:r>
              <a:rPr lang="en-US" b="1" i="1" dirty="0" smtClean="0">
                <a:solidFill>
                  <a:srgbClr val="002060"/>
                </a:solidFill>
              </a:rPr>
              <a:t>.  Katy</a:t>
            </a:r>
          </a:p>
          <a:p>
            <a:pPr>
              <a:buNone/>
            </a:pPr>
            <a:r>
              <a:rPr lang="en-US" b="1" i="1" dirty="0" smtClean="0">
                <a:solidFill>
                  <a:srgbClr val="002060"/>
                </a:solidFill>
              </a:rPr>
              <a:t>2.  Peter</a:t>
            </a:r>
          </a:p>
          <a:p>
            <a:pPr>
              <a:buNone/>
            </a:pPr>
            <a:r>
              <a:rPr lang="en-US" b="1" i="1" dirty="0" smtClean="0">
                <a:solidFill>
                  <a:srgbClr val="002060"/>
                </a:solidFill>
              </a:rPr>
              <a:t>3.  Katy</a:t>
            </a:r>
          </a:p>
          <a:p>
            <a:pPr>
              <a:buNone/>
            </a:pPr>
            <a:r>
              <a:rPr lang="en-US" b="1" i="1" dirty="0" smtClean="0">
                <a:solidFill>
                  <a:srgbClr val="002060"/>
                </a:solidFill>
              </a:rPr>
              <a:t>4.  Katy</a:t>
            </a:r>
          </a:p>
          <a:p>
            <a:pPr>
              <a:buNone/>
            </a:pPr>
            <a:r>
              <a:rPr lang="en-US" b="1" i="1" dirty="0" smtClean="0">
                <a:solidFill>
                  <a:srgbClr val="002060"/>
                </a:solidFill>
              </a:rPr>
              <a:t>5.  Peter</a:t>
            </a:r>
          </a:p>
          <a:p>
            <a:pPr>
              <a:buNone/>
            </a:pPr>
            <a:r>
              <a:rPr lang="en-US" b="1" i="1" dirty="0" smtClean="0">
                <a:solidFill>
                  <a:srgbClr val="002060"/>
                </a:solidFill>
              </a:rPr>
              <a:t>6.  Peter( the fish)</a:t>
            </a:r>
          </a:p>
          <a:p>
            <a:pPr>
              <a:buNone/>
            </a:pPr>
            <a:r>
              <a:rPr lang="en-US" b="1" i="1" dirty="0" smtClean="0">
                <a:solidFill>
                  <a:srgbClr val="002060"/>
                </a:solidFill>
              </a:rPr>
              <a:t>7.  Peter (an </a:t>
            </a:r>
            <a:r>
              <a:rPr lang="en-US" b="1" i="1" dirty="0" err="1" smtClean="0">
                <a:solidFill>
                  <a:srgbClr val="002060"/>
                </a:solidFill>
              </a:rPr>
              <a:t>omellette</a:t>
            </a:r>
            <a:r>
              <a:rPr lang="en-US" b="1" i="1" dirty="0" smtClean="0">
                <a:solidFill>
                  <a:srgbClr val="002060"/>
                </a:solidFill>
              </a:rPr>
              <a:t> that had a bad egg in)</a:t>
            </a:r>
          </a:p>
          <a:p>
            <a:pPr>
              <a:buNone/>
            </a:pPr>
            <a:r>
              <a:rPr lang="en-US" b="1" i="1" dirty="0" smtClean="0">
                <a:solidFill>
                  <a:srgbClr val="002060"/>
                </a:solidFill>
              </a:rPr>
              <a:t>8.  Katy </a:t>
            </a:r>
            <a:endParaRPr lang="ru-RU" b="1" i="1" dirty="0" smtClean="0">
              <a:solidFill>
                <a:srgbClr val="002060"/>
              </a:solidFill>
            </a:endParaRPr>
          </a:p>
          <a:p>
            <a:endParaRPr lang="ru-RU" dirty="0"/>
          </a:p>
        </p:txBody>
      </p:sp>
    </p:spTree>
  </p:cSld>
  <p:clrMapOvr>
    <a:masterClrMapping/>
  </p:clrMapOvr>
  <p:transition advClick="0" advTm="1500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95536" y="692696"/>
            <a:ext cx="7467600" cy="1143000"/>
          </a:xfrm>
        </p:spPr>
        <p:txBody>
          <a:bodyPr>
            <a:noAutofit/>
          </a:bodyPr>
          <a:lstStyle/>
          <a:p>
            <a:r>
              <a:rPr lang="en-US" sz="6600" b="1" i="1" u="sng" dirty="0" smtClean="0">
                <a:solidFill>
                  <a:srgbClr val="002060"/>
                </a:solidFill>
              </a:rPr>
              <a:t>WORDBUILDING</a:t>
            </a:r>
            <a:br>
              <a:rPr lang="en-US" sz="6600" b="1" i="1" u="sng" dirty="0" smtClean="0">
                <a:solidFill>
                  <a:srgbClr val="002060"/>
                </a:solidFill>
              </a:rPr>
            </a:br>
            <a:endParaRPr lang="ru-RU" sz="6600" b="1" i="1" u="sng" dirty="0">
              <a:solidFill>
                <a:srgbClr val="002060"/>
              </a:solidFill>
            </a:endParaRPr>
          </a:p>
        </p:txBody>
      </p:sp>
      <p:sp>
        <p:nvSpPr>
          <p:cNvPr id="5" name="Содержимое 4"/>
          <p:cNvSpPr>
            <a:spLocks noGrp="1"/>
          </p:cNvSpPr>
          <p:nvPr>
            <p:ph idx="1"/>
          </p:nvPr>
        </p:nvSpPr>
        <p:spPr>
          <a:xfrm>
            <a:off x="0" y="1628800"/>
            <a:ext cx="8435280" cy="4525963"/>
          </a:xfrm>
        </p:spPr>
        <p:txBody>
          <a:bodyPr>
            <a:normAutofit/>
          </a:bodyPr>
          <a:lstStyle/>
          <a:p>
            <a:pPr>
              <a:buNone/>
            </a:pPr>
            <a:r>
              <a:rPr lang="en-US" sz="2800" b="1" dirty="0" smtClean="0">
                <a:solidFill>
                  <a:srgbClr val="002060"/>
                </a:solidFill>
              </a:rPr>
              <a:t>   -</a:t>
            </a:r>
            <a:r>
              <a:rPr lang="en-US" sz="2800" b="1" i="1" dirty="0" smtClean="0">
                <a:solidFill>
                  <a:srgbClr val="002060"/>
                </a:solidFill>
              </a:rPr>
              <a:t>For questions 1-7 read the text below. </a:t>
            </a:r>
          </a:p>
          <a:p>
            <a:pPr>
              <a:buNone/>
            </a:pPr>
            <a:r>
              <a:rPr lang="en-US" sz="2800" b="1" i="1" dirty="0" smtClean="0">
                <a:solidFill>
                  <a:srgbClr val="002060"/>
                </a:solidFill>
              </a:rPr>
              <a:t>   -Use the words in the boxes to form one word that fits in the same numbered space in the text. </a:t>
            </a:r>
          </a:p>
          <a:p>
            <a:pPr>
              <a:buNone/>
            </a:pPr>
            <a:r>
              <a:rPr lang="en-US" sz="2800" b="1" i="1" dirty="0" smtClean="0">
                <a:solidFill>
                  <a:srgbClr val="002060"/>
                </a:solidFill>
              </a:rPr>
              <a:t>   -Write the new word in the correct box on your answer sheet. </a:t>
            </a:r>
          </a:p>
          <a:p>
            <a:pPr>
              <a:buNone/>
            </a:pPr>
            <a:r>
              <a:rPr lang="en-US" sz="2800" b="1" i="1" dirty="0" smtClean="0">
                <a:solidFill>
                  <a:srgbClr val="002060"/>
                </a:solidFill>
              </a:rPr>
              <a:t>   -The exercise begins with the example 0.</a:t>
            </a:r>
            <a:endParaRPr lang="ru-RU" sz="2800" b="1" i="1" dirty="0">
              <a:solidFill>
                <a:srgbClr val="002060"/>
              </a:solidFill>
            </a:endParaRPr>
          </a:p>
        </p:txBody>
      </p:sp>
    </p:spTree>
  </p:cSld>
  <p:clrMapOvr>
    <a:masterClrMapping/>
  </p:clrMapOvr>
  <p:transition advClick="0" advTm="1000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6600" b="1" i="1" u="sng" dirty="0" smtClean="0">
                <a:solidFill>
                  <a:srgbClr val="002060"/>
                </a:solidFill>
              </a:rPr>
              <a:t>TUDOR HOUSE.</a:t>
            </a:r>
            <a:endParaRPr lang="ru-RU" sz="6600" b="1" i="1" u="sng" dirty="0">
              <a:solidFill>
                <a:srgbClr val="002060"/>
              </a:solidFill>
            </a:endParaRPr>
          </a:p>
        </p:txBody>
      </p:sp>
      <p:sp>
        <p:nvSpPr>
          <p:cNvPr id="3" name="Содержимое 2"/>
          <p:cNvSpPr>
            <a:spLocks noGrp="1"/>
          </p:cNvSpPr>
          <p:nvPr>
            <p:ph idx="1"/>
          </p:nvPr>
        </p:nvSpPr>
        <p:spPr>
          <a:xfrm>
            <a:off x="179512" y="1628800"/>
            <a:ext cx="9515400" cy="4525963"/>
          </a:xfrm>
        </p:spPr>
        <p:txBody>
          <a:bodyPr>
            <a:normAutofit fontScale="92500"/>
          </a:bodyPr>
          <a:lstStyle/>
          <a:p>
            <a:pPr>
              <a:buNone/>
            </a:pPr>
            <a:r>
              <a:rPr lang="en-US" sz="2600" i="1" dirty="0" smtClean="0">
                <a:solidFill>
                  <a:srgbClr val="002060"/>
                </a:solidFill>
              </a:rPr>
              <a:t>This restaurant was opened just two weeks </a:t>
            </a:r>
          </a:p>
          <a:p>
            <a:pPr>
              <a:buNone/>
            </a:pPr>
            <a:r>
              <a:rPr lang="en-US" sz="2600" i="1" dirty="0" smtClean="0">
                <a:solidFill>
                  <a:srgbClr val="002060"/>
                </a:solidFill>
              </a:rPr>
              <a:t>ago after an ….(0) and detailed </a:t>
            </a:r>
            <a:r>
              <a:rPr lang="en-US" sz="2600" i="1" dirty="0" err="1" smtClean="0">
                <a:solidFill>
                  <a:srgbClr val="002060"/>
                </a:solidFill>
              </a:rPr>
              <a:t>programme</a:t>
            </a:r>
            <a:r>
              <a:rPr lang="en-US" sz="2600" i="1" dirty="0" smtClean="0">
                <a:solidFill>
                  <a:srgbClr val="002060"/>
                </a:solidFill>
              </a:rPr>
              <a:t> </a:t>
            </a:r>
            <a:r>
              <a:rPr lang="en-US" sz="2600" dirty="0" smtClean="0"/>
              <a:t>        </a:t>
            </a:r>
            <a:r>
              <a:rPr lang="en-US" sz="2600" b="1" u="sng" dirty="0" smtClean="0">
                <a:solidFill>
                  <a:srgbClr val="002060"/>
                </a:solidFill>
              </a:rPr>
              <a:t>EXTEND</a:t>
            </a:r>
          </a:p>
          <a:p>
            <a:pPr>
              <a:buNone/>
            </a:pPr>
            <a:r>
              <a:rPr lang="en-US" sz="2600" i="1" dirty="0" smtClean="0">
                <a:solidFill>
                  <a:srgbClr val="002060"/>
                </a:solidFill>
              </a:rPr>
              <a:t>of ….(1)  and renovation of one of the oldest</a:t>
            </a:r>
            <a:r>
              <a:rPr lang="en-US" sz="2600" dirty="0" smtClean="0"/>
              <a:t>       </a:t>
            </a:r>
            <a:r>
              <a:rPr lang="en-US" sz="2600" b="1" u="sng" dirty="0" smtClean="0">
                <a:solidFill>
                  <a:srgbClr val="002060"/>
                </a:solidFill>
              </a:rPr>
              <a:t>RESTORE</a:t>
            </a:r>
          </a:p>
          <a:p>
            <a:pPr>
              <a:buNone/>
            </a:pPr>
            <a:r>
              <a:rPr lang="en-US" sz="2600" i="1" dirty="0" smtClean="0">
                <a:solidFill>
                  <a:srgbClr val="002060"/>
                </a:solidFill>
              </a:rPr>
              <a:t>buildings in town. The exact age of the building</a:t>
            </a:r>
          </a:p>
          <a:p>
            <a:pPr>
              <a:buNone/>
            </a:pPr>
            <a:r>
              <a:rPr lang="en-US" sz="2600" i="1" dirty="0" smtClean="0">
                <a:solidFill>
                  <a:srgbClr val="002060"/>
                </a:solidFill>
              </a:rPr>
              <a:t>was ….(2) until foundations were discovered        </a:t>
            </a:r>
            <a:r>
              <a:rPr lang="en-US" sz="2600" b="1" u="sng" dirty="0" smtClean="0">
                <a:solidFill>
                  <a:srgbClr val="002060"/>
                </a:solidFill>
              </a:rPr>
              <a:t>KNOW</a:t>
            </a:r>
          </a:p>
          <a:p>
            <a:pPr>
              <a:buNone/>
            </a:pPr>
            <a:r>
              <a:rPr lang="en-US" sz="2600" i="1" dirty="0" smtClean="0">
                <a:solidFill>
                  <a:srgbClr val="002060"/>
                </a:solidFill>
              </a:rPr>
              <a:t>which date back to the 15</a:t>
            </a:r>
            <a:r>
              <a:rPr lang="en-US" sz="2600" i="1" baseline="30000" dirty="0" smtClean="0">
                <a:solidFill>
                  <a:srgbClr val="002060"/>
                </a:solidFill>
              </a:rPr>
              <a:t>th</a:t>
            </a:r>
            <a:r>
              <a:rPr lang="en-US" sz="2600" i="1" dirty="0" smtClean="0">
                <a:solidFill>
                  <a:srgbClr val="002060"/>
                </a:solidFill>
              </a:rPr>
              <a:t> century. At one  </a:t>
            </a:r>
          </a:p>
          <a:p>
            <a:pPr>
              <a:buNone/>
            </a:pPr>
            <a:r>
              <a:rPr lang="en-US" sz="2600" i="1" dirty="0" smtClean="0">
                <a:solidFill>
                  <a:srgbClr val="002060"/>
                </a:solidFill>
              </a:rPr>
              <a:t>point the building work was halted so that</a:t>
            </a:r>
          </a:p>
          <a:p>
            <a:pPr>
              <a:buNone/>
            </a:pPr>
            <a:r>
              <a:rPr lang="en-US" sz="2600" i="1" dirty="0" smtClean="0">
                <a:solidFill>
                  <a:srgbClr val="002060"/>
                </a:solidFill>
              </a:rPr>
              <a:t> …   (3) could carry out excavations. Some      </a:t>
            </a:r>
            <a:r>
              <a:rPr lang="en-US" sz="2600" b="1" u="sng" dirty="0" smtClean="0">
                <a:solidFill>
                  <a:srgbClr val="002060"/>
                </a:solidFill>
              </a:rPr>
              <a:t>ARCHAEOLOGY</a:t>
            </a:r>
            <a:endParaRPr lang="en-US" sz="2600" b="1" i="1" u="sng" dirty="0" smtClean="0">
              <a:solidFill>
                <a:srgbClr val="002060"/>
              </a:solidFill>
            </a:endParaRPr>
          </a:p>
          <a:p>
            <a:pPr>
              <a:buNone/>
            </a:pPr>
            <a:r>
              <a:rPr lang="en-US" sz="2600" i="1" dirty="0" smtClean="0">
                <a:solidFill>
                  <a:srgbClr val="002060"/>
                </a:solidFill>
              </a:rPr>
              <a:t>of  the interesting ….(4) they made are now          </a:t>
            </a:r>
            <a:r>
              <a:rPr lang="en-US" sz="2600" b="1" u="sng" dirty="0" smtClean="0">
                <a:solidFill>
                  <a:srgbClr val="002060"/>
                </a:solidFill>
              </a:rPr>
              <a:t>DISCOVER</a:t>
            </a:r>
          </a:p>
          <a:p>
            <a:pPr>
              <a:buNone/>
            </a:pPr>
            <a:r>
              <a:rPr lang="en-US" sz="2600" i="1" dirty="0" smtClean="0">
                <a:solidFill>
                  <a:srgbClr val="002060"/>
                </a:solidFill>
              </a:rPr>
              <a:t>on display in the restaurant.</a:t>
            </a:r>
            <a:r>
              <a:rPr lang="en-US" sz="2600" dirty="0" smtClean="0"/>
              <a:t>	          </a:t>
            </a:r>
          </a:p>
          <a:p>
            <a:endParaRPr lang="en-US" sz="2400" dirty="0" smtClean="0"/>
          </a:p>
          <a:p>
            <a:pPr>
              <a:buNone/>
            </a:pPr>
            <a:endParaRPr lang="en-US" sz="2400" dirty="0" smtClean="0"/>
          </a:p>
          <a:p>
            <a:endParaRPr lang="ru-RU" sz="2400" dirty="0"/>
          </a:p>
        </p:txBody>
      </p:sp>
    </p:spTree>
  </p:cSld>
  <p:clrMapOvr>
    <a:masterClrMapping/>
  </p:clrMapOvr>
  <p:transition advClick="0" advTm="6000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179512" y="836712"/>
            <a:ext cx="9937104" cy="6408712"/>
          </a:xfrm>
        </p:spPr>
        <p:txBody>
          <a:bodyPr>
            <a:normAutofit/>
          </a:bodyPr>
          <a:lstStyle/>
          <a:p>
            <a:pPr>
              <a:buNone/>
            </a:pPr>
            <a:r>
              <a:rPr lang="en-US" sz="2800" i="1" dirty="0" smtClean="0">
                <a:solidFill>
                  <a:srgbClr val="002060"/>
                </a:solidFill>
              </a:rPr>
              <a:t>There has been a beautiful and effective</a:t>
            </a:r>
          </a:p>
          <a:p>
            <a:pPr>
              <a:buNone/>
            </a:pPr>
            <a:r>
              <a:rPr lang="en-US" sz="2800" i="1" dirty="0" smtClean="0">
                <a:solidFill>
                  <a:srgbClr val="002060"/>
                </a:solidFill>
              </a:rPr>
              <a:t>….(5) of the traditional building and the  </a:t>
            </a:r>
            <a:r>
              <a:rPr lang="en-US" sz="2400" i="1" dirty="0" smtClean="0">
                <a:solidFill>
                  <a:srgbClr val="002060"/>
                </a:solidFill>
              </a:rPr>
              <a:t>        </a:t>
            </a:r>
            <a:r>
              <a:rPr lang="en-US" sz="2400" b="1" u="sng" dirty="0" smtClean="0">
                <a:solidFill>
                  <a:srgbClr val="002060"/>
                </a:solidFill>
              </a:rPr>
              <a:t>INTEGRATE</a:t>
            </a:r>
          </a:p>
          <a:p>
            <a:pPr>
              <a:buNone/>
            </a:pPr>
            <a:r>
              <a:rPr lang="en-US" sz="2800" i="1" dirty="0" smtClean="0">
                <a:solidFill>
                  <a:srgbClr val="002060"/>
                </a:solidFill>
              </a:rPr>
              <a:t>modern restaurant. It has a charming and</a:t>
            </a:r>
          </a:p>
          <a:p>
            <a:pPr>
              <a:buNone/>
            </a:pPr>
            <a:r>
              <a:rPr lang="en-US" sz="2800" i="1" dirty="0" smtClean="0">
                <a:solidFill>
                  <a:srgbClr val="002060"/>
                </a:solidFill>
              </a:rPr>
              <a:t>….(6)  atmosphere where customers can</a:t>
            </a:r>
            <a:r>
              <a:rPr lang="en-US" sz="2400" i="1" dirty="0" smtClean="0">
                <a:solidFill>
                  <a:srgbClr val="002060"/>
                </a:solidFill>
              </a:rPr>
              <a:t>       </a:t>
            </a:r>
            <a:r>
              <a:rPr lang="en-US" sz="2400" b="1" u="sng" dirty="0" smtClean="0">
                <a:solidFill>
                  <a:srgbClr val="002060"/>
                </a:solidFill>
              </a:rPr>
              <a:t>ROMANCE</a:t>
            </a:r>
          </a:p>
          <a:p>
            <a:pPr>
              <a:buNone/>
            </a:pPr>
            <a:r>
              <a:rPr lang="en-US" sz="2800" i="1" dirty="0" smtClean="0">
                <a:solidFill>
                  <a:srgbClr val="002060"/>
                </a:solidFill>
              </a:rPr>
              <a:t>relax and enjoy their meals. An additional</a:t>
            </a:r>
          </a:p>
          <a:p>
            <a:pPr>
              <a:buNone/>
            </a:pPr>
            <a:r>
              <a:rPr lang="en-US" sz="2800" i="1" dirty="0" smtClean="0">
                <a:solidFill>
                  <a:srgbClr val="002060"/>
                </a:solidFill>
              </a:rPr>
              <a:t>….(7)  is the large garden which has room</a:t>
            </a:r>
            <a:r>
              <a:rPr lang="en-US" sz="2400" i="1" dirty="0" smtClean="0">
                <a:solidFill>
                  <a:srgbClr val="002060"/>
                </a:solidFill>
              </a:rPr>
              <a:t>     </a:t>
            </a:r>
            <a:r>
              <a:rPr lang="en-US" sz="2400" b="1" u="sng" dirty="0" smtClean="0">
                <a:solidFill>
                  <a:srgbClr val="002060"/>
                </a:solidFill>
              </a:rPr>
              <a:t>ATTRACT</a:t>
            </a:r>
          </a:p>
          <a:p>
            <a:pPr>
              <a:buNone/>
            </a:pPr>
            <a:r>
              <a:rPr lang="en-US" sz="2800" i="1" dirty="0" smtClean="0">
                <a:solidFill>
                  <a:srgbClr val="002060"/>
                </a:solidFill>
              </a:rPr>
              <a:t>for 50 customers to enjoy al </a:t>
            </a:r>
            <a:r>
              <a:rPr lang="en-US" sz="2800" i="1" dirty="0" err="1" smtClean="0">
                <a:solidFill>
                  <a:srgbClr val="002060"/>
                </a:solidFill>
              </a:rPr>
              <a:t>fresko</a:t>
            </a:r>
            <a:r>
              <a:rPr lang="en-US" sz="2800" i="1" dirty="0" smtClean="0">
                <a:solidFill>
                  <a:srgbClr val="002060"/>
                </a:solidFill>
              </a:rPr>
              <a:t>  eating                          </a:t>
            </a:r>
          </a:p>
          <a:p>
            <a:pPr>
              <a:buNone/>
            </a:pPr>
            <a:r>
              <a:rPr lang="en-US" sz="2800" i="1" dirty="0" smtClean="0">
                <a:solidFill>
                  <a:srgbClr val="002060"/>
                </a:solidFill>
              </a:rPr>
              <a:t>  in the summer months.</a:t>
            </a:r>
          </a:p>
          <a:p>
            <a:pPr>
              <a:buNone/>
            </a:pPr>
            <a:endParaRPr lang="en-US" sz="2400" dirty="0" smtClean="0"/>
          </a:p>
          <a:p>
            <a:pPr>
              <a:buNone/>
            </a:pPr>
            <a:endParaRPr lang="ru-RU" sz="2400" dirty="0"/>
          </a:p>
        </p:txBody>
      </p:sp>
    </p:spTree>
  </p:cSld>
  <p:clrMapOvr>
    <a:masterClrMapping/>
  </p:clrMapOvr>
  <p:transition advClick="0" advTm="6000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5410944" cy="730250"/>
          </a:xfrm>
        </p:spPr>
        <p:txBody>
          <a:bodyPr>
            <a:noAutofit/>
          </a:bodyPr>
          <a:lstStyle/>
          <a:p>
            <a:r>
              <a:rPr lang="en-US" sz="6600" i="1" u="sng" dirty="0" smtClean="0">
                <a:solidFill>
                  <a:srgbClr val="002060"/>
                </a:solidFill>
              </a:rPr>
              <a:t>ANSWERS</a:t>
            </a:r>
            <a:r>
              <a:rPr lang="ru-RU" sz="6600" i="1" u="sng" dirty="0" smtClean="0">
                <a:solidFill>
                  <a:srgbClr val="002060"/>
                </a:solidFill>
              </a:rPr>
              <a:t>:</a:t>
            </a:r>
            <a:endParaRPr lang="ru-RU" sz="6600" i="1" u="sng" dirty="0">
              <a:solidFill>
                <a:srgbClr val="002060"/>
              </a:solidFill>
            </a:endParaRPr>
          </a:p>
        </p:txBody>
      </p:sp>
      <p:sp>
        <p:nvSpPr>
          <p:cNvPr id="5" name="Текст 4"/>
          <p:cNvSpPr>
            <a:spLocks noGrp="1"/>
          </p:cNvSpPr>
          <p:nvPr>
            <p:ph type="body" idx="2"/>
          </p:nvPr>
        </p:nvSpPr>
        <p:spPr>
          <a:xfrm>
            <a:off x="5111552" y="1556792"/>
            <a:ext cx="4032448" cy="3866728"/>
          </a:xfrm>
        </p:spPr>
        <p:txBody>
          <a:bodyPr>
            <a:normAutofit/>
          </a:bodyPr>
          <a:lstStyle/>
          <a:p>
            <a:r>
              <a:rPr lang="en-US" sz="2800" b="1" i="1" dirty="0" smtClean="0">
                <a:solidFill>
                  <a:srgbClr val="002060"/>
                </a:solidFill>
              </a:rPr>
              <a:t>1. RESTORATION</a:t>
            </a:r>
            <a:br>
              <a:rPr lang="en-US" sz="2800" b="1" i="1" dirty="0" smtClean="0">
                <a:solidFill>
                  <a:srgbClr val="002060"/>
                </a:solidFill>
              </a:rPr>
            </a:br>
            <a:r>
              <a:rPr lang="en-US" sz="2800" b="1" i="1" dirty="0" smtClean="0">
                <a:solidFill>
                  <a:srgbClr val="002060"/>
                </a:solidFill>
              </a:rPr>
              <a:t>2. UNKNOWN</a:t>
            </a:r>
          </a:p>
          <a:p>
            <a:r>
              <a:rPr lang="en-US" sz="2800" b="1" i="1" dirty="0" smtClean="0">
                <a:solidFill>
                  <a:srgbClr val="002060"/>
                </a:solidFill>
              </a:rPr>
              <a:t>3. ARCHAEOLOGISTS</a:t>
            </a:r>
          </a:p>
          <a:p>
            <a:r>
              <a:rPr lang="en-US" sz="2800" b="1" i="1" dirty="0" smtClean="0">
                <a:solidFill>
                  <a:srgbClr val="002060"/>
                </a:solidFill>
              </a:rPr>
              <a:t>4. DISCOVERIES</a:t>
            </a:r>
          </a:p>
          <a:p>
            <a:r>
              <a:rPr lang="en-US" sz="2800" b="1" i="1" dirty="0" smtClean="0">
                <a:solidFill>
                  <a:srgbClr val="002060"/>
                </a:solidFill>
              </a:rPr>
              <a:t>5. INTEGRATION</a:t>
            </a:r>
          </a:p>
          <a:p>
            <a:r>
              <a:rPr lang="en-US" sz="2800" b="1" i="1" dirty="0" smtClean="0">
                <a:solidFill>
                  <a:srgbClr val="002060"/>
                </a:solidFill>
              </a:rPr>
              <a:t>6. ROMANTIC</a:t>
            </a:r>
          </a:p>
          <a:p>
            <a:r>
              <a:rPr lang="en-US" sz="2800" b="1" i="1" dirty="0" smtClean="0">
                <a:solidFill>
                  <a:srgbClr val="002060"/>
                </a:solidFill>
              </a:rPr>
              <a:t>7. ATTRACTION</a:t>
            </a:r>
            <a:endParaRPr lang="ru-RU" sz="2800" b="1" i="1" dirty="0">
              <a:solidFill>
                <a:srgbClr val="002060"/>
              </a:solidFill>
            </a:endParaRPr>
          </a:p>
        </p:txBody>
      </p:sp>
      <p:pic>
        <p:nvPicPr>
          <p:cNvPr id="6" name="Содержимое 5" descr="2248.jpg"/>
          <p:cNvPicPr>
            <a:picLocks noGrp="1" noChangeAspect="1"/>
          </p:cNvPicPr>
          <p:nvPr>
            <p:ph sz="half" idx="1"/>
          </p:nvPr>
        </p:nvPicPr>
        <p:blipFill>
          <a:blip r:embed="rId2" cstate="print"/>
          <a:stretch>
            <a:fillRect/>
          </a:stretch>
        </p:blipFill>
        <p:spPr>
          <a:xfrm>
            <a:off x="179512" y="1988840"/>
            <a:ext cx="4620545" cy="345638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advClick="0" advTm="2000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755576" y="404664"/>
            <a:ext cx="4415868" cy="1253808"/>
          </a:xfrm>
        </p:spPr>
        <p:txBody>
          <a:bodyPr>
            <a:normAutofit fontScale="90000"/>
          </a:bodyPr>
          <a:lstStyle/>
          <a:p>
            <a:r>
              <a:rPr lang="en-US" dirty="0" smtClean="0"/>
              <a:t>                    </a:t>
            </a:r>
            <a:r>
              <a:rPr lang="en-US" sz="6600" i="1" u="sng" dirty="0" smtClean="0">
                <a:solidFill>
                  <a:srgbClr val="002060"/>
                </a:solidFill>
              </a:rPr>
              <a:t>OBESITY </a:t>
            </a:r>
            <a:endParaRPr lang="ru-RU" sz="6600" i="1" u="sng" dirty="0">
              <a:solidFill>
                <a:srgbClr val="002060"/>
              </a:solidFill>
            </a:endParaRPr>
          </a:p>
        </p:txBody>
      </p:sp>
      <p:pic>
        <p:nvPicPr>
          <p:cNvPr id="8" name="Рисунок 7" descr="healthy.jpeg"/>
          <p:cNvPicPr>
            <a:picLocks noGrp="1" noChangeAspect="1"/>
          </p:cNvPicPr>
          <p:nvPr>
            <p:ph type="pic" idx="1"/>
          </p:nvPr>
        </p:nvPicPr>
        <p:blipFill>
          <a:blip r:embed="rId2" cstate="print"/>
          <a:srcRect l="3846" r="3846"/>
          <a:stretch>
            <a:fillRect/>
          </a:stretch>
        </p:blipFill>
        <p:spPr>
          <a:xfrm>
            <a:off x="467544" y="2132856"/>
            <a:ext cx="4114800" cy="4114800"/>
          </a:xfrm>
          <a:prstGeom prst="rect">
            <a:avLst/>
          </a:prstGeom>
          <a:ln>
            <a:noFill/>
          </a:ln>
          <a:effectLst>
            <a:outerShdw blurRad="292100" dist="139700" dir="2700000" algn="tl" rotWithShape="0">
              <a:srgbClr val="333333">
                <a:alpha val="65000"/>
              </a:srgbClr>
            </a:outerShdw>
          </a:effectLst>
        </p:spPr>
      </p:pic>
      <p:sp>
        <p:nvSpPr>
          <p:cNvPr id="7" name="Текст 6"/>
          <p:cNvSpPr>
            <a:spLocks noGrp="1"/>
          </p:cNvSpPr>
          <p:nvPr>
            <p:ph type="body" sz="half" idx="2"/>
          </p:nvPr>
        </p:nvSpPr>
        <p:spPr>
          <a:xfrm>
            <a:off x="4860032" y="2780928"/>
            <a:ext cx="4536504" cy="2663482"/>
          </a:xfrm>
        </p:spPr>
        <p:txBody>
          <a:bodyPr>
            <a:noAutofit/>
          </a:bodyPr>
          <a:lstStyle/>
          <a:p>
            <a:r>
              <a:rPr lang="en-US" sz="2800" b="1" i="1" dirty="0" smtClean="0">
                <a:solidFill>
                  <a:srgbClr val="002060"/>
                </a:solidFill>
              </a:rPr>
              <a:t>Complete the summary</a:t>
            </a:r>
          </a:p>
          <a:p>
            <a:r>
              <a:rPr lang="en-US" sz="2800" b="1" i="1" dirty="0" smtClean="0">
                <a:solidFill>
                  <a:srgbClr val="002060"/>
                </a:solidFill>
              </a:rPr>
              <a:t> of a reading passage</a:t>
            </a:r>
          </a:p>
          <a:p>
            <a:r>
              <a:rPr lang="en-US" sz="2800" b="1" i="1" dirty="0" smtClean="0">
                <a:solidFill>
                  <a:srgbClr val="002060"/>
                </a:solidFill>
              </a:rPr>
              <a:t> using words from the</a:t>
            </a:r>
          </a:p>
          <a:p>
            <a:r>
              <a:rPr lang="en-US" sz="2800" b="1" i="1" dirty="0" smtClean="0">
                <a:solidFill>
                  <a:srgbClr val="002060"/>
                </a:solidFill>
              </a:rPr>
              <a:t> box.</a:t>
            </a:r>
            <a:endParaRPr lang="ru-RU" sz="2800" b="1" i="1" dirty="0">
              <a:solidFill>
                <a:srgbClr val="002060"/>
              </a:solidFill>
            </a:endParaRPr>
          </a:p>
        </p:txBody>
      </p:sp>
    </p:spTree>
  </p:cSld>
  <p:clrMapOvr>
    <a:masterClrMapping/>
  </p:clrMapOvr>
  <p:transition advClick="0" advTm="2000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idx="4294967295"/>
          </p:nvPr>
        </p:nvSpPr>
        <p:spPr>
          <a:xfrm>
            <a:off x="2771800" y="188640"/>
            <a:ext cx="4043362" cy="730250"/>
          </a:xfrm>
        </p:spPr>
        <p:txBody>
          <a:bodyPr>
            <a:noAutofit/>
          </a:bodyPr>
          <a:lstStyle/>
          <a:p>
            <a:r>
              <a:rPr lang="en-US" sz="5900" i="1" u="sng" dirty="0" smtClean="0">
                <a:solidFill>
                  <a:srgbClr val="002060"/>
                </a:solidFill>
              </a:rPr>
              <a:t>OBESITY</a:t>
            </a:r>
            <a:endParaRPr lang="ru-RU" sz="5900" i="1" u="sng" dirty="0">
              <a:solidFill>
                <a:srgbClr val="002060"/>
              </a:solidFill>
            </a:endParaRPr>
          </a:p>
        </p:txBody>
      </p:sp>
      <p:sp>
        <p:nvSpPr>
          <p:cNvPr id="6" name="Содержимое 5"/>
          <p:cNvSpPr>
            <a:spLocks noGrp="1"/>
          </p:cNvSpPr>
          <p:nvPr>
            <p:ph sz="half" idx="4294967295"/>
          </p:nvPr>
        </p:nvSpPr>
        <p:spPr>
          <a:xfrm>
            <a:off x="142875" y="1125538"/>
            <a:ext cx="9001125" cy="3810000"/>
          </a:xfrm>
        </p:spPr>
        <p:txBody>
          <a:bodyPr>
            <a:noAutofit/>
          </a:bodyPr>
          <a:lstStyle/>
          <a:p>
            <a:pPr marL="0" indent="0">
              <a:buNone/>
            </a:pPr>
            <a:r>
              <a:rPr lang="en-US" sz="2400" b="1" i="1" u="sng" dirty="0" smtClean="0">
                <a:solidFill>
                  <a:srgbClr val="002060"/>
                </a:solidFill>
              </a:rPr>
              <a:t>Example</a:t>
            </a:r>
            <a:r>
              <a:rPr lang="ru-RU" sz="2400" b="1" i="1" u="sng" dirty="0" smtClean="0">
                <a:solidFill>
                  <a:srgbClr val="002060"/>
                </a:solidFill>
              </a:rPr>
              <a:t>: </a:t>
            </a:r>
            <a:r>
              <a:rPr lang="en-US" sz="2400" b="1" i="1" dirty="0" smtClean="0">
                <a:solidFill>
                  <a:srgbClr val="002060"/>
                </a:solidFill>
              </a:rPr>
              <a:t>                                                             </a:t>
            </a:r>
            <a:r>
              <a:rPr lang="ru-RU" sz="2400" b="1" i="1" dirty="0" smtClean="0">
                <a:solidFill>
                  <a:srgbClr val="002060"/>
                </a:solidFill>
              </a:rPr>
              <a:t>  </a:t>
            </a:r>
            <a:r>
              <a:rPr lang="en-US" sz="2400" b="1" i="1" u="sng" dirty="0" smtClean="0">
                <a:solidFill>
                  <a:srgbClr val="002060"/>
                </a:solidFill>
              </a:rPr>
              <a:t>weight</a:t>
            </a:r>
          </a:p>
          <a:p>
            <a:pPr marL="0" indent="0">
              <a:buNone/>
            </a:pPr>
            <a:r>
              <a:rPr lang="en-US" sz="2400" i="1" dirty="0" smtClean="0">
                <a:solidFill>
                  <a:srgbClr val="002060"/>
                </a:solidFill>
              </a:rPr>
              <a:t>People with a ….(0) problem often try to deny responsibility. </a:t>
            </a:r>
          </a:p>
          <a:p>
            <a:pPr marL="0" indent="0">
              <a:buNone/>
            </a:pPr>
            <a:endParaRPr lang="en-US" sz="2400" b="1" i="1" dirty="0" smtClean="0">
              <a:solidFill>
                <a:srgbClr val="002060"/>
              </a:solidFill>
            </a:endParaRPr>
          </a:p>
          <a:p>
            <a:pPr marL="0" indent="0">
              <a:buNone/>
            </a:pPr>
            <a:r>
              <a:rPr lang="en-US" sz="2400" i="1" dirty="0" smtClean="0">
                <a:solidFill>
                  <a:srgbClr val="002060"/>
                </a:solidFill>
              </a:rPr>
              <a:t>They  do this by seeking to blame  their….(1) for fact  they are overweight and erroneously believe that they use….(2) energy than thin people to stay alive. However, recent research has shown that a …(3) problem can be responsible for obesity as some people seem programmed to….(4) more than others. The new research points to a shift from trying to change people’s   ….(5) to  seeking an answer to the problem in the laboratory.</a:t>
            </a:r>
            <a:endParaRPr lang="ru-RU" sz="2400" i="1" dirty="0">
              <a:solidFill>
                <a:srgbClr val="002060"/>
              </a:solidFill>
            </a:endParaRPr>
          </a:p>
        </p:txBody>
      </p:sp>
      <p:sp>
        <p:nvSpPr>
          <p:cNvPr id="8" name="TextBox 7"/>
          <p:cNvSpPr txBox="1"/>
          <p:nvPr/>
        </p:nvSpPr>
        <p:spPr>
          <a:xfrm>
            <a:off x="179512" y="5445224"/>
            <a:ext cx="8824082" cy="830997"/>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n-US" sz="2400" b="1" dirty="0" smtClean="0">
                <a:solidFill>
                  <a:srgbClr val="002060"/>
                </a:solidFill>
              </a:rPr>
              <a:t>Weight   Mind  Less   </a:t>
            </a:r>
            <a:r>
              <a:rPr lang="en-US" sz="2400" b="1" dirty="0" err="1" smtClean="0">
                <a:solidFill>
                  <a:srgbClr val="002060"/>
                </a:solidFill>
              </a:rPr>
              <a:t>Behaviour</a:t>
            </a:r>
            <a:r>
              <a:rPr lang="en-US" sz="2400" b="1" dirty="0" smtClean="0">
                <a:solidFill>
                  <a:srgbClr val="002060"/>
                </a:solidFill>
              </a:rPr>
              <a:t>   Exercise   Bodies  Genetic  </a:t>
            </a:r>
          </a:p>
          <a:p>
            <a:r>
              <a:rPr lang="en-US" sz="2400" b="1" dirty="0" smtClean="0">
                <a:solidFill>
                  <a:srgbClr val="002060"/>
                </a:solidFill>
              </a:rPr>
              <a:t>More   Physical  Sleep  Consume   Mental   Use  Metabolism</a:t>
            </a:r>
            <a:endParaRPr lang="ru-RU" sz="2400" b="1" dirty="0">
              <a:solidFill>
                <a:srgbClr val="002060"/>
              </a:solidFill>
            </a:endParaRPr>
          </a:p>
        </p:txBody>
      </p:sp>
    </p:spTree>
  </p:cSld>
  <p:clrMapOvr>
    <a:masterClrMapping/>
  </p:clrMapOvr>
  <p:transition advClick="0" advTm="18000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95536" y="692696"/>
            <a:ext cx="4762872" cy="730250"/>
          </a:xfrm>
        </p:spPr>
        <p:txBody>
          <a:bodyPr>
            <a:noAutofit/>
          </a:bodyPr>
          <a:lstStyle/>
          <a:p>
            <a:r>
              <a:rPr lang="en-US" sz="6600" i="1" u="sng" dirty="0" smtClean="0">
                <a:solidFill>
                  <a:srgbClr val="002060"/>
                </a:solidFill>
              </a:rPr>
              <a:t>ANSWERS</a:t>
            </a:r>
            <a:r>
              <a:rPr lang="ru-RU" sz="6600" i="1" u="sng" dirty="0" smtClean="0">
                <a:solidFill>
                  <a:srgbClr val="002060"/>
                </a:solidFill>
              </a:rPr>
              <a:t>:</a:t>
            </a:r>
            <a:endParaRPr lang="ru-RU" sz="6600" i="1" u="sng" dirty="0">
              <a:solidFill>
                <a:srgbClr val="002060"/>
              </a:solidFill>
            </a:endParaRPr>
          </a:p>
        </p:txBody>
      </p:sp>
      <p:sp>
        <p:nvSpPr>
          <p:cNvPr id="7" name="Текст 6"/>
          <p:cNvSpPr>
            <a:spLocks noGrp="1"/>
          </p:cNvSpPr>
          <p:nvPr>
            <p:ph type="body" idx="2"/>
          </p:nvPr>
        </p:nvSpPr>
        <p:spPr>
          <a:xfrm>
            <a:off x="5508104" y="3933056"/>
            <a:ext cx="2743200" cy="914400"/>
          </a:xfrm>
        </p:spPr>
        <p:txBody>
          <a:bodyPr>
            <a:noAutofit/>
          </a:bodyPr>
          <a:lstStyle/>
          <a:p>
            <a:r>
              <a:rPr lang="ru-RU" sz="2800" b="1" i="1" dirty="0" smtClean="0">
                <a:solidFill>
                  <a:srgbClr val="002060"/>
                </a:solidFill>
              </a:rPr>
              <a:t>1</a:t>
            </a:r>
            <a:r>
              <a:rPr lang="en-US" sz="2800" b="1" i="1" dirty="0" smtClean="0">
                <a:solidFill>
                  <a:srgbClr val="002060"/>
                </a:solidFill>
              </a:rPr>
              <a:t>.</a:t>
            </a:r>
            <a:r>
              <a:rPr lang="ru-RU" sz="2800" b="1" i="1" dirty="0" smtClean="0">
                <a:solidFill>
                  <a:srgbClr val="002060"/>
                </a:solidFill>
              </a:rPr>
              <a:t> </a:t>
            </a:r>
            <a:r>
              <a:rPr lang="en-US" sz="2800" b="1" i="1" dirty="0" smtClean="0">
                <a:solidFill>
                  <a:srgbClr val="002060"/>
                </a:solidFill>
              </a:rPr>
              <a:t>Metabolism</a:t>
            </a:r>
          </a:p>
          <a:p>
            <a:r>
              <a:rPr lang="en-US" sz="2800" b="1" i="1" dirty="0" smtClean="0">
                <a:solidFill>
                  <a:srgbClr val="002060"/>
                </a:solidFill>
              </a:rPr>
              <a:t>2. Less</a:t>
            </a:r>
          </a:p>
          <a:p>
            <a:r>
              <a:rPr lang="en-US" sz="2800" b="1" i="1" dirty="0" smtClean="0">
                <a:solidFill>
                  <a:srgbClr val="002060"/>
                </a:solidFill>
              </a:rPr>
              <a:t>3. Genetic</a:t>
            </a:r>
          </a:p>
          <a:p>
            <a:r>
              <a:rPr lang="en-US" sz="2800" b="1" i="1" dirty="0" smtClean="0">
                <a:solidFill>
                  <a:srgbClr val="002060"/>
                </a:solidFill>
              </a:rPr>
              <a:t>4. Consume</a:t>
            </a:r>
          </a:p>
          <a:p>
            <a:r>
              <a:rPr lang="en-US" sz="2800" b="1" i="1" dirty="0" smtClean="0">
                <a:solidFill>
                  <a:srgbClr val="002060"/>
                </a:solidFill>
              </a:rPr>
              <a:t>5. </a:t>
            </a:r>
            <a:r>
              <a:rPr lang="en-US" sz="2800" b="1" i="1" dirty="0" err="1" smtClean="0">
                <a:solidFill>
                  <a:srgbClr val="002060"/>
                </a:solidFill>
              </a:rPr>
              <a:t>Behaviour</a:t>
            </a:r>
            <a:endParaRPr lang="ru-RU" sz="2800" b="1" i="1" dirty="0">
              <a:solidFill>
                <a:srgbClr val="002060"/>
              </a:solidFill>
            </a:endParaRPr>
          </a:p>
        </p:txBody>
      </p:sp>
      <p:pic>
        <p:nvPicPr>
          <p:cNvPr id="8" name="Содержимое 7" descr="edc64ca11eac265e318a1c675ae7acff_big.jpg"/>
          <p:cNvPicPr>
            <a:picLocks noGrp="1" noChangeAspect="1"/>
          </p:cNvPicPr>
          <p:nvPr>
            <p:ph sz="half" idx="1"/>
          </p:nvPr>
        </p:nvPicPr>
        <p:blipFill>
          <a:blip r:embed="rId2" cstate="print"/>
          <a:stretch>
            <a:fillRect/>
          </a:stretch>
        </p:blipFill>
        <p:spPr>
          <a:xfrm>
            <a:off x="323528" y="2276872"/>
            <a:ext cx="4572000" cy="3419856"/>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advClick="0" advTm="10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043608" y="260648"/>
            <a:ext cx="6048672" cy="1253808"/>
          </a:xfrm>
        </p:spPr>
        <p:txBody>
          <a:bodyPr>
            <a:noAutofit/>
          </a:bodyPr>
          <a:lstStyle/>
          <a:p>
            <a:r>
              <a:rPr lang="en-US" sz="7200" i="1" u="sng" dirty="0" smtClean="0">
                <a:solidFill>
                  <a:srgbClr val="002060"/>
                </a:solidFill>
              </a:rPr>
              <a:t>READING   </a:t>
            </a:r>
            <a:endParaRPr lang="ru-RU" sz="7200" i="1" u="sng" dirty="0">
              <a:solidFill>
                <a:srgbClr val="002060"/>
              </a:solidFill>
            </a:endParaRPr>
          </a:p>
        </p:txBody>
      </p:sp>
      <p:pic>
        <p:nvPicPr>
          <p:cNvPr id="9" name="Рисунок 8" descr="_DSC0117(5).png"/>
          <p:cNvPicPr>
            <a:picLocks noGrp="1" noChangeAspect="1"/>
          </p:cNvPicPr>
          <p:nvPr>
            <p:ph type="pic" idx="1"/>
          </p:nvPr>
        </p:nvPicPr>
        <p:blipFill>
          <a:blip r:embed="rId2" cstate="print"/>
          <a:srcRect l="19318" r="19318"/>
          <a:stretch>
            <a:fillRect/>
          </a:stretch>
        </p:blipFill>
        <p:spPr>
          <a:xfrm>
            <a:off x="539552" y="1916832"/>
            <a:ext cx="4114800" cy="4114800"/>
          </a:xfrm>
          <a:prstGeom prst="rect">
            <a:avLst/>
          </a:prstGeom>
          <a:ln>
            <a:noFill/>
          </a:ln>
          <a:effectLst>
            <a:outerShdw blurRad="292100" dist="139700" dir="2700000" algn="tl" rotWithShape="0">
              <a:srgbClr val="333333">
                <a:alpha val="65000"/>
              </a:srgbClr>
            </a:outerShdw>
          </a:effectLst>
        </p:spPr>
      </p:pic>
      <p:sp>
        <p:nvSpPr>
          <p:cNvPr id="6" name="Текст 5"/>
          <p:cNvSpPr>
            <a:spLocks noGrp="1"/>
          </p:cNvSpPr>
          <p:nvPr>
            <p:ph type="body" sz="half" idx="2"/>
          </p:nvPr>
        </p:nvSpPr>
        <p:spPr>
          <a:xfrm>
            <a:off x="5508104" y="2420888"/>
            <a:ext cx="3053866" cy="2663482"/>
          </a:xfrm>
        </p:spPr>
        <p:txBody>
          <a:bodyPr>
            <a:noAutofit/>
          </a:bodyPr>
          <a:lstStyle/>
          <a:p>
            <a:r>
              <a:rPr lang="en-US" sz="2800" dirty="0" smtClean="0">
                <a:solidFill>
                  <a:srgbClr val="002060"/>
                </a:solidFill>
              </a:rPr>
              <a:t>Look at the text in each question. Mark the letter next to the correct explanation-A ,B or C.</a:t>
            </a:r>
            <a:endParaRPr lang="ru-RU" sz="2800" dirty="0">
              <a:solidFill>
                <a:srgbClr val="002060"/>
              </a:solidFill>
            </a:endParaRPr>
          </a:p>
        </p:txBody>
      </p:sp>
    </p:spTree>
  </p:cSld>
  <p:clrMapOvr>
    <a:masterClrMapping/>
  </p:clrMapOvr>
  <p:transition advClick="0" advTm="1000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23528" y="1484784"/>
            <a:ext cx="8496944" cy="3046988"/>
          </a:xfrm>
          <a:prstGeom prst="rect">
            <a:avLst/>
          </a:prstGeom>
        </p:spPr>
        <p:txBody>
          <a:bodyPr wrap="square">
            <a:spAutoFit/>
          </a:bodyPr>
          <a:lstStyle/>
          <a:p>
            <a:r>
              <a:rPr lang="en-US" sz="4800" b="1" i="1" u="sng" dirty="0" smtClean="0">
                <a:solidFill>
                  <a:srgbClr val="002060"/>
                </a:solidFill>
              </a:rPr>
              <a:t>Complete the second sentence so that it means the same as the first. </a:t>
            </a:r>
          </a:p>
          <a:p>
            <a:r>
              <a:rPr lang="en-US" sz="4800" b="1" i="1" u="sng" dirty="0" smtClean="0">
                <a:solidFill>
                  <a:srgbClr val="002060"/>
                </a:solidFill>
              </a:rPr>
              <a:t>Use no more than 3 words.</a:t>
            </a:r>
            <a:endParaRPr lang="ru-RU" sz="4800" b="1" i="1" u="sng" dirty="0">
              <a:solidFill>
                <a:srgbClr val="002060"/>
              </a:solidFill>
            </a:endParaRPr>
          </a:p>
        </p:txBody>
      </p:sp>
    </p:spTree>
  </p:cSld>
  <p:clrMapOvr>
    <a:masterClrMapping/>
  </p:clrMapOvr>
  <p:transition advClick="0" advTm="1000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idx="4294967295"/>
          </p:nvPr>
        </p:nvSpPr>
        <p:spPr>
          <a:xfrm>
            <a:off x="0" y="260648"/>
            <a:ext cx="9756576" cy="5861248"/>
          </a:xfrm>
        </p:spPr>
        <p:txBody>
          <a:bodyPr>
            <a:normAutofit fontScale="92500" lnSpcReduction="10000"/>
          </a:bodyPr>
          <a:lstStyle/>
          <a:p>
            <a:pPr>
              <a:buNone/>
            </a:pPr>
            <a:r>
              <a:rPr lang="en-US" b="1" u="sng" dirty="0" smtClean="0">
                <a:solidFill>
                  <a:srgbClr val="002060"/>
                </a:solidFill>
              </a:rPr>
              <a:t>1. Italian and French food is served in Luigi’s restaurant.</a:t>
            </a:r>
          </a:p>
          <a:p>
            <a:pPr>
              <a:buNone/>
            </a:pPr>
            <a:r>
              <a:rPr lang="en-US" b="1" i="1" dirty="0" smtClean="0">
                <a:solidFill>
                  <a:srgbClr val="002060"/>
                </a:solidFill>
              </a:rPr>
              <a:t>    </a:t>
            </a:r>
            <a:r>
              <a:rPr lang="en-US" i="1" dirty="0" smtClean="0">
                <a:solidFill>
                  <a:srgbClr val="002060"/>
                </a:solidFill>
              </a:rPr>
              <a:t>Luigi’s restaurant………Italian and French food.</a:t>
            </a:r>
          </a:p>
          <a:p>
            <a:pPr>
              <a:buNone/>
            </a:pPr>
            <a:r>
              <a:rPr lang="en-US" b="1" u="sng" dirty="0" smtClean="0">
                <a:solidFill>
                  <a:srgbClr val="002060"/>
                </a:solidFill>
              </a:rPr>
              <a:t>2. They play jazz in the restaurant every Saturday evening.</a:t>
            </a:r>
          </a:p>
          <a:p>
            <a:pPr>
              <a:buNone/>
            </a:pPr>
            <a:r>
              <a:rPr lang="en-US" b="1" i="1" dirty="0" smtClean="0">
                <a:solidFill>
                  <a:srgbClr val="002060"/>
                </a:solidFill>
              </a:rPr>
              <a:t>    </a:t>
            </a:r>
            <a:r>
              <a:rPr lang="en-US" i="1" dirty="0" smtClean="0">
                <a:solidFill>
                  <a:srgbClr val="002060"/>
                </a:solidFill>
              </a:rPr>
              <a:t>Every Saturday evening  jazz……..in the restaurant</a:t>
            </a:r>
            <a:r>
              <a:rPr lang="en-US" b="1" i="1" dirty="0" smtClean="0">
                <a:solidFill>
                  <a:srgbClr val="002060"/>
                </a:solidFill>
              </a:rPr>
              <a:t>.</a:t>
            </a:r>
          </a:p>
          <a:p>
            <a:pPr>
              <a:buNone/>
            </a:pPr>
            <a:r>
              <a:rPr lang="en-US" b="1" u="sng" dirty="0" smtClean="0">
                <a:solidFill>
                  <a:srgbClr val="002060"/>
                </a:solidFill>
              </a:rPr>
              <a:t>3. The chef usually cooks  the dishes.</a:t>
            </a:r>
          </a:p>
          <a:p>
            <a:pPr>
              <a:buNone/>
            </a:pPr>
            <a:r>
              <a:rPr lang="en-US" b="1" i="1" dirty="0" smtClean="0">
                <a:solidFill>
                  <a:srgbClr val="002060"/>
                </a:solidFill>
              </a:rPr>
              <a:t>    </a:t>
            </a:r>
            <a:r>
              <a:rPr lang="en-US" i="1" dirty="0" smtClean="0">
                <a:solidFill>
                  <a:srgbClr val="002060"/>
                </a:solidFill>
              </a:rPr>
              <a:t>The dishes …….. usually………by the chef.</a:t>
            </a:r>
          </a:p>
          <a:p>
            <a:pPr>
              <a:buNone/>
            </a:pPr>
            <a:r>
              <a:rPr lang="en-US" b="1" u="sng" dirty="0" smtClean="0">
                <a:solidFill>
                  <a:srgbClr val="002060"/>
                </a:solidFill>
              </a:rPr>
              <a:t>4.  I need to order lunch at the café.</a:t>
            </a:r>
          </a:p>
          <a:p>
            <a:pPr>
              <a:buNone/>
            </a:pPr>
            <a:r>
              <a:rPr lang="en-US" b="1" i="1" dirty="0" smtClean="0">
                <a:solidFill>
                  <a:srgbClr val="002060"/>
                </a:solidFill>
              </a:rPr>
              <a:t>    </a:t>
            </a:r>
            <a:r>
              <a:rPr lang="en-US" i="1" dirty="0" smtClean="0">
                <a:solidFill>
                  <a:srgbClr val="002060"/>
                </a:solidFill>
              </a:rPr>
              <a:t>I need to get …………. at the café.</a:t>
            </a:r>
          </a:p>
          <a:p>
            <a:pPr>
              <a:buNone/>
            </a:pPr>
            <a:r>
              <a:rPr lang="en-US" b="1" u="sng" dirty="0" smtClean="0">
                <a:solidFill>
                  <a:srgbClr val="002060"/>
                </a:solidFill>
              </a:rPr>
              <a:t>5.   Our pizzeria  needs repairing  this  year.</a:t>
            </a:r>
          </a:p>
          <a:p>
            <a:pPr>
              <a:buNone/>
            </a:pPr>
            <a:r>
              <a:rPr lang="en-US" b="1" i="1" dirty="0" smtClean="0">
                <a:solidFill>
                  <a:srgbClr val="002060"/>
                </a:solidFill>
              </a:rPr>
              <a:t>    </a:t>
            </a:r>
            <a:r>
              <a:rPr lang="en-US" i="1" dirty="0" smtClean="0">
                <a:solidFill>
                  <a:srgbClr val="002060"/>
                </a:solidFill>
              </a:rPr>
              <a:t>We need to have………..this year.      </a:t>
            </a:r>
            <a:r>
              <a:rPr lang="en-US" b="1" i="1" dirty="0" smtClean="0">
                <a:solidFill>
                  <a:srgbClr val="002060"/>
                </a:solidFill>
              </a:rPr>
              <a:t> </a:t>
            </a:r>
          </a:p>
          <a:p>
            <a:pPr>
              <a:buNone/>
            </a:pPr>
            <a:r>
              <a:rPr lang="en-US" sz="2400" dirty="0" smtClean="0"/>
              <a:t>	</a:t>
            </a:r>
            <a:endParaRPr lang="ru-RU" sz="2400" dirty="0"/>
          </a:p>
        </p:txBody>
      </p:sp>
    </p:spTree>
  </p:cSld>
  <p:clrMapOvr>
    <a:masterClrMapping/>
  </p:clrMapOvr>
  <p:transition advClick="0" advTm="9000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6600" b="1" i="1" u="sng" dirty="0" smtClean="0">
                <a:solidFill>
                  <a:srgbClr val="002060"/>
                </a:solidFill>
              </a:rPr>
              <a:t>ANSWERS</a:t>
            </a:r>
            <a:r>
              <a:rPr lang="ru-RU" sz="6600" b="1" i="1" u="sng" dirty="0" smtClean="0">
                <a:solidFill>
                  <a:srgbClr val="002060"/>
                </a:solidFill>
              </a:rPr>
              <a:t>:</a:t>
            </a:r>
            <a:endParaRPr lang="ru-RU" sz="6600" b="1" i="1" u="sng" dirty="0">
              <a:solidFill>
                <a:srgbClr val="002060"/>
              </a:solidFill>
            </a:endParaRPr>
          </a:p>
        </p:txBody>
      </p:sp>
      <p:sp>
        <p:nvSpPr>
          <p:cNvPr id="3" name="Содержимое 2"/>
          <p:cNvSpPr>
            <a:spLocks noGrp="1"/>
          </p:cNvSpPr>
          <p:nvPr>
            <p:ph idx="1"/>
          </p:nvPr>
        </p:nvSpPr>
        <p:spPr>
          <a:xfrm>
            <a:off x="467544" y="2060848"/>
            <a:ext cx="7467600" cy="4525963"/>
          </a:xfrm>
        </p:spPr>
        <p:txBody>
          <a:bodyPr>
            <a:normAutofit/>
          </a:bodyPr>
          <a:lstStyle/>
          <a:p>
            <a:pPr>
              <a:buNone/>
            </a:pPr>
            <a:r>
              <a:rPr lang="en-US" sz="2800" b="1" i="1" dirty="0" smtClean="0">
                <a:solidFill>
                  <a:srgbClr val="002060"/>
                </a:solidFill>
              </a:rPr>
              <a:t>1.  Serves</a:t>
            </a:r>
          </a:p>
          <a:p>
            <a:pPr>
              <a:buNone/>
            </a:pPr>
            <a:r>
              <a:rPr lang="en-US" sz="2800" b="1" i="1" dirty="0" smtClean="0">
                <a:solidFill>
                  <a:srgbClr val="002060"/>
                </a:solidFill>
              </a:rPr>
              <a:t>2.  Is played</a:t>
            </a:r>
          </a:p>
          <a:p>
            <a:pPr>
              <a:buNone/>
            </a:pPr>
            <a:r>
              <a:rPr lang="en-US" sz="2800" b="1" i="1" dirty="0" smtClean="0">
                <a:solidFill>
                  <a:srgbClr val="002060"/>
                </a:solidFill>
              </a:rPr>
              <a:t>3.  Are cooked</a:t>
            </a:r>
          </a:p>
          <a:p>
            <a:pPr>
              <a:buNone/>
            </a:pPr>
            <a:r>
              <a:rPr lang="en-US" sz="2800" b="1" i="1" dirty="0" smtClean="0">
                <a:solidFill>
                  <a:srgbClr val="002060"/>
                </a:solidFill>
              </a:rPr>
              <a:t>4.  My lunch ordered</a:t>
            </a:r>
          </a:p>
          <a:p>
            <a:pPr>
              <a:buNone/>
            </a:pPr>
            <a:r>
              <a:rPr lang="en-US" sz="2800" b="1" i="1" dirty="0" smtClean="0">
                <a:solidFill>
                  <a:srgbClr val="002060"/>
                </a:solidFill>
              </a:rPr>
              <a:t>5.  Our pizzeria repaired</a:t>
            </a:r>
            <a:endParaRPr lang="ru-RU" sz="2800" b="1" i="1" dirty="0">
              <a:solidFill>
                <a:srgbClr val="002060"/>
              </a:solidFill>
            </a:endParaRPr>
          </a:p>
        </p:txBody>
      </p:sp>
    </p:spTree>
  </p:cSld>
  <p:clrMapOvr>
    <a:masterClrMapping/>
  </p:clrMapOvr>
  <p:transition advClick="0" advTm="1500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idx="4294967295"/>
          </p:nvPr>
        </p:nvSpPr>
        <p:spPr>
          <a:xfrm>
            <a:off x="359024" y="1052736"/>
            <a:ext cx="8784976" cy="522287"/>
          </a:xfrm>
        </p:spPr>
        <p:txBody>
          <a:bodyPr>
            <a:noAutofit/>
          </a:bodyPr>
          <a:lstStyle/>
          <a:p>
            <a:r>
              <a:rPr lang="en-US" sz="3600" b="1" i="1" u="sng" dirty="0" smtClean="0">
                <a:solidFill>
                  <a:srgbClr val="002060"/>
                </a:solidFill>
              </a:rPr>
              <a:t>Read the text below and choose the correct word for each space.</a:t>
            </a:r>
            <a:r>
              <a:rPr lang="en-US" sz="3600" b="1" i="1" dirty="0" smtClean="0">
                <a:solidFill>
                  <a:srgbClr val="002060"/>
                </a:solidFill>
              </a:rPr>
              <a:t/>
            </a:r>
            <a:br>
              <a:rPr lang="en-US" sz="3600" b="1" i="1" dirty="0" smtClean="0">
                <a:solidFill>
                  <a:srgbClr val="002060"/>
                </a:solidFill>
              </a:rPr>
            </a:br>
            <a:r>
              <a:rPr lang="en-US" sz="3600" b="1" i="1" dirty="0" smtClean="0">
                <a:solidFill>
                  <a:srgbClr val="002060"/>
                </a:solidFill>
              </a:rPr>
              <a:t>For each question, mark the correct letter A, B, C,D  on your answer sheet.</a:t>
            </a:r>
            <a:endParaRPr lang="ru-RU" sz="3600" b="1" i="1" dirty="0">
              <a:solidFill>
                <a:srgbClr val="002060"/>
              </a:solidFill>
            </a:endParaRPr>
          </a:p>
        </p:txBody>
      </p:sp>
      <p:pic>
        <p:nvPicPr>
          <p:cNvPr id="7" name="Рисунок 6" descr="k_solnech (57).jpg"/>
          <p:cNvPicPr>
            <a:picLocks noGrp="1" noChangeAspect="1"/>
          </p:cNvPicPr>
          <p:nvPr>
            <p:ph type="pic" idx="4294967295"/>
          </p:nvPr>
        </p:nvPicPr>
        <p:blipFill>
          <a:blip r:embed="rId2" cstate="print"/>
          <a:srcRect l="12462" r="12462"/>
          <a:stretch>
            <a:fillRect/>
          </a:stretch>
        </p:blipFill>
        <p:spPr>
          <a:xfrm>
            <a:off x="251520" y="2492896"/>
            <a:ext cx="4114800" cy="41148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advClick="0" advTm="1000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0"/>
            <a:ext cx="4337919" cy="769441"/>
          </a:xfrm>
          <a:prstGeom prst="rect">
            <a:avLst/>
          </a:prstGeom>
        </p:spPr>
        <p:txBody>
          <a:bodyPr wrap="none">
            <a:spAutoFit/>
          </a:bodyPr>
          <a:lstStyle/>
          <a:p>
            <a:r>
              <a:rPr lang="en-US" sz="4400" b="1" u="sng" dirty="0" smtClean="0">
                <a:solidFill>
                  <a:srgbClr val="002060"/>
                </a:solidFill>
              </a:rPr>
              <a:t>A Lucky Picnic.</a:t>
            </a:r>
            <a:endParaRPr lang="ru-RU" sz="4400" b="1" u="sng" dirty="0">
              <a:solidFill>
                <a:srgbClr val="002060"/>
              </a:solidFill>
            </a:endParaRPr>
          </a:p>
        </p:txBody>
      </p:sp>
      <p:sp>
        <p:nvSpPr>
          <p:cNvPr id="3" name="Прямоугольник 2"/>
          <p:cNvSpPr/>
          <p:nvPr/>
        </p:nvSpPr>
        <p:spPr>
          <a:xfrm>
            <a:off x="179512" y="1052736"/>
            <a:ext cx="8712968" cy="2677656"/>
          </a:xfrm>
          <a:prstGeom prst="rect">
            <a:avLst/>
          </a:prstGeom>
        </p:spPr>
        <p:txBody>
          <a:bodyPr wrap="square">
            <a:spAutoFit/>
          </a:bodyPr>
          <a:lstStyle/>
          <a:p>
            <a:r>
              <a:rPr lang="en-US" sz="2400" i="1" dirty="0" smtClean="0">
                <a:solidFill>
                  <a:srgbClr val="002060"/>
                </a:solidFill>
              </a:rPr>
              <a:t>When I was a child we used to (0) ..A.. to my grandmother’s house. We often had a picnic in a wood which was (1)…. of wild flowers. We always used to go to the (2)…. place. One day when we had finished our picnic, my mother noticed that she had (3)….her ring, (4)….had her initials inside it. We looked everywhere for it and we carried on until it was dark and we had to give(5)…. </a:t>
            </a:r>
            <a:endParaRPr lang="ru-RU" sz="2400" i="1" dirty="0">
              <a:solidFill>
                <a:srgbClr val="002060"/>
              </a:solidFill>
            </a:endParaRPr>
          </a:p>
        </p:txBody>
      </p:sp>
      <p:sp>
        <p:nvSpPr>
          <p:cNvPr id="4" name="Прямоугольник 3"/>
          <p:cNvSpPr/>
          <p:nvPr/>
        </p:nvSpPr>
        <p:spPr>
          <a:xfrm>
            <a:off x="179512" y="4149080"/>
            <a:ext cx="9144000" cy="2308324"/>
          </a:xfrm>
          <a:prstGeom prst="rect">
            <a:avLst/>
          </a:prstGeom>
        </p:spPr>
        <p:txBody>
          <a:bodyPr wrap="square">
            <a:spAutoFit/>
          </a:bodyPr>
          <a:lstStyle/>
          <a:p>
            <a:r>
              <a:rPr lang="en-US" sz="2400" b="1" u="sng" dirty="0" smtClean="0">
                <a:solidFill>
                  <a:srgbClr val="002060"/>
                </a:solidFill>
              </a:rPr>
              <a:t>0      A   go           B   gone         C   went                D     going</a:t>
            </a:r>
          </a:p>
          <a:p>
            <a:r>
              <a:rPr lang="en-US" sz="2400" b="1" u="sng" dirty="0" smtClean="0">
                <a:solidFill>
                  <a:srgbClr val="002060"/>
                </a:solidFill>
              </a:rPr>
              <a:t>1      A   busy       B   full            C   complete         D    crowded</a:t>
            </a:r>
          </a:p>
          <a:p>
            <a:r>
              <a:rPr lang="en-US" sz="2400" b="1" u="sng" dirty="0" smtClean="0">
                <a:solidFill>
                  <a:srgbClr val="002060"/>
                </a:solidFill>
              </a:rPr>
              <a:t>2      A   single     B   same        C   similar             D    alike</a:t>
            </a:r>
          </a:p>
          <a:p>
            <a:r>
              <a:rPr lang="en-US" sz="2400" b="1" u="sng" dirty="0" smtClean="0">
                <a:solidFill>
                  <a:srgbClr val="002060"/>
                </a:solidFill>
              </a:rPr>
              <a:t>3      A   lost         B   stolen       C  disappeared    D    missed</a:t>
            </a:r>
          </a:p>
          <a:p>
            <a:r>
              <a:rPr lang="en-US" sz="2400" b="1" u="sng" dirty="0" smtClean="0">
                <a:solidFill>
                  <a:srgbClr val="002060"/>
                </a:solidFill>
              </a:rPr>
              <a:t>4      A   where     B   whose       C  which               D   who</a:t>
            </a:r>
          </a:p>
          <a:p>
            <a:r>
              <a:rPr lang="en-US" sz="2400" b="1" u="sng" dirty="0" smtClean="0">
                <a:solidFill>
                  <a:srgbClr val="002060"/>
                </a:solidFill>
              </a:rPr>
              <a:t>5      A   back       B   away          C  out                   D     up</a:t>
            </a:r>
          </a:p>
        </p:txBody>
      </p:sp>
    </p:spTree>
  </p:cSld>
  <p:clrMapOvr>
    <a:masterClrMapping/>
  </p:clrMapOvr>
  <p:transition advClick="0" advTm="9000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idx="4294967295"/>
          </p:nvPr>
        </p:nvSpPr>
        <p:spPr>
          <a:xfrm>
            <a:off x="0" y="332657"/>
            <a:ext cx="8820472" cy="3672408"/>
          </a:xfrm>
        </p:spPr>
        <p:txBody>
          <a:bodyPr>
            <a:normAutofit/>
          </a:bodyPr>
          <a:lstStyle/>
          <a:p>
            <a:pPr>
              <a:buNone/>
            </a:pPr>
            <a:r>
              <a:rPr lang="en-US" sz="2400" dirty="0" smtClean="0"/>
              <a:t>     </a:t>
            </a:r>
            <a:r>
              <a:rPr lang="en-US" sz="2800" i="1" dirty="0" smtClean="0">
                <a:solidFill>
                  <a:srgbClr val="002060"/>
                </a:solidFill>
              </a:rPr>
              <a:t>Thirty years later, I was on holiday with my own children and we (6)….the same wood. We decided to have a picnic there. It was my son who made it a lucky day. He was bored with the picnic (7)….he started digging a hole (8)….a tree. Suddenly, he (9)…. Up a ring. It had some writing  inside it and we all (10)….it was my mother’s ring. She was really happy when we gave it back to her!</a:t>
            </a:r>
            <a:endParaRPr lang="ru-RU" sz="2800" i="1" dirty="0">
              <a:solidFill>
                <a:srgbClr val="002060"/>
              </a:solidFill>
            </a:endParaRPr>
          </a:p>
        </p:txBody>
      </p:sp>
      <p:sp>
        <p:nvSpPr>
          <p:cNvPr id="4" name="Прямоугольник 3"/>
          <p:cNvSpPr/>
          <p:nvPr/>
        </p:nvSpPr>
        <p:spPr>
          <a:xfrm>
            <a:off x="0" y="4221088"/>
            <a:ext cx="9793088" cy="1938992"/>
          </a:xfrm>
          <a:prstGeom prst="rect">
            <a:avLst/>
          </a:prstGeom>
        </p:spPr>
        <p:txBody>
          <a:bodyPr wrap="square">
            <a:spAutoFit/>
          </a:bodyPr>
          <a:lstStyle/>
          <a:p>
            <a:r>
              <a:rPr lang="en-US" sz="2400" b="1" u="sng" dirty="0" smtClean="0">
                <a:solidFill>
                  <a:srgbClr val="002060"/>
                </a:solidFill>
              </a:rPr>
              <a:t>6     A  </a:t>
            </a:r>
            <a:r>
              <a:rPr lang="en-US" sz="2400" b="1" u="sng" dirty="0" err="1" smtClean="0">
                <a:solidFill>
                  <a:srgbClr val="002060"/>
                </a:solidFill>
              </a:rPr>
              <a:t>realised</a:t>
            </a:r>
            <a:r>
              <a:rPr lang="en-US" sz="2400" b="1" u="sng" dirty="0" smtClean="0">
                <a:solidFill>
                  <a:srgbClr val="002060"/>
                </a:solidFill>
              </a:rPr>
              <a:t>         B   came        C    found             D     met</a:t>
            </a:r>
          </a:p>
          <a:p>
            <a:r>
              <a:rPr lang="en-US" sz="2400" b="1" u="sng" dirty="0" smtClean="0">
                <a:solidFill>
                  <a:srgbClr val="002060"/>
                </a:solidFill>
              </a:rPr>
              <a:t>7     A  because        B   but            C    although        D     so</a:t>
            </a:r>
          </a:p>
          <a:p>
            <a:r>
              <a:rPr lang="en-US" sz="2400" b="1" u="sng" dirty="0" smtClean="0">
                <a:solidFill>
                  <a:srgbClr val="002060"/>
                </a:solidFill>
              </a:rPr>
              <a:t>8     A  on                  B   under        C    between         D     at</a:t>
            </a:r>
          </a:p>
          <a:p>
            <a:r>
              <a:rPr lang="en-US" sz="2400" b="1" u="sng" dirty="0" smtClean="0">
                <a:solidFill>
                  <a:srgbClr val="002060"/>
                </a:solidFill>
              </a:rPr>
              <a:t>9     A  held               B   took           C   looked            D    came</a:t>
            </a:r>
          </a:p>
          <a:p>
            <a:r>
              <a:rPr lang="en-US" sz="2400" b="1" u="sng" dirty="0" smtClean="0">
                <a:solidFill>
                  <a:srgbClr val="002060"/>
                </a:solidFill>
              </a:rPr>
              <a:t>10   A  persuaded    B agreed    C promised      D recommended</a:t>
            </a:r>
          </a:p>
        </p:txBody>
      </p:sp>
    </p:spTree>
  </p:cSld>
  <p:clrMapOvr>
    <a:masterClrMapping/>
  </p:clrMapOvr>
  <p:transition advClick="0" advTm="9000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323528" y="764704"/>
            <a:ext cx="5554960" cy="730250"/>
          </a:xfrm>
        </p:spPr>
        <p:txBody>
          <a:bodyPr>
            <a:noAutofit/>
          </a:bodyPr>
          <a:lstStyle/>
          <a:p>
            <a:r>
              <a:rPr lang="en-US" sz="6600" i="1" u="sng" dirty="0" smtClean="0">
                <a:solidFill>
                  <a:srgbClr val="002060"/>
                </a:solidFill>
              </a:rPr>
              <a:t>ANSWERS</a:t>
            </a:r>
            <a:r>
              <a:rPr lang="ru-RU" sz="6600" i="1" u="sng" dirty="0" smtClean="0">
                <a:solidFill>
                  <a:srgbClr val="002060"/>
                </a:solidFill>
              </a:rPr>
              <a:t>:</a:t>
            </a:r>
            <a:br>
              <a:rPr lang="ru-RU" sz="6600" i="1" u="sng" dirty="0" smtClean="0">
                <a:solidFill>
                  <a:srgbClr val="002060"/>
                </a:solidFill>
              </a:rPr>
            </a:br>
            <a:endParaRPr lang="ru-RU" sz="6600" i="1" u="sng" dirty="0">
              <a:solidFill>
                <a:srgbClr val="002060"/>
              </a:solidFill>
            </a:endParaRPr>
          </a:p>
        </p:txBody>
      </p:sp>
      <p:sp>
        <p:nvSpPr>
          <p:cNvPr id="8" name="Текст 7"/>
          <p:cNvSpPr>
            <a:spLocks noGrp="1"/>
          </p:cNvSpPr>
          <p:nvPr>
            <p:ph type="body" idx="2"/>
          </p:nvPr>
        </p:nvSpPr>
        <p:spPr>
          <a:xfrm>
            <a:off x="6012160" y="4437112"/>
            <a:ext cx="2743200" cy="914400"/>
          </a:xfrm>
        </p:spPr>
        <p:txBody>
          <a:bodyPr>
            <a:noAutofit/>
          </a:bodyPr>
          <a:lstStyle/>
          <a:p>
            <a:r>
              <a:rPr lang="ru-RU" sz="2400" b="1" dirty="0" smtClean="0">
                <a:solidFill>
                  <a:srgbClr val="002060"/>
                </a:solidFill>
              </a:rPr>
              <a:t>1</a:t>
            </a:r>
            <a:r>
              <a:rPr lang="en-US" sz="2400" b="1" dirty="0" smtClean="0">
                <a:solidFill>
                  <a:srgbClr val="002060"/>
                </a:solidFill>
              </a:rPr>
              <a:t>.  </a:t>
            </a:r>
            <a:r>
              <a:rPr lang="ru-RU" sz="2400" b="1" dirty="0" smtClean="0">
                <a:solidFill>
                  <a:srgbClr val="002060"/>
                </a:solidFill>
              </a:rPr>
              <a:t> </a:t>
            </a:r>
            <a:r>
              <a:rPr lang="en-US" sz="2400" b="1" dirty="0" smtClean="0">
                <a:solidFill>
                  <a:srgbClr val="002060"/>
                </a:solidFill>
              </a:rPr>
              <a:t>B</a:t>
            </a:r>
          </a:p>
          <a:p>
            <a:r>
              <a:rPr lang="en-US" sz="2400" b="1" dirty="0" smtClean="0">
                <a:solidFill>
                  <a:srgbClr val="002060"/>
                </a:solidFill>
              </a:rPr>
              <a:t>2.   B</a:t>
            </a:r>
          </a:p>
          <a:p>
            <a:r>
              <a:rPr lang="en-US" sz="2400" b="1" dirty="0" smtClean="0">
                <a:solidFill>
                  <a:srgbClr val="002060"/>
                </a:solidFill>
              </a:rPr>
              <a:t>3.   A</a:t>
            </a:r>
          </a:p>
          <a:p>
            <a:r>
              <a:rPr lang="en-US" sz="2400" b="1" dirty="0" smtClean="0">
                <a:solidFill>
                  <a:srgbClr val="002060"/>
                </a:solidFill>
              </a:rPr>
              <a:t>4.   C</a:t>
            </a:r>
          </a:p>
          <a:p>
            <a:r>
              <a:rPr lang="en-US" sz="2400" b="1" dirty="0" smtClean="0">
                <a:solidFill>
                  <a:srgbClr val="002060"/>
                </a:solidFill>
              </a:rPr>
              <a:t>5.   D</a:t>
            </a:r>
          </a:p>
          <a:p>
            <a:r>
              <a:rPr lang="en-US" sz="2400" b="1" dirty="0" smtClean="0">
                <a:solidFill>
                  <a:srgbClr val="002060"/>
                </a:solidFill>
              </a:rPr>
              <a:t>6.   C</a:t>
            </a:r>
          </a:p>
          <a:p>
            <a:r>
              <a:rPr lang="en-US" sz="2400" b="1" dirty="0" smtClean="0">
                <a:solidFill>
                  <a:srgbClr val="002060"/>
                </a:solidFill>
              </a:rPr>
              <a:t>7.   D</a:t>
            </a:r>
          </a:p>
          <a:p>
            <a:r>
              <a:rPr lang="en-US" sz="2400" b="1" dirty="0" smtClean="0">
                <a:solidFill>
                  <a:srgbClr val="002060"/>
                </a:solidFill>
              </a:rPr>
              <a:t>8.   B</a:t>
            </a:r>
          </a:p>
          <a:p>
            <a:r>
              <a:rPr lang="en-US" sz="2400" b="1" dirty="0" smtClean="0">
                <a:solidFill>
                  <a:srgbClr val="002060"/>
                </a:solidFill>
              </a:rPr>
              <a:t>9.   A</a:t>
            </a:r>
          </a:p>
          <a:p>
            <a:r>
              <a:rPr lang="en-US" sz="2400" b="1" dirty="0" smtClean="0">
                <a:solidFill>
                  <a:srgbClr val="002060"/>
                </a:solidFill>
              </a:rPr>
              <a:t>10. B</a:t>
            </a:r>
            <a:endParaRPr lang="ru-RU" sz="2400" b="1" dirty="0">
              <a:solidFill>
                <a:srgbClr val="002060"/>
              </a:solidFill>
            </a:endParaRPr>
          </a:p>
        </p:txBody>
      </p:sp>
      <p:pic>
        <p:nvPicPr>
          <p:cNvPr id="5" name="Содержимое 4" descr="c463874a9b96d4c895e2bc060a887f66_600.jpg"/>
          <p:cNvPicPr>
            <a:picLocks noGrp="1" noChangeAspect="1"/>
          </p:cNvPicPr>
          <p:nvPr>
            <p:ph sz="half" idx="1"/>
          </p:nvPr>
        </p:nvPicPr>
        <p:blipFill>
          <a:blip r:embed="rId2" cstate="print"/>
          <a:stretch>
            <a:fillRect/>
          </a:stretch>
        </p:blipFill>
        <p:spPr>
          <a:xfrm>
            <a:off x="539552" y="2204864"/>
            <a:ext cx="3977035" cy="38100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advClick="0" advTm="2000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idx="4294967295"/>
          </p:nvPr>
        </p:nvSpPr>
        <p:spPr>
          <a:xfrm>
            <a:off x="251520" y="980728"/>
            <a:ext cx="8712968" cy="1143000"/>
          </a:xfrm>
        </p:spPr>
        <p:txBody>
          <a:bodyPr>
            <a:noAutofit/>
          </a:bodyPr>
          <a:lstStyle/>
          <a:p>
            <a:pPr>
              <a:spcBef>
                <a:spcPct val="20000"/>
              </a:spcBef>
              <a:buClr>
                <a:schemeClr val="accent1"/>
              </a:buClr>
              <a:buSzPct val="80000"/>
            </a:pPr>
            <a:r>
              <a:rPr lang="en-US" sz="6600" b="1" i="1" u="sng" dirty="0" smtClean="0">
                <a:solidFill>
                  <a:srgbClr val="002060"/>
                </a:solidFill>
              </a:rPr>
              <a:t>Meals out</a:t>
            </a:r>
            <a:r>
              <a:rPr lang="en-US" sz="1800" dirty="0" smtClean="0"/>
              <a:t/>
            </a:r>
            <a:br>
              <a:rPr lang="en-US" sz="1800" dirty="0" smtClean="0"/>
            </a:br>
            <a:r>
              <a:rPr lang="en-US" sz="2400" b="1" dirty="0" smtClean="0">
                <a:solidFill>
                  <a:srgbClr val="002060"/>
                </a:solidFill>
                <a:latin typeface="+mn-lt"/>
                <a:ea typeface="+mn-ea"/>
                <a:cs typeface="+mn-cs"/>
              </a:rPr>
              <a:t>Look at pictures which show people having a meal out today and 60 years ago.</a:t>
            </a:r>
            <a:br>
              <a:rPr lang="en-US" sz="2400" b="1" dirty="0" smtClean="0">
                <a:solidFill>
                  <a:srgbClr val="002060"/>
                </a:solidFill>
                <a:latin typeface="+mn-lt"/>
                <a:ea typeface="+mn-ea"/>
                <a:cs typeface="+mn-cs"/>
              </a:rPr>
            </a:br>
            <a:r>
              <a:rPr lang="en-US" sz="2400" b="1" dirty="0" smtClean="0">
                <a:solidFill>
                  <a:srgbClr val="002060"/>
                </a:solidFill>
                <a:latin typeface="+mn-lt"/>
                <a:ea typeface="+mn-ea"/>
                <a:cs typeface="+mn-cs"/>
              </a:rPr>
              <a:t>Say why you think there have been changes in the way people behave when they eat out.</a:t>
            </a:r>
            <a:br>
              <a:rPr lang="en-US" sz="2400" b="1" dirty="0" smtClean="0">
                <a:solidFill>
                  <a:srgbClr val="002060"/>
                </a:solidFill>
                <a:latin typeface="+mn-lt"/>
                <a:ea typeface="+mn-ea"/>
                <a:cs typeface="+mn-cs"/>
              </a:rPr>
            </a:br>
            <a:r>
              <a:rPr lang="en-US" sz="2400" b="1" dirty="0" smtClean="0">
                <a:solidFill>
                  <a:srgbClr val="002060"/>
                </a:solidFill>
                <a:latin typeface="+mn-lt"/>
                <a:ea typeface="+mn-ea"/>
                <a:cs typeface="+mn-cs"/>
              </a:rPr>
              <a:t>                                         Which situation do you think looks</a:t>
            </a:r>
            <a:br>
              <a:rPr lang="en-US" sz="2400" b="1" dirty="0" smtClean="0">
                <a:solidFill>
                  <a:srgbClr val="002060"/>
                </a:solidFill>
                <a:latin typeface="+mn-lt"/>
                <a:ea typeface="+mn-ea"/>
                <a:cs typeface="+mn-cs"/>
              </a:rPr>
            </a:br>
            <a:r>
              <a:rPr lang="en-US" sz="2400" b="1" dirty="0" smtClean="0">
                <a:solidFill>
                  <a:srgbClr val="002060"/>
                </a:solidFill>
                <a:latin typeface="+mn-lt"/>
                <a:ea typeface="+mn-ea"/>
                <a:cs typeface="+mn-cs"/>
              </a:rPr>
              <a:t>                                         more enjoyable?</a:t>
            </a:r>
            <a:endParaRPr lang="ru-RU" sz="2400" b="1" dirty="0">
              <a:solidFill>
                <a:srgbClr val="002060"/>
              </a:solidFill>
              <a:latin typeface="+mn-lt"/>
              <a:ea typeface="+mn-ea"/>
              <a:cs typeface="+mn-cs"/>
            </a:endParaRPr>
          </a:p>
        </p:txBody>
      </p:sp>
      <p:pic>
        <p:nvPicPr>
          <p:cNvPr id="9" name="Содержимое 8" descr="TheMost_Nuvo_new.jpg"/>
          <p:cNvPicPr>
            <a:picLocks noGrp="1" noChangeAspect="1"/>
          </p:cNvPicPr>
          <p:nvPr>
            <p:ph sz="quarter" idx="4294967295"/>
          </p:nvPr>
        </p:nvPicPr>
        <p:blipFill>
          <a:blip r:embed="rId2" cstate="print"/>
          <a:stretch>
            <a:fillRect/>
          </a:stretch>
        </p:blipFill>
        <p:spPr>
          <a:xfrm>
            <a:off x="323528" y="2708920"/>
            <a:ext cx="2976563" cy="3941763"/>
          </a:xfrm>
          <a:prstGeom prst="rect">
            <a:avLst/>
          </a:prstGeom>
          <a:ln>
            <a:noFill/>
          </a:ln>
          <a:effectLst>
            <a:outerShdw blurRad="292100" dist="139700" dir="2700000" algn="tl" rotWithShape="0">
              <a:srgbClr val="333333">
                <a:alpha val="65000"/>
              </a:srgbClr>
            </a:outerShdw>
          </a:effectLst>
        </p:spPr>
      </p:pic>
      <p:pic>
        <p:nvPicPr>
          <p:cNvPr id="10" name="Содержимое 9" descr="2.jpg"/>
          <p:cNvPicPr>
            <a:picLocks noGrp="1" noChangeAspect="1"/>
          </p:cNvPicPr>
          <p:nvPr>
            <p:ph sz="quarter" idx="4294967295"/>
          </p:nvPr>
        </p:nvPicPr>
        <p:blipFill>
          <a:blip r:embed="rId3" cstate="print"/>
          <a:stretch>
            <a:fillRect/>
          </a:stretch>
        </p:blipFill>
        <p:spPr>
          <a:xfrm>
            <a:off x="4572000" y="3501008"/>
            <a:ext cx="4041775" cy="30353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idx="4294967295"/>
          </p:nvPr>
        </p:nvSpPr>
        <p:spPr>
          <a:xfrm>
            <a:off x="323528" y="980728"/>
            <a:ext cx="8229600" cy="1143000"/>
          </a:xfrm>
        </p:spPr>
        <p:txBody>
          <a:bodyPr>
            <a:normAutofit fontScale="90000"/>
          </a:bodyPr>
          <a:lstStyle/>
          <a:p>
            <a:r>
              <a:rPr lang="en-US" sz="7300" b="1" i="1" u="sng" dirty="0" smtClean="0">
                <a:solidFill>
                  <a:srgbClr val="002060"/>
                </a:solidFill>
              </a:rPr>
              <a:t>Meals out</a:t>
            </a:r>
            <a:r>
              <a:rPr lang="en-US" sz="3200" dirty="0" smtClean="0"/>
              <a:t/>
            </a:r>
            <a:br>
              <a:rPr lang="en-US" sz="3200" dirty="0" smtClean="0"/>
            </a:br>
            <a:r>
              <a:rPr lang="en-US" sz="2700" b="1" dirty="0" smtClean="0">
                <a:solidFill>
                  <a:srgbClr val="002060"/>
                </a:solidFill>
                <a:latin typeface="+mn-lt"/>
                <a:ea typeface="+mn-ea"/>
                <a:cs typeface="+mn-cs"/>
              </a:rPr>
              <a:t>Look at  pictures which show people eating out in different places.</a:t>
            </a:r>
            <a:br>
              <a:rPr lang="en-US" sz="2700" b="1" dirty="0" smtClean="0">
                <a:solidFill>
                  <a:srgbClr val="002060"/>
                </a:solidFill>
                <a:latin typeface="+mn-lt"/>
                <a:ea typeface="+mn-ea"/>
                <a:cs typeface="+mn-cs"/>
              </a:rPr>
            </a:br>
            <a:r>
              <a:rPr lang="en-US" sz="2700" b="1" dirty="0" smtClean="0">
                <a:solidFill>
                  <a:srgbClr val="002060"/>
                </a:solidFill>
                <a:latin typeface="+mn-lt"/>
                <a:ea typeface="+mn-ea"/>
                <a:cs typeface="+mn-cs"/>
              </a:rPr>
              <a:t> Say why you think the people have chosen to eat in these particular places. </a:t>
            </a:r>
            <a:br>
              <a:rPr lang="en-US" sz="2700" b="1" dirty="0" smtClean="0">
                <a:solidFill>
                  <a:srgbClr val="002060"/>
                </a:solidFill>
                <a:latin typeface="+mn-lt"/>
                <a:ea typeface="+mn-ea"/>
                <a:cs typeface="+mn-cs"/>
              </a:rPr>
            </a:br>
            <a:r>
              <a:rPr lang="en-US" sz="2700" b="1" dirty="0" smtClean="0">
                <a:solidFill>
                  <a:srgbClr val="002060"/>
                </a:solidFill>
                <a:latin typeface="+mn-lt"/>
                <a:ea typeface="+mn-ea"/>
                <a:cs typeface="+mn-cs"/>
              </a:rPr>
              <a:t>Which of these would you like to eat in ?</a:t>
            </a:r>
            <a:endParaRPr lang="ru-RU" sz="2700" b="1" dirty="0">
              <a:solidFill>
                <a:srgbClr val="002060"/>
              </a:solidFill>
              <a:latin typeface="+mn-lt"/>
              <a:ea typeface="+mn-ea"/>
              <a:cs typeface="+mn-cs"/>
            </a:endParaRPr>
          </a:p>
        </p:txBody>
      </p:sp>
      <p:pic>
        <p:nvPicPr>
          <p:cNvPr id="12" name="Содержимое 11" descr="IMG_2344.JPG"/>
          <p:cNvPicPr>
            <a:picLocks noGrp="1" noChangeAspect="1"/>
          </p:cNvPicPr>
          <p:nvPr>
            <p:ph sz="quarter" idx="4294967295"/>
          </p:nvPr>
        </p:nvPicPr>
        <p:blipFill>
          <a:blip r:embed="rId2" cstate="print"/>
          <a:stretch>
            <a:fillRect/>
          </a:stretch>
        </p:blipFill>
        <p:spPr>
          <a:xfrm>
            <a:off x="323528" y="3501008"/>
            <a:ext cx="4040188" cy="2693987"/>
          </a:xfrm>
          <a:prstGeom prst="rect">
            <a:avLst/>
          </a:prstGeom>
          <a:ln>
            <a:noFill/>
          </a:ln>
          <a:effectLst>
            <a:outerShdw blurRad="292100" dist="139700" dir="2700000" algn="tl" rotWithShape="0">
              <a:srgbClr val="333333">
                <a:alpha val="65000"/>
              </a:srgbClr>
            </a:outerShdw>
          </a:effectLst>
        </p:spPr>
      </p:pic>
      <p:pic>
        <p:nvPicPr>
          <p:cNvPr id="13" name="Содержимое 12" descr="stolov.jpg"/>
          <p:cNvPicPr>
            <a:picLocks noGrp="1" noChangeAspect="1"/>
          </p:cNvPicPr>
          <p:nvPr>
            <p:ph sz="quarter" idx="4294967295"/>
          </p:nvPr>
        </p:nvPicPr>
        <p:blipFill>
          <a:blip r:embed="rId3" cstate="print"/>
          <a:stretch>
            <a:fillRect/>
          </a:stretch>
        </p:blipFill>
        <p:spPr>
          <a:xfrm>
            <a:off x="5076056" y="3501008"/>
            <a:ext cx="3704695" cy="266429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txBox="1">
            <a:spLocks/>
          </p:cNvSpPr>
          <p:nvPr/>
        </p:nvSpPr>
        <p:spPr>
          <a:xfrm>
            <a:off x="-1016" y="548680"/>
            <a:ext cx="9145016" cy="730250"/>
          </a:xfrm>
          <a:prstGeom prst="rect">
            <a:avLst/>
          </a:prstGeom>
        </p:spPr>
        <p:txBody>
          <a:bodyP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4000" b="1" i="1" u="sng" dirty="0" smtClean="0">
                <a:solidFill>
                  <a:srgbClr val="002060"/>
                </a:solidFill>
              </a:rPr>
              <a:t>NO SMOKING EXCEPT IN </a:t>
            </a:r>
            <a:r>
              <a:rPr lang="ru-RU" sz="4000" b="1" i="1" u="sng" dirty="0" smtClean="0">
                <a:solidFill>
                  <a:srgbClr val="002060"/>
                </a:solidFill>
              </a:rPr>
              <a:t> </a:t>
            </a:r>
            <a:r>
              <a:rPr lang="en-US" sz="4000" b="1" i="1" u="sng" dirty="0" smtClean="0">
                <a:solidFill>
                  <a:srgbClr val="002060"/>
                </a:solidFill>
              </a:rPr>
              <a:t>SMOKING</a:t>
            </a:r>
            <a:endParaRPr lang="ru-RU" sz="4000" b="1" i="1" u="sng" dirty="0" smtClean="0">
              <a:solidFill>
                <a:srgbClr val="002060"/>
              </a:solidFill>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ru-RU" sz="4000" b="1" i="1" dirty="0" smtClean="0">
                <a:solidFill>
                  <a:srgbClr val="002060"/>
                </a:solidFill>
              </a:rPr>
              <a:t>                                                </a:t>
            </a:r>
            <a:r>
              <a:rPr lang="en-US" sz="4000" b="1" i="1" dirty="0" smtClean="0">
                <a:solidFill>
                  <a:srgbClr val="002060"/>
                </a:solidFill>
              </a:rPr>
              <a:t> </a:t>
            </a:r>
            <a:r>
              <a:rPr lang="en-US" sz="4000" b="1" i="1" u="sng" dirty="0" smtClean="0">
                <a:solidFill>
                  <a:srgbClr val="002060"/>
                </a:solidFill>
              </a:rPr>
              <a:t> AREAS</a:t>
            </a:r>
            <a:endParaRPr lang="ru-RU" sz="4000" b="1" i="1" u="sng" dirty="0">
              <a:solidFill>
                <a:srgbClr val="002060"/>
              </a:solidFill>
            </a:endParaRPr>
          </a:p>
        </p:txBody>
      </p:sp>
      <p:sp>
        <p:nvSpPr>
          <p:cNvPr id="3" name="Прямоугольник 2"/>
          <p:cNvSpPr/>
          <p:nvPr/>
        </p:nvSpPr>
        <p:spPr>
          <a:xfrm>
            <a:off x="467544" y="2413338"/>
            <a:ext cx="8352928" cy="1791260"/>
          </a:xfrm>
          <a:prstGeom prst="rect">
            <a:avLst/>
          </a:prstGeom>
        </p:spPr>
        <p:txBody>
          <a:bodyPr wrap="square">
            <a:spAutoFit/>
          </a:bodyPr>
          <a:lstStyle/>
          <a:p>
            <a:pPr marL="420624" indent="-384048">
              <a:spcBef>
                <a:spcPct val="20000"/>
              </a:spcBef>
              <a:buClr>
                <a:schemeClr val="accent1"/>
              </a:buClr>
              <a:buSzPct val="80000"/>
            </a:pPr>
            <a:r>
              <a:rPr lang="en-US" sz="2400" dirty="0" smtClean="0">
                <a:solidFill>
                  <a:srgbClr val="002060"/>
                </a:solidFill>
              </a:rPr>
              <a:t>1</a:t>
            </a:r>
            <a:r>
              <a:rPr lang="ru-RU" sz="2400" dirty="0" smtClean="0">
                <a:solidFill>
                  <a:srgbClr val="002060"/>
                </a:solidFill>
              </a:rPr>
              <a:t>  </a:t>
            </a:r>
            <a:r>
              <a:rPr lang="en-US" sz="2400" dirty="0" smtClean="0">
                <a:solidFill>
                  <a:srgbClr val="002060"/>
                </a:solidFill>
              </a:rPr>
              <a:t> </a:t>
            </a:r>
            <a:r>
              <a:rPr lang="ru-RU" sz="2400" dirty="0" smtClean="0">
                <a:solidFill>
                  <a:srgbClr val="002060"/>
                </a:solidFill>
              </a:rPr>
              <a:t>   </a:t>
            </a:r>
            <a:r>
              <a:rPr lang="en-US" sz="2400" dirty="0" smtClean="0">
                <a:solidFill>
                  <a:srgbClr val="002060"/>
                </a:solidFill>
              </a:rPr>
              <a:t>A </a:t>
            </a:r>
            <a:r>
              <a:rPr lang="ru-RU" sz="2400" dirty="0" smtClean="0">
                <a:solidFill>
                  <a:srgbClr val="002060"/>
                </a:solidFill>
              </a:rPr>
              <a:t>     </a:t>
            </a:r>
            <a:r>
              <a:rPr lang="en-US" sz="2400" dirty="0" smtClean="0">
                <a:solidFill>
                  <a:srgbClr val="002060"/>
                </a:solidFill>
              </a:rPr>
              <a:t> You are not allowed to  smoke  in this building.    </a:t>
            </a:r>
          </a:p>
          <a:p>
            <a:pPr marL="420624" indent="-384048">
              <a:spcBef>
                <a:spcPct val="20000"/>
              </a:spcBef>
              <a:buClr>
                <a:schemeClr val="accent1"/>
              </a:buClr>
              <a:buSzPct val="80000"/>
            </a:pPr>
            <a:r>
              <a:rPr lang="ru-RU" sz="2400" dirty="0" smtClean="0">
                <a:solidFill>
                  <a:srgbClr val="002060"/>
                </a:solidFill>
              </a:rPr>
              <a:t>       </a:t>
            </a:r>
            <a:r>
              <a:rPr lang="en-US" sz="2400" dirty="0" smtClean="0">
                <a:solidFill>
                  <a:srgbClr val="002060"/>
                </a:solidFill>
              </a:rPr>
              <a:t> B     </a:t>
            </a:r>
            <a:r>
              <a:rPr lang="ru-RU" sz="2400" dirty="0" smtClean="0">
                <a:solidFill>
                  <a:srgbClr val="002060"/>
                </a:solidFill>
              </a:rPr>
              <a:t> </a:t>
            </a:r>
            <a:r>
              <a:rPr lang="en-US" sz="2400" dirty="0" smtClean="0">
                <a:solidFill>
                  <a:srgbClr val="002060"/>
                </a:solidFill>
              </a:rPr>
              <a:t> You can only smoke in one area.</a:t>
            </a:r>
          </a:p>
          <a:p>
            <a:pPr marL="420624" indent="-384048">
              <a:spcBef>
                <a:spcPct val="20000"/>
              </a:spcBef>
              <a:buClr>
                <a:schemeClr val="accent1"/>
              </a:buClr>
              <a:buSzPct val="80000"/>
            </a:pPr>
            <a:r>
              <a:rPr lang="en-US" sz="2400" dirty="0" smtClean="0">
                <a:solidFill>
                  <a:srgbClr val="002060"/>
                </a:solidFill>
              </a:rPr>
              <a:t>    </a:t>
            </a:r>
            <a:r>
              <a:rPr lang="ru-RU" sz="2400" dirty="0" smtClean="0">
                <a:solidFill>
                  <a:srgbClr val="002060"/>
                </a:solidFill>
              </a:rPr>
              <a:t>  </a:t>
            </a:r>
            <a:r>
              <a:rPr lang="en-US" sz="2400" dirty="0" smtClean="0">
                <a:solidFill>
                  <a:srgbClr val="002060"/>
                </a:solidFill>
              </a:rPr>
              <a:t> </a:t>
            </a:r>
            <a:r>
              <a:rPr lang="ru-RU" sz="2400" dirty="0" smtClean="0">
                <a:solidFill>
                  <a:srgbClr val="002060"/>
                </a:solidFill>
              </a:rPr>
              <a:t> </a:t>
            </a:r>
            <a:r>
              <a:rPr lang="en-US" sz="2400" dirty="0" smtClean="0">
                <a:solidFill>
                  <a:srgbClr val="002060"/>
                </a:solidFill>
              </a:rPr>
              <a:t>C       You can smoke in some places.</a:t>
            </a:r>
          </a:p>
          <a:p>
            <a:pPr marL="420624" indent="-384048">
              <a:spcBef>
                <a:spcPct val="20000"/>
              </a:spcBef>
              <a:buClr>
                <a:schemeClr val="accent1"/>
              </a:buClr>
              <a:buSzPct val="80000"/>
            </a:pPr>
            <a:r>
              <a:rPr lang="en-US" sz="2400" dirty="0" smtClean="0">
                <a:solidFill>
                  <a:srgbClr val="002060"/>
                </a:solidFill>
              </a:rPr>
              <a:t> </a:t>
            </a:r>
            <a:endParaRPr lang="ru-RU" sz="2400" dirty="0" smtClean="0">
              <a:solidFill>
                <a:srgbClr val="002060"/>
              </a:solidFill>
            </a:endParaRPr>
          </a:p>
        </p:txBody>
      </p:sp>
    </p:spTree>
  </p:cSld>
  <p:clrMapOvr>
    <a:masterClrMapping/>
  </p:clrMapOvr>
  <p:transition advClick="0" advTm="20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sz="half" idx="4294967295"/>
          </p:nvPr>
        </p:nvSpPr>
        <p:spPr>
          <a:xfrm>
            <a:off x="-756592" y="2852936"/>
            <a:ext cx="11161713" cy="4378325"/>
          </a:xfrm>
        </p:spPr>
        <p:txBody>
          <a:bodyPr>
            <a:normAutofit/>
          </a:bodyPr>
          <a:lstStyle/>
          <a:p>
            <a:pPr>
              <a:buNone/>
            </a:pPr>
            <a:r>
              <a:rPr lang="ru-RU" sz="2600" dirty="0" smtClean="0">
                <a:solidFill>
                  <a:srgbClr val="002060"/>
                </a:solidFill>
              </a:rPr>
              <a:t>         </a:t>
            </a:r>
            <a:endParaRPr lang="en-US" sz="2400" dirty="0" smtClean="0">
              <a:solidFill>
                <a:srgbClr val="002060"/>
              </a:solidFill>
            </a:endParaRPr>
          </a:p>
          <a:p>
            <a:pPr>
              <a:buNone/>
            </a:pPr>
            <a:r>
              <a:rPr lang="en-US" sz="2400" dirty="0" smtClean="0">
                <a:solidFill>
                  <a:srgbClr val="002060"/>
                </a:solidFill>
              </a:rPr>
              <a:t>                                                                                    </a:t>
            </a:r>
          </a:p>
          <a:p>
            <a:pPr>
              <a:buNone/>
            </a:pPr>
            <a:r>
              <a:rPr lang="en-US" sz="2400" dirty="0" smtClean="0">
                <a:solidFill>
                  <a:srgbClr val="002060"/>
                </a:solidFill>
              </a:rPr>
              <a:t>           2</a:t>
            </a:r>
            <a:r>
              <a:rPr lang="ru-RU" sz="2400" dirty="0" smtClean="0">
                <a:solidFill>
                  <a:srgbClr val="002060"/>
                </a:solidFill>
              </a:rPr>
              <a:t>  </a:t>
            </a:r>
            <a:r>
              <a:rPr lang="en-US" sz="2400" dirty="0" smtClean="0">
                <a:solidFill>
                  <a:srgbClr val="002060"/>
                </a:solidFill>
              </a:rPr>
              <a:t> A     Desserts are free in the restaurant after six.  </a:t>
            </a:r>
            <a:endParaRPr lang="ru-RU" sz="2400" dirty="0" smtClean="0">
              <a:solidFill>
                <a:srgbClr val="002060"/>
              </a:solidFill>
            </a:endParaRPr>
          </a:p>
          <a:p>
            <a:pPr>
              <a:buFont typeface="Wingdings 2"/>
              <a:buNone/>
            </a:pPr>
            <a:r>
              <a:rPr lang="en-US" sz="2400" dirty="0" smtClean="0">
                <a:solidFill>
                  <a:srgbClr val="002060"/>
                </a:solidFill>
              </a:rPr>
              <a:t>               </a:t>
            </a:r>
            <a:r>
              <a:rPr lang="ru-RU" sz="2400" dirty="0" smtClean="0">
                <a:solidFill>
                  <a:srgbClr val="002060"/>
                </a:solidFill>
              </a:rPr>
              <a:t> </a:t>
            </a:r>
            <a:r>
              <a:rPr lang="en-US" sz="2400" dirty="0" smtClean="0">
                <a:solidFill>
                  <a:srgbClr val="002060"/>
                </a:solidFill>
              </a:rPr>
              <a:t>B     Six people can have a free dessert  in  the restaurant.</a:t>
            </a:r>
          </a:p>
          <a:p>
            <a:pPr>
              <a:buFont typeface="Wingdings 2"/>
              <a:buNone/>
            </a:pPr>
            <a:r>
              <a:rPr lang="en-US" sz="2400" dirty="0" smtClean="0">
                <a:solidFill>
                  <a:srgbClr val="002060"/>
                </a:solidFill>
              </a:rPr>
              <a:t>          </a:t>
            </a:r>
            <a:r>
              <a:rPr lang="ru-RU" sz="2400" dirty="0" smtClean="0">
                <a:solidFill>
                  <a:srgbClr val="002060"/>
                </a:solidFill>
              </a:rPr>
              <a:t>     </a:t>
            </a:r>
            <a:r>
              <a:rPr lang="en-US" sz="2400" dirty="0" smtClean="0">
                <a:solidFill>
                  <a:srgbClr val="002060"/>
                </a:solidFill>
              </a:rPr>
              <a:t> C     Dessert is free when six people book in advance.    </a:t>
            </a:r>
            <a:r>
              <a:rPr lang="en-US" sz="2400" dirty="0" smtClean="0"/>
              <a:t>         		 	 	</a:t>
            </a:r>
          </a:p>
        </p:txBody>
      </p:sp>
      <p:sp>
        <p:nvSpPr>
          <p:cNvPr id="7" name="Текст 6"/>
          <p:cNvSpPr>
            <a:spLocks noGrp="1"/>
          </p:cNvSpPr>
          <p:nvPr>
            <p:ph type="body" idx="4294967295"/>
          </p:nvPr>
        </p:nvSpPr>
        <p:spPr>
          <a:xfrm>
            <a:off x="0" y="-242888"/>
            <a:ext cx="9144000" cy="914401"/>
          </a:xfrm>
        </p:spPr>
        <p:txBody>
          <a:bodyPr>
            <a:normAutofit fontScale="25000" lnSpcReduction="20000"/>
          </a:bodyPr>
          <a:lstStyle/>
          <a:p>
            <a:r>
              <a:rPr lang="en-US" dirty="0" smtClean="0"/>
              <a:t> 																								</a:t>
            </a:r>
          </a:p>
          <a:p>
            <a:pPr>
              <a:lnSpc>
                <a:spcPct val="170000"/>
              </a:lnSpc>
              <a:buNone/>
            </a:pPr>
            <a:r>
              <a:rPr lang="ru-RU" sz="16000" b="1" i="1" dirty="0" smtClean="0">
                <a:solidFill>
                  <a:srgbClr val="002060"/>
                </a:solidFill>
              </a:rPr>
              <a:t>   </a:t>
            </a:r>
            <a:r>
              <a:rPr lang="ru-RU" sz="16000" b="1" i="1" u="sng" dirty="0" smtClean="0">
                <a:solidFill>
                  <a:srgbClr val="002060"/>
                </a:solidFill>
              </a:rPr>
              <a:t> </a:t>
            </a:r>
            <a:r>
              <a:rPr lang="en-US" sz="16000" b="1" i="1" u="sng" dirty="0" smtClean="0">
                <a:solidFill>
                  <a:srgbClr val="002060"/>
                </a:solidFill>
              </a:rPr>
              <a:t>BOOK FOR A PARTY OF SIX IN OUR RESTAURANT AND HAVE YOUR DESSERT FREE ! 	</a:t>
            </a:r>
            <a:r>
              <a:rPr lang="en-US" sz="16000" b="1" i="1" dirty="0" smtClean="0">
                <a:solidFill>
                  <a:srgbClr val="002060"/>
                </a:solidFill>
              </a:rPr>
              <a:t>	</a:t>
            </a:r>
            <a:r>
              <a:rPr lang="en-US" dirty="0" smtClean="0"/>
              <a:t>                                                                                                                                                                                                                                                                                                                                                                                                                                                                                                                                                                                                                             </a:t>
            </a:r>
            <a:endParaRPr lang="ru-RU" dirty="0"/>
          </a:p>
        </p:txBody>
      </p:sp>
    </p:spTree>
  </p:cSld>
  <p:clrMapOvr>
    <a:masterClrMapping/>
  </p:clrMapOvr>
  <p:transition advClick="0" advTm="20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971600" y="332656"/>
            <a:ext cx="5694784" cy="1253808"/>
          </a:xfrm>
        </p:spPr>
        <p:txBody>
          <a:bodyPr>
            <a:noAutofit/>
          </a:bodyPr>
          <a:lstStyle/>
          <a:p>
            <a:r>
              <a:rPr lang="en-US" sz="7200" i="1" u="sng" dirty="0" smtClean="0">
                <a:solidFill>
                  <a:srgbClr val="002060"/>
                </a:solidFill>
              </a:rPr>
              <a:t>ANSWERS</a:t>
            </a:r>
            <a:r>
              <a:rPr lang="ru-RU" sz="7200" i="1" u="sng" dirty="0" smtClean="0">
                <a:solidFill>
                  <a:srgbClr val="002060"/>
                </a:solidFill>
              </a:rPr>
              <a:t>:</a:t>
            </a:r>
            <a:endParaRPr lang="ru-RU" sz="7200" i="1" u="sng" dirty="0">
              <a:solidFill>
                <a:srgbClr val="002060"/>
              </a:solidFill>
            </a:endParaRPr>
          </a:p>
        </p:txBody>
      </p:sp>
      <p:pic>
        <p:nvPicPr>
          <p:cNvPr id="10" name="Рисунок 9" descr="vyp1.jpg"/>
          <p:cNvPicPr>
            <a:picLocks noGrp="1" noChangeAspect="1"/>
          </p:cNvPicPr>
          <p:nvPr>
            <p:ph type="pic" idx="1"/>
          </p:nvPr>
        </p:nvPicPr>
        <p:blipFill>
          <a:blip r:embed="rId2" cstate="print"/>
          <a:srcRect l="16680" r="16680"/>
          <a:stretch>
            <a:fillRect/>
          </a:stretch>
        </p:blipFill>
        <p:spPr>
          <a:xfrm>
            <a:off x="611560" y="1988840"/>
            <a:ext cx="4114800" cy="4114800"/>
          </a:xfrm>
          <a:prstGeom prst="rect">
            <a:avLst/>
          </a:prstGeom>
          <a:ln>
            <a:noFill/>
          </a:ln>
          <a:effectLst>
            <a:outerShdw blurRad="292100" dist="139700" dir="2700000" algn="tl" rotWithShape="0">
              <a:srgbClr val="333333">
                <a:alpha val="65000"/>
              </a:srgbClr>
            </a:outerShdw>
          </a:effectLst>
        </p:spPr>
      </p:pic>
      <p:sp>
        <p:nvSpPr>
          <p:cNvPr id="7" name="Текст 6"/>
          <p:cNvSpPr>
            <a:spLocks noGrp="1"/>
          </p:cNvSpPr>
          <p:nvPr>
            <p:ph type="body" sz="half" idx="2"/>
          </p:nvPr>
        </p:nvSpPr>
        <p:spPr>
          <a:xfrm>
            <a:off x="5868144" y="2564904"/>
            <a:ext cx="3528392" cy="2663482"/>
          </a:xfrm>
        </p:spPr>
        <p:txBody>
          <a:bodyPr>
            <a:normAutofit/>
          </a:bodyPr>
          <a:lstStyle/>
          <a:p>
            <a:r>
              <a:rPr lang="ru-RU" sz="4800" b="1" dirty="0" smtClean="0">
                <a:solidFill>
                  <a:srgbClr val="002060"/>
                </a:solidFill>
              </a:rPr>
              <a:t>   1 - С</a:t>
            </a:r>
          </a:p>
          <a:p>
            <a:r>
              <a:rPr lang="ru-RU" sz="4800" b="1" dirty="0" smtClean="0">
                <a:solidFill>
                  <a:srgbClr val="002060"/>
                </a:solidFill>
              </a:rPr>
              <a:t>   2 - С</a:t>
            </a:r>
            <a:endParaRPr lang="ru-RU" sz="4800" b="1" dirty="0">
              <a:solidFill>
                <a:srgbClr val="002060"/>
              </a:solidFill>
            </a:endParaRPr>
          </a:p>
        </p:txBody>
      </p:sp>
    </p:spTree>
  </p:cSld>
  <p:clrMapOvr>
    <a:masterClrMapping/>
  </p:clrMapOvr>
  <p:transition advClick="0" advTm="10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67544" y="764704"/>
            <a:ext cx="8496944" cy="1143000"/>
          </a:xfrm>
        </p:spPr>
        <p:txBody>
          <a:bodyPr>
            <a:noAutofit/>
          </a:bodyPr>
          <a:lstStyle/>
          <a:p>
            <a:r>
              <a:rPr lang="en-US" sz="6000" b="1" i="1" u="sng" dirty="0" smtClean="0">
                <a:solidFill>
                  <a:srgbClr val="002060"/>
                </a:solidFill>
              </a:rPr>
              <a:t>Complete the</a:t>
            </a:r>
            <a:r>
              <a:rPr lang="ru-RU" sz="6000" b="1" i="1" u="sng" dirty="0" smtClean="0">
                <a:solidFill>
                  <a:srgbClr val="002060"/>
                </a:solidFill>
              </a:rPr>
              <a:t/>
            </a:r>
            <a:br>
              <a:rPr lang="ru-RU" sz="6000" b="1" i="1" u="sng" dirty="0" smtClean="0">
                <a:solidFill>
                  <a:srgbClr val="002060"/>
                </a:solidFill>
              </a:rPr>
            </a:br>
            <a:r>
              <a:rPr lang="ru-RU" sz="6000" b="1" i="1" dirty="0" smtClean="0">
                <a:solidFill>
                  <a:srgbClr val="002060"/>
                </a:solidFill>
              </a:rPr>
              <a:t>   </a:t>
            </a:r>
            <a:r>
              <a:rPr lang="en-US" sz="6000" b="1" i="1" dirty="0" smtClean="0">
                <a:solidFill>
                  <a:srgbClr val="002060"/>
                </a:solidFill>
              </a:rPr>
              <a:t> </a:t>
            </a:r>
            <a:r>
              <a:rPr lang="ru-RU" sz="6000" b="1" i="1" dirty="0" smtClean="0">
                <a:solidFill>
                  <a:srgbClr val="002060"/>
                </a:solidFill>
              </a:rPr>
              <a:t>       </a:t>
            </a:r>
            <a:r>
              <a:rPr lang="ru-RU" sz="6000" b="1" i="1" u="sng" dirty="0" smtClean="0">
                <a:solidFill>
                  <a:srgbClr val="002060"/>
                </a:solidFill>
              </a:rPr>
              <a:t> </a:t>
            </a:r>
            <a:r>
              <a:rPr lang="en-US" sz="6000" b="1" i="1" u="sng" dirty="0" smtClean="0">
                <a:solidFill>
                  <a:srgbClr val="002060"/>
                </a:solidFill>
              </a:rPr>
              <a:t>missing letters</a:t>
            </a:r>
            <a:r>
              <a:rPr lang="ru-RU" sz="6000" b="1" i="1" u="sng" dirty="0" smtClean="0">
                <a:solidFill>
                  <a:srgbClr val="002060"/>
                </a:solidFill>
              </a:rPr>
              <a:t>:</a:t>
            </a:r>
            <a:br>
              <a:rPr lang="ru-RU" sz="6000" b="1" i="1" u="sng" dirty="0" smtClean="0">
                <a:solidFill>
                  <a:srgbClr val="002060"/>
                </a:solidFill>
              </a:rPr>
            </a:br>
            <a:r>
              <a:rPr lang="ru-RU" sz="6000" b="1" i="1" u="sng" dirty="0" smtClean="0">
                <a:solidFill>
                  <a:srgbClr val="002060"/>
                </a:solidFill>
              </a:rPr>
              <a:t>  </a:t>
            </a:r>
            <a:endParaRPr lang="ru-RU" sz="6000" b="1" i="1" u="sng" dirty="0">
              <a:solidFill>
                <a:srgbClr val="002060"/>
              </a:solidFill>
            </a:endParaRPr>
          </a:p>
        </p:txBody>
      </p:sp>
      <p:sp>
        <p:nvSpPr>
          <p:cNvPr id="6" name="Содержимое 5"/>
          <p:cNvSpPr>
            <a:spLocks noGrp="1"/>
          </p:cNvSpPr>
          <p:nvPr>
            <p:ph idx="1"/>
          </p:nvPr>
        </p:nvSpPr>
        <p:spPr>
          <a:xfrm>
            <a:off x="251520" y="2060848"/>
            <a:ext cx="8892480" cy="4525963"/>
          </a:xfrm>
        </p:spPr>
        <p:txBody>
          <a:bodyPr>
            <a:normAutofit/>
          </a:bodyPr>
          <a:lstStyle/>
          <a:p>
            <a:pPr marL="550926" indent="-514350">
              <a:buNone/>
            </a:pPr>
            <a:r>
              <a:rPr lang="ru-RU" sz="3200" b="1" i="1" dirty="0" smtClean="0">
                <a:solidFill>
                  <a:srgbClr val="002060"/>
                </a:solidFill>
              </a:rPr>
              <a:t>1.   С</a:t>
            </a:r>
            <a:r>
              <a:rPr lang="en-US" sz="3200" b="1" i="1" dirty="0" err="1" smtClean="0">
                <a:solidFill>
                  <a:srgbClr val="002060"/>
                </a:solidFill>
              </a:rPr>
              <a:t>arrots</a:t>
            </a:r>
            <a:r>
              <a:rPr lang="en-US" sz="3200" b="1" i="1" dirty="0" smtClean="0">
                <a:solidFill>
                  <a:srgbClr val="002060"/>
                </a:solidFill>
              </a:rPr>
              <a:t>, cauliflower, potatoes and beans</a:t>
            </a:r>
            <a:endParaRPr lang="ru-RU" sz="3200" b="1" i="1" dirty="0" smtClean="0">
              <a:solidFill>
                <a:srgbClr val="002060"/>
              </a:solidFill>
            </a:endParaRPr>
          </a:p>
          <a:p>
            <a:pPr marL="550926" indent="-514350">
              <a:buNone/>
            </a:pPr>
            <a:r>
              <a:rPr lang="ru-RU" sz="3200" b="1" i="1" dirty="0" smtClean="0">
                <a:solidFill>
                  <a:srgbClr val="002060"/>
                </a:solidFill>
              </a:rPr>
              <a:t>  </a:t>
            </a:r>
            <a:r>
              <a:rPr lang="en-US" sz="3200" b="1" i="1" dirty="0" smtClean="0">
                <a:solidFill>
                  <a:srgbClr val="002060"/>
                </a:solidFill>
              </a:rPr>
              <a:t> </a:t>
            </a:r>
            <a:r>
              <a:rPr lang="ru-RU" sz="3200" b="1" i="1" dirty="0" smtClean="0">
                <a:solidFill>
                  <a:srgbClr val="002060"/>
                </a:solidFill>
              </a:rPr>
              <a:t>   </a:t>
            </a:r>
            <a:r>
              <a:rPr lang="en-US" sz="3200" b="1" i="1" dirty="0" smtClean="0">
                <a:solidFill>
                  <a:srgbClr val="002060"/>
                </a:solidFill>
              </a:rPr>
              <a:t>are types of</a:t>
            </a:r>
            <a:r>
              <a:rPr lang="ru-RU" sz="3200" b="1" i="1" dirty="0" smtClean="0">
                <a:solidFill>
                  <a:srgbClr val="002060"/>
                </a:solidFill>
              </a:rPr>
              <a:t>   </a:t>
            </a:r>
            <a:r>
              <a:rPr lang="en-US" sz="3200" b="1" i="1" dirty="0" smtClean="0">
                <a:solidFill>
                  <a:srgbClr val="002060"/>
                </a:solidFill>
              </a:rPr>
              <a:t>v--------s.</a:t>
            </a:r>
          </a:p>
          <a:p>
            <a:pPr marL="550926" indent="-514350">
              <a:buNone/>
            </a:pPr>
            <a:r>
              <a:rPr lang="ru-RU" sz="3200" b="1" i="1" dirty="0" smtClean="0">
                <a:solidFill>
                  <a:srgbClr val="002060"/>
                </a:solidFill>
              </a:rPr>
              <a:t>2.   </a:t>
            </a:r>
            <a:r>
              <a:rPr lang="en-US" sz="3200" b="1" i="1" dirty="0" smtClean="0">
                <a:solidFill>
                  <a:srgbClr val="002060"/>
                </a:solidFill>
              </a:rPr>
              <a:t>Tea, coffee, milk and juice are all </a:t>
            </a:r>
            <a:endParaRPr lang="ru-RU" sz="3200" b="1" i="1" dirty="0" smtClean="0">
              <a:solidFill>
                <a:srgbClr val="002060"/>
              </a:solidFill>
            </a:endParaRPr>
          </a:p>
          <a:p>
            <a:pPr marL="550926" indent="-514350">
              <a:buNone/>
            </a:pPr>
            <a:r>
              <a:rPr lang="ru-RU" sz="3200" b="1" i="1" dirty="0" smtClean="0">
                <a:solidFill>
                  <a:srgbClr val="002060"/>
                </a:solidFill>
              </a:rPr>
              <a:t>      </a:t>
            </a:r>
            <a:r>
              <a:rPr lang="en-US" sz="3200" b="1" i="1" dirty="0" smtClean="0">
                <a:solidFill>
                  <a:srgbClr val="002060"/>
                </a:solidFill>
              </a:rPr>
              <a:t>non-alcoholic d----s.</a:t>
            </a:r>
          </a:p>
          <a:p>
            <a:pPr>
              <a:buNone/>
            </a:pPr>
            <a:r>
              <a:rPr lang="en-US" sz="3200" b="1" i="1" dirty="0" smtClean="0">
                <a:solidFill>
                  <a:srgbClr val="002060"/>
                </a:solidFill>
              </a:rPr>
              <a:t>3</a:t>
            </a:r>
            <a:r>
              <a:rPr lang="ru-RU" sz="3200" b="1" i="1" dirty="0" smtClean="0">
                <a:solidFill>
                  <a:srgbClr val="002060"/>
                </a:solidFill>
              </a:rPr>
              <a:t>.  </a:t>
            </a:r>
            <a:r>
              <a:rPr lang="en-US" sz="3200" b="1" i="1" dirty="0" smtClean="0">
                <a:solidFill>
                  <a:srgbClr val="002060"/>
                </a:solidFill>
              </a:rPr>
              <a:t> Rolls and toast are types of b---d.</a:t>
            </a:r>
          </a:p>
          <a:p>
            <a:pPr>
              <a:buNone/>
            </a:pPr>
            <a:r>
              <a:rPr lang="en-US" sz="3200" b="1" i="1" dirty="0" smtClean="0">
                <a:solidFill>
                  <a:srgbClr val="002060"/>
                </a:solidFill>
              </a:rPr>
              <a:t>4 </a:t>
            </a:r>
            <a:r>
              <a:rPr lang="ru-RU" sz="3200" b="1" i="1" dirty="0" smtClean="0">
                <a:solidFill>
                  <a:srgbClr val="002060"/>
                </a:solidFill>
              </a:rPr>
              <a:t>.  </a:t>
            </a:r>
            <a:r>
              <a:rPr lang="en-US" sz="3200" b="1" i="1" dirty="0" smtClean="0">
                <a:solidFill>
                  <a:srgbClr val="002060"/>
                </a:solidFill>
              </a:rPr>
              <a:t>Lamb, beef, pork and chicken are all </a:t>
            </a:r>
            <a:endParaRPr lang="ru-RU" sz="3200" b="1" i="1" dirty="0" smtClean="0">
              <a:solidFill>
                <a:srgbClr val="002060"/>
              </a:solidFill>
            </a:endParaRPr>
          </a:p>
          <a:p>
            <a:pPr>
              <a:buNone/>
            </a:pPr>
            <a:r>
              <a:rPr lang="ru-RU" sz="3200" b="1" i="1" dirty="0" smtClean="0">
                <a:solidFill>
                  <a:srgbClr val="002060"/>
                </a:solidFill>
              </a:rPr>
              <a:t>      </a:t>
            </a:r>
            <a:r>
              <a:rPr lang="en-US" sz="3200" b="1" i="1" dirty="0" smtClean="0">
                <a:solidFill>
                  <a:srgbClr val="002060"/>
                </a:solidFill>
              </a:rPr>
              <a:t>types of m--t.</a:t>
            </a:r>
          </a:p>
        </p:txBody>
      </p:sp>
    </p:spTree>
  </p:cSld>
  <p:clrMapOvr>
    <a:masterClrMapping/>
  </p:clrMapOvr>
  <p:transition advClick="0" advTm="30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9512" y="980728"/>
            <a:ext cx="8136904" cy="4308872"/>
          </a:xfrm>
          <a:prstGeom prst="rect">
            <a:avLst/>
          </a:prstGeom>
        </p:spPr>
        <p:txBody>
          <a:bodyPr wrap="square">
            <a:spAutoFit/>
          </a:bodyPr>
          <a:lstStyle/>
          <a:p>
            <a:pPr marL="514350" indent="-514350">
              <a:buAutoNum type="arabicPeriod" startAt="5"/>
            </a:pPr>
            <a:r>
              <a:rPr lang="en-US" sz="3200" b="1" i="1" dirty="0" smtClean="0">
                <a:solidFill>
                  <a:srgbClr val="002060"/>
                </a:solidFill>
              </a:rPr>
              <a:t>Tuna, salmon and cod are the names</a:t>
            </a:r>
            <a:endParaRPr lang="ru-RU" sz="3200" b="1" i="1" dirty="0" smtClean="0">
              <a:solidFill>
                <a:srgbClr val="002060"/>
              </a:solidFill>
            </a:endParaRPr>
          </a:p>
          <a:p>
            <a:pPr marL="514350" indent="-514350"/>
            <a:r>
              <a:rPr lang="ru-RU" sz="3200" b="1" i="1" dirty="0" smtClean="0">
                <a:solidFill>
                  <a:srgbClr val="002060"/>
                </a:solidFill>
              </a:rPr>
              <a:t>    </a:t>
            </a:r>
            <a:r>
              <a:rPr lang="en-US" sz="3200" b="1" i="1" dirty="0" smtClean="0">
                <a:solidFill>
                  <a:srgbClr val="002060"/>
                </a:solidFill>
              </a:rPr>
              <a:t> of three types of f</a:t>
            </a:r>
            <a:r>
              <a:rPr lang="ru-RU" sz="3200" b="1" i="1" dirty="0" smtClean="0">
                <a:solidFill>
                  <a:srgbClr val="002060"/>
                </a:solidFill>
              </a:rPr>
              <a:t>--</a:t>
            </a:r>
            <a:r>
              <a:rPr lang="en-US" sz="3200" b="1" i="1" dirty="0" smtClean="0">
                <a:solidFill>
                  <a:srgbClr val="002060"/>
                </a:solidFill>
              </a:rPr>
              <a:t>h.</a:t>
            </a:r>
          </a:p>
          <a:p>
            <a:pPr marL="514350" indent="-514350">
              <a:buAutoNum type="arabicPeriod" startAt="6"/>
            </a:pPr>
            <a:r>
              <a:rPr lang="en-US" sz="3200" b="1" i="1" dirty="0" smtClean="0">
                <a:solidFill>
                  <a:srgbClr val="002060"/>
                </a:solidFill>
              </a:rPr>
              <a:t>Salt, pepper and herbs are things we</a:t>
            </a:r>
            <a:endParaRPr lang="ru-RU" sz="3200" b="1" i="1" dirty="0" smtClean="0">
              <a:solidFill>
                <a:srgbClr val="002060"/>
              </a:solidFill>
            </a:endParaRPr>
          </a:p>
          <a:p>
            <a:pPr marL="514350" indent="-514350"/>
            <a:r>
              <a:rPr lang="ru-RU" sz="3200" b="1" i="1" dirty="0" smtClean="0">
                <a:solidFill>
                  <a:srgbClr val="002060"/>
                </a:solidFill>
              </a:rPr>
              <a:t>    </a:t>
            </a:r>
            <a:r>
              <a:rPr lang="en-US" sz="3200" b="1" i="1" dirty="0" smtClean="0">
                <a:solidFill>
                  <a:srgbClr val="002060"/>
                </a:solidFill>
              </a:rPr>
              <a:t> use for s-------g.</a:t>
            </a:r>
          </a:p>
          <a:p>
            <a:pPr marL="514350" indent="-514350">
              <a:buAutoNum type="arabicPeriod" startAt="7"/>
            </a:pPr>
            <a:r>
              <a:rPr lang="en-US" sz="3200" b="1" i="1" dirty="0" smtClean="0">
                <a:solidFill>
                  <a:srgbClr val="002060"/>
                </a:solidFill>
              </a:rPr>
              <a:t>Oranges, apples and bananas are all</a:t>
            </a:r>
            <a:endParaRPr lang="ru-RU" sz="3200" b="1" i="1" dirty="0" smtClean="0">
              <a:solidFill>
                <a:srgbClr val="002060"/>
              </a:solidFill>
            </a:endParaRPr>
          </a:p>
          <a:p>
            <a:pPr marL="514350" indent="-514350"/>
            <a:r>
              <a:rPr lang="ru-RU" sz="3200" b="1" i="1" dirty="0" smtClean="0">
                <a:solidFill>
                  <a:srgbClr val="002060"/>
                </a:solidFill>
              </a:rPr>
              <a:t>    </a:t>
            </a:r>
            <a:r>
              <a:rPr lang="en-US" sz="3200" b="1" i="1" dirty="0" smtClean="0">
                <a:solidFill>
                  <a:srgbClr val="002060"/>
                </a:solidFill>
              </a:rPr>
              <a:t> f---t.</a:t>
            </a:r>
          </a:p>
          <a:p>
            <a:pPr marL="514350" indent="-514350">
              <a:buAutoNum type="arabicPeriod" startAt="8"/>
            </a:pPr>
            <a:r>
              <a:rPr lang="en-US" sz="3200" b="1" i="1" dirty="0" smtClean="0">
                <a:solidFill>
                  <a:srgbClr val="002060"/>
                </a:solidFill>
              </a:rPr>
              <a:t>Lettuce, tomatoes and cucumbers are</a:t>
            </a:r>
            <a:endParaRPr lang="ru-RU" sz="3200" b="1" i="1" dirty="0" smtClean="0">
              <a:solidFill>
                <a:srgbClr val="002060"/>
              </a:solidFill>
            </a:endParaRPr>
          </a:p>
          <a:p>
            <a:pPr marL="514350" indent="-514350"/>
            <a:r>
              <a:rPr lang="ru-RU" sz="3200" b="1" i="1" dirty="0" smtClean="0">
                <a:solidFill>
                  <a:srgbClr val="002060"/>
                </a:solidFill>
              </a:rPr>
              <a:t>    </a:t>
            </a:r>
            <a:r>
              <a:rPr lang="en-US" sz="3200" b="1" i="1" dirty="0" smtClean="0">
                <a:solidFill>
                  <a:srgbClr val="002060"/>
                </a:solidFill>
              </a:rPr>
              <a:t> things we often eat in s---d.		</a:t>
            </a:r>
            <a:r>
              <a:rPr lang="en-US" b="1" i="1" dirty="0" smtClean="0">
                <a:solidFill>
                  <a:srgbClr val="002060"/>
                </a:solidFill>
              </a:rPr>
              <a:t>	</a:t>
            </a:r>
            <a:endParaRPr lang="ru-RU" b="1" i="1" dirty="0">
              <a:solidFill>
                <a:srgbClr val="002060"/>
              </a:solidFill>
            </a:endParaRPr>
          </a:p>
        </p:txBody>
      </p:sp>
    </p:spTree>
  </p:cSld>
  <p:clrMapOvr>
    <a:masterClrMapping/>
  </p:clrMapOvr>
  <p:transition advClick="0" advTm="30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83568" y="1196752"/>
            <a:ext cx="7467600" cy="1143000"/>
          </a:xfrm>
        </p:spPr>
        <p:txBody>
          <a:bodyPr>
            <a:normAutofit fontScale="90000"/>
          </a:bodyPr>
          <a:lstStyle/>
          <a:p>
            <a:r>
              <a:rPr lang="en-US" sz="7300" b="1" i="1" u="sng" dirty="0" smtClean="0">
                <a:solidFill>
                  <a:srgbClr val="002060"/>
                </a:solidFill>
              </a:rPr>
              <a:t>Answers</a:t>
            </a:r>
            <a:r>
              <a:rPr lang="ru-RU" sz="7300" b="1" i="1" u="sng" dirty="0" smtClean="0">
                <a:solidFill>
                  <a:srgbClr val="002060"/>
                </a:solidFill>
              </a:rPr>
              <a:t>:</a:t>
            </a:r>
            <a:br>
              <a:rPr lang="ru-RU" sz="7300" b="1" i="1" u="sng" dirty="0" smtClean="0">
                <a:solidFill>
                  <a:srgbClr val="002060"/>
                </a:solidFill>
              </a:rPr>
            </a:br>
            <a:r>
              <a:rPr lang="ru-RU" dirty="0" smtClean="0"/>
              <a:t/>
            </a:r>
            <a:br>
              <a:rPr lang="ru-RU" dirty="0" smtClean="0"/>
            </a:br>
            <a:r>
              <a:rPr lang="ru-RU" sz="3600" b="1" i="1" dirty="0" smtClean="0">
                <a:solidFill>
                  <a:srgbClr val="002060"/>
                </a:solidFill>
                <a:latin typeface="+mn-lt"/>
                <a:ea typeface="+mn-ea"/>
                <a:cs typeface="+mn-cs"/>
              </a:rPr>
              <a:t>1. </a:t>
            </a:r>
            <a:r>
              <a:rPr lang="en-US" sz="3600" b="1" i="1" dirty="0" smtClean="0">
                <a:solidFill>
                  <a:srgbClr val="002060"/>
                </a:solidFill>
                <a:latin typeface="+mn-lt"/>
                <a:ea typeface="+mn-ea"/>
                <a:cs typeface="+mn-cs"/>
              </a:rPr>
              <a:t>vegetables</a:t>
            </a:r>
            <a:r>
              <a:rPr lang="ru-RU" sz="3600" b="1" i="1" dirty="0" smtClean="0">
                <a:solidFill>
                  <a:srgbClr val="002060"/>
                </a:solidFill>
                <a:latin typeface="+mn-lt"/>
                <a:ea typeface="+mn-ea"/>
                <a:cs typeface="+mn-cs"/>
              </a:rPr>
              <a:t>           </a:t>
            </a:r>
            <a:r>
              <a:rPr lang="en-US" sz="3600" b="1" i="1" dirty="0" smtClean="0">
                <a:solidFill>
                  <a:srgbClr val="002060"/>
                </a:solidFill>
              </a:rPr>
              <a:t> 5</a:t>
            </a:r>
            <a:r>
              <a:rPr lang="ru-RU" sz="3600" b="1" i="1" dirty="0" smtClean="0">
                <a:solidFill>
                  <a:srgbClr val="002060"/>
                </a:solidFill>
              </a:rPr>
              <a:t>.</a:t>
            </a:r>
            <a:r>
              <a:rPr lang="en-US" sz="3600" b="1" i="1" dirty="0" smtClean="0">
                <a:solidFill>
                  <a:srgbClr val="002060"/>
                </a:solidFill>
              </a:rPr>
              <a:t> fish </a:t>
            </a:r>
            <a:r>
              <a:rPr lang="ru-RU" sz="3600" b="1" i="1" dirty="0" smtClean="0">
                <a:solidFill>
                  <a:srgbClr val="002060"/>
                </a:solidFill>
                <a:latin typeface="+mn-lt"/>
                <a:ea typeface="+mn-ea"/>
                <a:cs typeface="+mn-cs"/>
              </a:rPr>
              <a:t/>
            </a:r>
            <a:br>
              <a:rPr lang="ru-RU" sz="3600" b="1" i="1" dirty="0" smtClean="0">
                <a:solidFill>
                  <a:srgbClr val="002060"/>
                </a:solidFill>
                <a:latin typeface="+mn-lt"/>
                <a:ea typeface="+mn-ea"/>
                <a:cs typeface="+mn-cs"/>
              </a:rPr>
            </a:br>
            <a:r>
              <a:rPr lang="ru-RU" sz="3600" b="1" i="1" dirty="0" smtClean="0">
                <a:solidFill>
                  <a:srgbClr val="002060"/>
                </a:solidFill>
                <a:latin typeface="+mn-lt"/>
                <a:ea typeface="+mn-ea"/>
                <a:cs typeface="+mn-cs"/>
              </a:rPr>
              <a:t>2. </a:t>
            </a:r>
            <a:r>
              <a:rPr lang="en-US" sz="3600" b="1" i="1" dirty="0" smtClean="0">
                <a:solidFill>
                  <a:srgbClr val="002060"/>
                </a:solidFill>
                <a:latin typeface="+mn-lt"/>
                <a:ea typeface="+mn-ea"/>
                <a:cs typeface="+mn-cs"/>
              </a:rPr>
              <a:t>drinks</a:t>
            </a:r>
            <a:r>
              <a:rPr lang="en-US" sz="3600" b="1" i="1" dirty="0" smtClean="0">
                <a:solidFill>
                  <a:srgbClr val="002060"/>
                </a:solidFill>
              </a:rPr>
              <a:t> </a:t>
            </a:r>
            <a:r>
              <a:rPr lang="ru-RU" sz="3600" b="1" i="1" dirty="0" smtClean="0">
                <a:solidFill>
                  <a:srgbClr val="002060"/>
                </a:solidFill>
              </a:rPr>
              <a:t>                   </a:t>
            </a:r>
            <a:r>
              <a:rPr lang="en-US" sz="3600" b="1" i="1" dirty="0" smtClean="0">
                <a:solidFill>
                  <a:srgbClr val="002060"/>
                </a:solidFill>
              </a:rPr>
              <a:t>6</a:t>
            </a:r>
            <a:r>
              <a:rPr lang="ru-RU" sz="3600" b="1" i="1" dirty="0" smtClean="0">
                <a:solidFill>
                  <a:srgbClr val="002060"/>
                </a:solidFill>
              </a:rPr>
              <a:t>.</a:t>
            </a:r>
            <a:r>
              <a:rPr lang="en-US" sz="3600" b="1" i="1" dirty="0" smtClean="0">
                <a:solidFill>
                  <a:srgbClr val="002060"/>
                </a:solidFill>
              </a:rPr>
              <a:t> seasoning </a:t>
            </a:r>
            <a:r>
              <a:rPr lang="ru-RU" sz="3600" b="1" i="1" dirty="0" smtClean="0">
                <a:solidFill>
                  <a:srgbClr val="002060"/>
                </a:solidFill>
                <a:latin typeface="+mn-lt"/>
                <a:ea typeface="+mn-ea"/>
                <a:cs typeface="+mn-cs"/>
              </a:rPr>
              <a:t/>
            </a:r>
            <a:br>
              <a:rPr lang="ru-RU" sz="3600" b="1" i="1" dirty="0" smtClean="0">
                <a:solidFill>
                  <a:srgbClr val="002060"/>
                </a:solidFill>
                <a:latin typeface="+mn-lt"/>
                <a:ea typeface="+mn-ea"/>
                <a:cs typeface="+mn-cs"/>
              </a:rPr>
            </a:br>
            <a:r>
              <a:rPr lang="en-US" sz="3600" b="1" i="1" dirty="0" smtClean="0">
                <a:solidFill>
                  <a:srgbClr val="002060"/>
                </a:solidFill>
                <a:latin typeface="+mn-lt"/>
                <a:ea typeface="+mn-ea"/>
                <a:cs typeface="+mn-cs"/>
              </a:rPr>
              <a:t>3</a:t>
            </a:r>
            <a:r>
              <a:rPr lang="ru-RU" sz="3600" b="1" i="1" dirty="0" smtClean="0">
                <a:solidFill>
                  <a:srgbClr val="002060"/>
                </a:solidFill>
                <a:latin typeface="+mn-lt"/>
                <a:ea typeface="+mn-ea"/>
                <a:cs typeface="+mn-cs"/>
              </a:rPr>
              <a:t>.</a:t>
            </a:r>
            <a:r>
              <a:rPr lang="en-US" sz="3600" b="1" i="1" dirty="0" smtClean="0">
                <a:solidFill>
                  <a:srgbClr val="002060"/>
                </a:solidFill>
                <a:latin typeface="+mn-lt"/>
                <a:ea typeface="+mn-ea"/>
                <a:cs typeface="+mn-cs"/>
              </a:rPr>
              <a:t> bread</a:t>
            </a:r>
            <a:r>
              <a:rPr lang="ru-RU" sz="3600" b="1" i="1" dirty="0" smtClean="0">
                <a:solidFill>
                  <a:srgbClr val="002060"/>
                </a:solidFill>
              </a:rPr>
              <a:t>                     7.</a:t>
            </a:r>
            <a:r>
              <a:rPr lang="en-US" sz="3600" b="1" i="1" dirty="0" smtClean="0">
                <a:solidFill>
                  <a:srgbClr val="002060"/>
                </a:solidFill>
              </a:rPr>
              <a:t> fruit </a:t>
            </a:r>
            <a:r>
              <a:rPr lang="ru-RU" sz="3600" b="1" i="1" dirty="0" smtClean="0">
                <a:solidFill>
                  <a:srgbClr val="002060"/>
                </a:solidFill>
                <a:latin typeface="+mn-lt"/>
                <a:ea typeface="+mn-ea"/>
                <a:cs typeface="+mn-cs"/>
              </a:rPr>
              <a:t/>
            </a:r>
            <a:br>
              <a:rPr lang="ru-RU" sz="3600" b="1" i="1" dirty="0" smtClean="0">
                <a:solidFill>
                  <a:srgbClr val="002060"/>
                </a:solidFill>
                <a:latin typeface="+mn-lt"/>
                <a:ea typeface="+mn-ea"/>
                <a:cs typeface="+mn-cs"/>
              </a:rPr>
            </a:br>
            <a:r>
              <a:rPr lang="en-US" sz="3600" b="1" i="1" dirty="0" smtClean="0">
                <a:solidFill>
                  <a:srgbClr val="002060"/>
                </a:solidFill>
                <a:latin typeface="+mn-lt"/>
                <a:ea typeface="+mn-ea"/>
                <a:cs typeface="+mn-cs"/>
              </a:rPr>
              <a:t>4</a:t>
            </a:r>
            <a:r>
              <a:rPr lang="ru-RU" sz="3600" b="1" i="1" dirty="0" smtClean="0">
                <a:solidFill>
                  <a:srgbClr val="002060"/>
                </a:solidFill>
                <a:latin typeface="+mn-lt"/>
                <a:ea typeface="+mn-ea"/>
                <a:cs typeface="+mn-cs"/>
              </a:rPr>
              <a:t>.</a:t>
            </a:r>
            <a:r>
              <a:rPr lang="en-US" sz="3600" b="1" i="1" dirty="0" smtClean="0">
                <a:solidFill>
                  <a:srgbClr val="002060"/>
                </a:solidFill>
                <a:latin typeface="+mn-lt"/>
                <a:ea typeface="+mn-ea"/>
                <a:cs typeface="+mn-cs"/>
              </a:rPr>
              <a:t> meat</a:t>
            </a:r>
            <a:r>
              <a:rPr lang="ru-RU" sz="3600" b="1" i="1" dirty="0" smtClean="0">
                <a:solidFill>
                  <a:srgbClr val="002060"/>
                </a:solidFill>
                <a:latin typeface="+mn-lt"/>
                <a:ea typeface="+mn-ea"/>
                <a:cs typeface="+mn-cs"/>
              </a:rPr>
              <a:t>                     </a:t>
            </a:r>
            <a:r>
              <a:rPr lang="en-US" sz="3600" b="1" i="1" dirty="0" smtClean="0">
                <a:solidFill>
                  <a:srgbClr val="002060"/>
                </a:solidFill>
                <a:latin typeface="+mn-lt"/>
                <a:ea typeface="+mn-ea"/>
                <a:cs typeface="+mn-cs"/>
              </a:rPr>
              <a:t> </a:t>
            </a:r>
            <a:r>
              <a:rPr lang="ru-RU" sz="3600" b="1" i="1" dirty="0" smtClean="0">
                <a:solidFill>
                  <a:srgbClr val="002060"/>
                </a:solidFill>
                <a:latin typeface="+mn-lt"/>
                <a:ea typeface="+mn-ea"/>
                <a:cs typeface="+mn-cs"/>
              </a:rPr>
              <a:t> </a:t>
            </a:r>
            <a:r>
              <a:rPr lang="en-US" sz="3600" b="1" i="1" dirty="0" smtClean="0">
                <a:solidFill>
                  <a:srgbClr val="002060"/>
                </a:solidFill>
                <a:latin typeface="+mn-lt"/>
                <a:ea typeface="+mn-ea"/>
                <a:cs typeface="+mn-cs"/>
              </a:rPr>
              <a:t>8</a:t>
            </a:r>
            <a:r>
              <a:rPr lang="ru-RU" sz="3600" b="1" i="1" dirty="0" smtClean="0">
                <a:solidFill>
                  <a:srgbClr val="002060"/>
                </a:solidFill>
                <a:latin typeface="+mn-lt"/>
                <a:ea typeface="+mn-ea"/>
                <a:cs typeface="+mn-cs"/>
              </a:rPr>
              <a:t>.</a:t>
            </a:r>
            <a:r>
              <a:rPr lang="en-US" sz="3600" b="1" i="1" dirty="0" smtClean="0">
                <a:solidFill>
                  <a:srgbClr val="002060"/>
                </a:solidFill>
                <a:latin typeface="+mn-lt"/>
                <a:ea typeface="+mn-ea"/>
                <a:cs typeface="+mn-cs"/>
              </a:rPr>
              <a:t> salad</a:t>
            </a:r>
            <a:endParaRPr lang="ru-RU" sz="3600" b="1" i="1" dirty="0">
              <a:solidFill>
                <a:srgbClr val="002060"/>
              </a:solidFill>
              <a:latin typeface="+mn-lt"/>
              <a:ea typeface="+mn-ea"/>
              <a:cs typeface="+mn-cs"/>
            </a:endParaRPr>
          </a:p>
        </p:txBody>
      </p:sp>
      <p:pic>
        <p:nvPicPr>
          <p:cNvPr id="8" name="Содержимое 7" descr="4364034.jpg"/>
          <p:cNvPicPr>
            <a:picLocks noGrp="1" noChangeAspect="1"/>
          </p:cNvPicPr>
          <p:nvPr>
            <p:ph sz="half" idx="1"/>
          </p:nvPr>
        </p:nvPicPr>
        <p:blipFill>
          <a:blip r:embed="rId2" cstate="print"/>
          <a:srcRect r="1564" b="5097"/>
          <a:stretch>
            <a:fillRect/>
          </a:stretch>
        </p:blipFill>
        <p:spPr>
          <a:xfrm>
            <a:off x="251520" y="3861048"/>
            <a:ext cx="3600400" cy="2736304"/>
          </a:xfrm>
          <a:prstGeom prst="rect">
            <a:avLst/>
          </a:prstGeom>
          <a:ln>
            <a:noFill/>
          </a:ln>
          <a:effectLst>
            <a:outerShdw blurRad="292100" dist="139700" dir="2700000" algn="tl" rotWithShape="0">
              <a:srgbClr val="333333">
                <a:alpha val="65000"/>
              </a:srgbClr>
            </a:outerShdw>
          </a:effectLst>
        </p:spPr>
      </p:pic>
      <p:pic>
        <p:nvPicPr>
          <p:cNvPr id="7" name="Содержимое 6" descr="1261741789_3.jpg"/>
          <p:cNvPicPr>
            <a:picLocks noGrp="1" noChangeAspect="1"/>
          </p:cNvPicPr>
          <p:nvPr>
            <p:ph sz="half" idx="2"/>
          </p:nvPr>
        </p:nvPicPr>
        <p:blipFill>
          <a:blip r:embed="rId3" cstate="print"/>
          <a:stretch>
            <a:fillRect/>
          </a:stretch>
        </p:blipFill>
        <p:spPr>
          <a:xfrm>
            <a:off x="4355976" y="3861048"/>
            <a:ext cx="3657600" cy="27432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advClick="0" advTm="20000"/>
  <p:timing>
    <p:tnLst>
      <p:par>
        <p:cTn id="1" dur="indefinite" restart="never" nodeType="tmRoot"/>
      </p:par>
    </p:tnLst>
  </p:timing>
</p:sld>
</file>

<file path=ppt/theme/theme1.xml><?xml version="1.0" encoding="utf-8"?>
<a:theme xmlns:a="http://schemas.openxmlformats.org/drawingml/2006/main" name="Техническая">
  <a:themeElements>
    <a:clrScheme name="Другая 5">
      <a:dk1>
        <a:srgbClr val="A6D0DE"/>
      </a:dk1>
      <a:lt1>
        <a:sysClr val="window" lastClr="FFFFFF"/>
      </a:lt1>
      <a:dk2>
        <a:srgbClr val="A6D0DE"/>
      </a:dk2>
      <a:lt2>
        <a:srgbClr val="C3DFE9"/>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Техническая">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1148</TotalTime>
  <Words>1822</Words>
  <Application>Microsoft Office PowerPoint</Application>
  <PresentationFormat>Экран (4:3)</PresentationFormat>
  <Paragraphs>247</Paragraphs>
  <Slides>38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38</vt:i4>
      </vt:variant>
    </vt:vector>
  </HeadingPairs>
  <TitlesOfParts>
    <vt:vector size="39" baseType="lpstr">
      <vt:lpstr>Техническая</vt:lpstr>
      <vt:lpstr>EATING OUT</vt:lpstr>
      <vt:lpstr>PLAN:</vt:lpstr>
      <vt:lpstr>READING   </vt:lpstr>
      <vt:lpstr>Слайд 4</vt:lpstr>
      <vt:lpstr>Слайд 5</vt:lpstr>
      <vt:lpstr>ANSWERS:</vt:lpstr>
      <vt:lpstr>Complete the             missing letters:   </vt:lpstr>
      <vt:lpstr>Слайд 8</vt:lpstr>
      <vt:lpstr>Answers:  1. vegetables            5. fish  2. drinks                    6. seasoning  3. bread                     7. fruit  4. meat                       8. salad</vt:lpstr>
      <vt:lpstr>Odd-one-out.   Which word does not belong to the group?</vt:lpstr>
      <vt:lpstr>Слайд 11</vt:lpstr>
      <vt:lpstr>Answers:</vt:lpstr>
      <vt:lpstr>Fill in the missing words.   The letters in the boxes  spell a word connected  with eating.</vt:lpstr>
      <vt:lpstr>Слайд 14</vt:lpstr>
      <vt:lpstr>Answers:</vt:lpstr>
      <vt:lpstr>Слайд 16</vt:lpstr>
      <vt:lpstr>Answers:</vt:lpstr>
      <vt:lpstr>Listening</vt:lpstr>
      <vt:lpstr>Слайд 19</vt:lpstr>
      <vt:lpstr>ANSWERS:</vt:lpstr>
      <vt:lpstr>Слайд 21</vt:lpstr>
      <vt:lpstr>ANSWERS:</vt:lpstr>
      <vt:lpstr>WORDBUILDING </vt:lpstr>
      <vt:lpstr>TUDOR HOUSE.</vt:lpstr>
      <vt:lpstr>Слайд 25</vt:lpstr>
      <vt:lpstr>ANSWERS:</vt:lpstr>
      <vt:lpstr>                    OBESITY </vt:lpstr>
      <vt:lpstr>OBESITY</vt:lpstr>
      <vt:lpstr>ANSWERS:</vt:lpstr>
      <vt:lpstr>Слайд 30</vt:lpstr>
      <vt:lpstr>Слайд 31</vt:lpstr>
      <vt:lpstr>ANSWERS:</vt:lpstr>
      <vt:lpstr>Read the text below and choose the correct word for each space. For each question, mark the correct letter A, B, C,D  on your answer sheet.</vt:lpstr>
      <vt:lpstr>Слайд 34</vt:lpstr>
      <vt:lpstr>Слайд 35</vt:lpstr>
      <vt:lpstr>ANSWERS: </vt:lpstr>
      <vt:lpstr>Meals out Look at pictures which show people having a meal out today and 60 years ago. Say why you think there have been changes in the way people behave when they eat out.                                          Which situation do you think looks                                          more enjoyable?</vt:lpstr>
      <vt:lpstr>Meals out Look at  pictures which show people eating out in different places.  Say why you think the people have chosen to eat in these particular places.  Which of these would you like to eat in ?</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EATING OUT</dc:title>
  <dc:creator>Администратор</dc:creator>
  <cp:lastModifiedBy>Администратор</cp:lastModifiedBy>
  <cp:revision>153</cp:revision>
  <dcterms:created xsi:type="dcterms:W3CDTF">2011-02-10T15:17:06Z</dcterms:created>
  <dcterms:modified xsi:type="dcterms:W3CDTF">2011-04-24T16:51:52Z</dcterms:modified>
</cp:coreProperties>
</file>