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04" r:id="rId1"/>
  </p:sldMasterIdLst>
  <p:notesMasterIdLst>
    <p:notesMasterId r:id="rId30"/>
  </p:notesMasterIdLst>
  <p:handoutMasterIdLst>
    <p:handoutMasterId r:id="rId31"/>
  </p:handoutMasterIdLst>
  <p:sldIdLst>
    <p:sldId id="257" r:id="rId2"/>
    <p:sldId id="283" r:id="rId3"/>
    <p:sldId id="258" r:id="rId4"/>
    <p:sldId id="259" r:id="rId5"/>
    <p:sldId id="284" r:id="rId6"/>
    <p:sldId id="285" r:id="rId7"/>
    <p:sldId id="307" r:id="rId8"/>
    <p:sldId id="287" r:id="rId9"/>
    <p:sldId id="288" r:id="rId10"/>
    <p:sldId id="290" r:id="rId11"/>
    <p:sldId id="291" r:id="rId12"/>
    <p:sldId id="292" r:id="rId13"/>
    <p:sldId id="293" r:id="rId14"/>
    <p:sldId id="294" r:id="rId15"/>
    <p:sldId id="295" r:id="rId16"/>
    <p:sldId id="267" r:id="rId17"/>
    <p:sldId id="268" r:id="rId18"/>
    <p:sldId id="296" r:id="rId19"/>
    <p:sldId id="297" r:id="rId20"/>
    <p:sldId id="298" r:id="rId21"/>
    <p:sldId id="300" r:id="rId22"/>
    <p:sldId id="269" r:id="rId23"/>
    <p:sldId id="299" r:id="rId24"/>
    <p:sldId id="304" r:id="rId25"/>
    <p:sldId id="271" r:id="rId26"/>
    <p:sldId id="305" r:id="rId27"/>
    <p:sldId id="272" r:id="rId28"/>
    <p:sldId id="280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4F00"/>
    <a:srgbClr val="663300"/>
    <a:srgbClr val="7E5400"/>
    <a:srgbClr val="FFDA71"/>
    <a:srgbClr val="993300"/>
    <a:srgbClr val="FFFFCC"/>
    <a:srgbClr val="800000"/>
    <a:srgbClr val="864300"/>
    <a:srgbClr val="996633"/>
    <a:srgbClr val="CC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-10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-198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pn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6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6.png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6.png"/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6.png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6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6.png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6.png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6.png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6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EE28E-5F5D-43AD-9182-D981A3A1AA43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47671-B467-4175-8FA7-2493058CB2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639FA-6F7E-4DBD-8466-C067E1F9B61C}" type="datetimeFigureOut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732D0-C6E5-4526-A042-05F936BDBFB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513CF8-A11A-43E7-AEDD-9986F9028871}" type="slidenum">
              <a:rPr lang="ru-RU"/>
              <a:pPr/>
              <a:t>1</a:t>
            </a:fld>
            <a:endParaRPr lang="ru-RU" dirty="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21</a:t>
            </a:fld>
            <a:endParaRPr lang="ru-RU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22</a:t>
            </a:fld>
            <a:endParaRPr lang="ru-RU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23</a:t>
            </a:fld>
            <a:endParaRPr lang="ru-RU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24</a:t>
            </a:fld>
            <a:endParaRPr lang="ru-RU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25</a:t>
            </a:fld>
            <a:endParaRPr lang="ru-RU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26</a:t>
            </a:fld>
            <a:endParaRPr lang="ru-RU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27</a:t>
            </a:fld>
            <a:endParaRPr lang="ru-RU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28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732D0-C6E5-4526-A042-05F936BDBFB1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F79B9A-10C9-441F-83A0-40EC80784349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4F2230-897F-4E89-AAEC-6FF29915D666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BEA7D0-7AA3-4E1E-B332-7F34792A81E8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74A5E8B-E049-47CB-AA2C-67AA415D7F4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ADEC18-F754-49B3-8453-1A90E8AD0D05}" type="datetime1">
              <a:rPr lang="ru-RU" smtClean="0"/>
              <a:pPr/>
              <a:t>12.01.2013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52A2A68-AC68-45B5-B98C-2A6B4871EB5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DE8FC10-505F-40B5-81FD-F336054E1669}" type="datetime1">
              <a:rPr lang="ru-RU" smtClean="0"/>
              <a:pPr/>
              <a:t>12.01.2013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694916-80F1-46A1-ABAC-16C288CDCD8D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AE0CEF-0F9E-467A-9197-41221ECCB2F0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E39EAA-08A5-4A24-969A-51C87AC748E3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661EB2-4075-4BE1-9327-7EED7C5DEF45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A3D9CF-DEA3-43A9-9057-CBFD2B72D68E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241ED3-C92A-4941-942E-9F6D0995B26B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3DC8CD-8970-48A2-81AF-62F6A8A4FF74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3323C-5C20-49B4-854C-CD7CD5031BB2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1061405-DFC5-480E-AD9A-A7C9F958D736}" type="datetime1">
              <a:rPr lang="ru-RU" smtClean="0"/>
              <a:pPr/>
              <a:t>12.01.2013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27A72DD5-C384-4D82-85BB-25A5102AEA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png"/><Relationship Id="rId5" Type="http://schemas.openxmlformats.org/officeDocument/2006/relationships/image" Target="../media/image24.gi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jpeg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jpeg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5.jpeg"/><Relationship Id="rId7" Type="http://schemas.openxmlformats.org/officeDocument/2006/relationships/image" Target="../media/image38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11" Type="http://schemas.openxmlformats.org/officeDocument/2006/relationships/image" Target="../media/image42.jpeg"/><Relationship Id="rId5" Type="http://schemas.openxmlformats.org/officeDocument/2006/relationships/image" Target="../media/image36.jpeg"/><Relationship Id="rId10" Type="http://schemas.openxmlformats.org/officeDocument/2006/relationships/image" Target="../media/image41.png"/><Relationship Id="rId4" Type="http://schemas.openxmlformats.org/officeDocument/2006/relationships/image" Target="../media/image2.png"/><Relationship Id="rId9" Type="http://schemas.openxmlformats.org/officeDocument/2006/relationships/image" Target="../media/image40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rcs.chph.ras.ru/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teacher.dn-ua.com/" TargetMode="External"/><Relationship Id="rId4" Type="http://schemas.openxmlformats.org/officeDocument/2006/relationships/hyperlink" Target="http://teacher.dn-ua.com/old_version/excel/Laba3/part3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5.jpeg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oleObject" Target="file:///C:\Documents%20and%20Settings\eddie\&#1052;&#1086;&#1080;%20&#1076;&#1086;&#1082;&#1091;&#1084;&#1077;&#1085;&#1090;&#1099;\&#1054;&#1087;&#1077;&#1088;&#1072;&#1094;&#1080;&#1103;.doc!OLE_LINK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0100" y="1500175"/>
            <a:ext cx="7772400" cy="1470025"/>
          </a:xfrm>
          <a:solidFill>
            <a:srgbClr val="663300"/>
          </a:solidFill>
          <a:ln>
            <a:solidFill>
              <a:srgbClr val="6633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628650" algn="ctr"/>
            <a:r>
              <a:rPr lang="ru-RU" sz="4000" b="1" dirty="0" smtClean="0">
                <a:ln w="50800"/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Решение математических задач средствами </a:t>
            </a:r>
            <a:r>
              <a:rPr lang="en-US" sz="4000" b="1" dirty="0" smtClean="0">
                <a:ln w="50800"/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Excel.</a:t>
            </a:r>
            <a:endParaRPr lang="ru-RU" sz="4000" b="1" dirty="0">
              <a:ln w="50800"/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00364" y="3429000"/>
            <a:ext cx="5715040" cy="1285884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33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rgbClr val="663300"/>
                </a:solidFill>
              </a:rPr>
              <a:t>Решение систем линейных уравнений.</a:t>
            </a:r>
            <a:endParaRPr lang="en-US" b="1" dirty="0" smtClean="0">
              <a:ln w="50800"/>
              <a:solidFill>
                <a:srgbClr val="663300"/>
              </a:solidFill>
            </a:endParaRPr>
          </a:p>
          <a:p>
            <a:endParaRPr lang="ru-RU" b="1" dirty="0" smtClean="0">
              <a:ln w="50800"/>
              <a:solidFill>
                <a:srgbClr val="663300"/>
              </a:solidFill>
            </a:endParaRPr>
          </a:p>
          <a:p>
            <a:endParaRPr lang="ru-RU" b="1" dirty="0" smtClean="0">
              <a:ln w="50800"/>
              <a:solidFill>
                <a:srgbClr val="663300"/>
              </a:solidFill>
            </a:endParaRPr>
          </a:p>
          <a:p>
            <a:endParaRPr lang="ru-RU" b="1" dirty="0" smtClean="0">
              <a:ln w="50800"/>
              <a:solidFill>
                <a:srgbClr val="6633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5429264"/>
            <a:ext cx="5572164" cy="923330"/>
          </a:xfrm>
          <a:prstGeom prst="rect">
            <a:avLst/>
          </a:prstGeom>
          <a:solidFill>
            <a:srgbClr val="764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Матвеева А.Г. </a:t>
            </a:r>
            <a:r>
              <a:rPr lang="ru-RU" dirty="0" smtClean="0"/>
              <a:t> Учитель информатики  №241-922-342</a:t>
            </a:r>
          </a:p>
          <a:p>
            <a:pPr algn="ctr"/>
            <a:r>
              <a:rPr lang="ru-RU" dirty="0" smtClean="0"/>
              <a:t>МОУ </a:t>
            </a:r>
            <a:r>
              <a:rPr lang="ru-RU" dirty="0" smtClean="0"/>
              <a:t>СОШ №17 </a:t>
            </a:r>
            <a:r>
              <a:rPr lang="en-US" dirty="0" smtClean="0"/>
              <a:t> c </a:t>
            </a:r>
            <a:r>
              <a:rPr lang="ru-RU" dirty="0" smtClean="0"/>
              <a:t>углубленным изучением математики г. </a:t>
            </a:r>
            <a:r>
              <a:rPr lang="ru-RU" dirty="0" smtClean="0"/>
              <a:t>Тверь</a:t>
            </a:r>
            <a:endParaRPr lang="ru-RU" dirty="0"/>
          </a:p>
        </p:txBody>
      </p:sp>
      <p:pic>
        <p:nvPicPr>
          <p:cNvPr id="8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9" name="Рисунок 8"/>
          <p:cNvPicPr/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5720" y="3714752"/>
            <a:ext cx="2643207" cy="1773642"/>
          </a:xfrm>
          <a:prstGeom prst="rect">
            <a:avLst/>
          </a:prstGeom>
          <a:blipFill>
            <a:blip r:embed="rId5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9525">
            <a:noFill/>
            <a:miter lim="800000"/>
            <a:headEnd/>
            <a:tailEnd/>
          </a:ln>
          <a:scene3d>
            <a:camera prst="isometricRightUp"/>
            <a:lightRig rig="threePt" dir="t"/>
          </a:scene3d>
          <a:sp3d>
            <a:bevelT prst="angle"/>
          </a:sp3d>
        </p:spPr>
      </p:pic>
      <p:pic>
        <p:nvPicPr>
          <p:cNvPr id="10" name="Рисунок 9"/>
          <p:cNvPicPr/>
          <p:nvPr/>
        </p:nvPicPr>
        <p:blipFill>
          <a:blip r:embed="rId4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2910" y="4786322"/>
            <a:ext cx="271464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isometricTopUp"/>
            <a:lightRig rig="threePt" dir="t"/>
          </a:scene3d>
          <a:sp3d>
            <a:bevelT prst="angle"/>
          </a:sp3d>
        </p:spPr>
      </p:pic>
      <p:pic>
        <p:nvPicPr>
          <p:cNvPr id="11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Умножение матриц</a:t>
            </a:r>
            <a:endParaRPr lang="ru-RU" sz="3600" dirty="0">
              <a:solidFill>
                <a:srgbClr val="9933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195" name="Object 3" descr="fon prez"/>
          <p:cNvGraphicFramePr>
            <a:graphicFrameLocks noChangeAspect="1"/>
          </p:cNvGraphicFramePr>
          <p:nvPr>
            <p:ph idx="1"/>
          </p:nvPr>
        </p:nvGraphicFramePr>
        <p:xfrm>
          <a:off x="427038" y="1708150"/>
          <a:ext cx="8289925" cy="1720850"/>
        </p:xfrm>
        <a:graphic>
          <a:graphicData uri="http://schemas.openxmlformats.org/presentationml/2006/ole">
            <p:oleObj spid="_x0000_s8195" name="Формула" r:id="rId4" imgW="6984720" imgH="13334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8662" y="4071942"/>
            <a:ext cx="7072362" cy="1569660"/>
          </a:xfrm>
          <a:prstGeom prst="rect">
            <a:avLst/>
          </a:prstGeom>
          <a:solidFill>
            <a:schemeClr val="bg2">
              <a:lumMod val="2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Для умножения матриц в </a:t>
            </a:r>
            <a:r>
              <a:rPr lang="en-US" sz="2400" b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Excel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применяется</a:t>
            </a:r>
            <a:r>
              <a:rPr lang="ru-RU" sz="2400" b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функция </a:t>
            </a:r>
            <a:r>
              <a:rPr lang="ru-RU" sz="2400" b="1" i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МУМНОЖ</a:t>
            </a: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(матрица1;матрица2).</a:t>
            </a:r>
            <a:r>
              <a:rPr lang="ru-RU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ru-RU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Ввод функции завершить нажатием </a:t>
            </a:r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клавиш</a:t>
            </a:r>
            <a:r>
              <a:rPr lang="ru-RU" sz="2400" b="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ru-RU" sz="2400" b="1" i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Ctrl +S</a:t>
            </a:r>
            <a:r>
              <a:rPr lang="en-US" sz="2400" b="1" i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ru-RU" sz="2400" b="1" i="1" dirty="0" smtClean="0">
                <a:solidFill>
                  <a:srgbClr val="FFDA71"/>
                </a:solidFill>
                <a:latin typeface="Arial" pitchFamily="34" charset="0"/>
                <a:cs typeface="Arial" pitchFamily="34" charset="0"/>
              </a:rPr>
              <a:t>ift + Enter </a:t>
            </a:r>
            <a:endParaRPr lang="ru-RU" sz="2400" b="1" dirty="0">
              <a:solidFill>
                <a:srgbClr val="FFDA7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6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931" y="642919"/>
            <a:ext cx="7758139" cy="500066"/>
          </a:xfrm>
        </p:spPr>
        <p:txBody>
          <a:bodyPr/>
          <a:lstStyle/>
          <a:p>
            <a:r>
              <a:rPr lang="ru-RU" sz="3600" dirty="0" smtClean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Транспонирование матриц</a:t>
            </a:r>
            <a:br>
              <a:rPr lang="ru-RU" sz="3600" dirty="0" smtClean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rgbClr val="99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7209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sz="2400" b="1" i="1" dirty="0" smtClean="0">
                <a:solidFill>
                  <a:srgbClr val="800000"/>
                </a:solidFill>
                <a:latin typeface="Times New Roman"/>
              </a:rPr>
              <a:t>Транспонирование матриц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</a:rPr>
              <a:t> – переход от матрицы  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</a:rPr>
              <a:t>А 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</a:rPr>
              <a:t> к матрице, в которой строки и столбцы поменялись местами с сохранением порядка.</a:t>
            </a:r>
          </a:p>
          <a:p>
            <a:endParaRPr lang="ru-RU" sz="2400" dirty="0"/>
          </a:p>
        </p:txBody>
      </p:sp>
      <p:graphicFrame>
        <p:nvGraphicFramePr>
          <p:cNvPr id="9217" name="Object 1" descr="fon prez"/>
          <p:cNvGraphicFramePr>
            <a:graphicFrameLocks noChangeAspect="1"/>
          </p:cNvGraphicFramePr>
          <p:nvPr/>
        </p:nvGraphicFramePr>
        <p:xfrm>
          <a:off x="714348" y="2357430"/>
          <a:ext cx="3502025" cy="2476500"/>
        </p:xfrm>
        <a:graphic>
          <a:graphicData uri="http://schemas.openxmlformats.org/presentationml/2006/ole">
            <p:oleObj spid="_x0000_s9217" name="Формула" r:id="rId4" imgW="2286000" imgH="1358640" progId="Equation.3">
              <p:embed/>
            </p:oleObj>
          </a:graphicData>
        </a:graphic>
      </p:graphicFrame>
      <p:graphicFrame>
        <p:nvGraphicFramePr>
          <p:cNvPr id="9218" name="Object 2" descr="fon prez"/>
          <p:cNvGraphicFramePr>
            <a:graphicFrameLocks noChangeAspect="1"/>
          </p:cNvGraphicFramePr>
          <p:nvPr/>
        </p:nvGraphicFramePr>
        <p:xfrm>
          <a:off x="4857752" y="2357430"/>
          <a:ext cx="3719512" cy="2500312"/>
        </p:xfrm>
        <a:graphic>
          <a:graphicData uri="http://schemas.openxmlformats.org/presentationml/2006/ole">
            <p:oleObj spid="_x0000_s9218" name="Формула" r:id="rId5" imgW="2349360" imgH="13586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596" y="5000636"/>
            <a:ext cx="8286808" cy="120032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864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DA71"/>
                </a:solidFill>
              </a:rPr>
              <a:t>Для </a:t>
            </a:r>
            <a:r>
              <a:rPr lang="ru-RU" sz="2400" b="1" dirty="0" smtClean="0">
                <a:solidFill>
                  <a:srgbClr val="FFDA71"/>
                </a:solidFill>
              </a:rPr>
              <a:t>транспонирования матрицы  </a:t>
            </a:r>
            <a:r>
              <a:rPr lang="ru-RU" sz="2400" b="1" dirty="0">
                <a:solidFill>
                  <a:srgbClr val="FFDA71"/>
                </a:solidFill>
              </a:rPr>
              <a:t>в </a:t>
            </a:r>
            <a:r>
              <a:rPr lang="ru-RU" sz="2400" b="1" i="1" dirty="0">
                <a:solidFill>
                  <a:srgbClr val="FFDA71"/>
                </a:solidFill>
              </a:rPr>
              <a:t>Excel</a:t>
            </a:r>
            <a:r>
              <a:rPr lang="ru-RU" sz="2400" i="1" dirty="0">
                <a:solidFill>
                  <a:schemeClr val="bg1"/>
                </a:solidFill>
              </a:rPr>
              <a:t> </a:t>
            </a:r>
            <a:r>
              <a:rPr lang="ru-RU" sz="2400" dirty="0">
                <a:solidFill>
                  <a:schemeClr val="bg1"/>
                </a:solidFill>
              </a:rPr>
              <a:t> существует функция </a:t>
            </a:r>
            <a:r>
              <a:rPr lang="ru-RU" sz="2400" b="1" i="1" dirty="0" smtClean="0">
                <a:solidFill>
                  <a:srgbClr val="FFC000"/>
                </a:solidFill>
              </a:rPr>
              <a:t>ТРАНСП(матрица)</a:t>
            </a:r>
            <a:r>
              <a:rPr lang="ru-RU" sz="2400" dirty="0" smtClean="0">
                <a:solidFill>
                  <a:schemeClr val="bg1"/>
                </a:solidFill>
              </a:rPr>
              <a:t> (Завершаем ввод функции нажатием на клавиши </a:t>
            </a:r>
            <a:r>
              <a:rPr lang="ru-RU" sz="2400" b="1" i="1" dirty="0" smtClean="0">
                <a:solidFill>
                  <a:srgbClr val="FFDA71"/>
                </a:solidFill>
              </a:rPr>
              <a:t>Ctrl</a:t>
            </a:r>
            <a:r>
              <a:rPr lang="en-US" sz="2400" b="1" i="1" dirty="0" smtClean="0">
                <a:solidFill>
                  <a:srgbClr val="FFDA71"/>
                </a:solidFill>
              </a:rPr>
              <a:t> </a:t>
            </a:r>
            <a:r>
              <a:rPr lang="ru-RU" sz="2400" b="1" i="1" dirty="0" smtClean="0">
                <a:solidFill>
                  <a:srgbClr val="FFDA71"/>
                </a:solidFill>
              </a:rPr>
              <a:t>+</a:t>
            </a:r>
            <a:r>
              <a:rPr lang="en-US" sz="2400" b="1" i="1" dirty="0" smtClean="0">
                <a:solidFill>
                  <a:srgbClr val="FFDA71"/>
                </a:solidFill>
              </a:rPr>
              <a:t> </a:t>
            </a:r>
            <a:r>
              <a:rPr lang="ru-RU" sz="2400" b="1" i="1" dirty="0" smtClean="0">
                <a:solidFill>
                  <a:srgbClr val="FFDA71"/>
                </a:solidFill>
              </a:rPr>
              <a:t>Shift</a:t>
            </a:r>
            <a:r>
              <a:rPr lang="en-US" sz="2400" b="1" i="1" dirty="0" smtClean="0">
                <a:solidFill>
                  <a:srgbClr val="FFDA71"/>
                </a:solidFill>
              </a:rPr>
              <a:t> </a:t>
            </a:r>
            <a:r>
              <a:rPr lang="ru-RU" sz="2400" b="1" i="1" dirty="0" smtClean="0">
                <a:solidFill>
                  <a:srgbClr val="FFDA71"/>
                </a:solidFill>
              </a:rPr>
              <a:t>+</a:t>
            </a:r>
            <a:r>
              <a:rPr lang="en-US" sz="2400" b="1" i="1" dirty="0" smtClean="0">
                <a:solidFill>
                  <a:srgbClr val="FFDA71"/>
                </a:solidFill>
              </a:rPr>
              <a:t> </a:t>
            </a:r>
            <a:r>
              <a:rPr lang="ru-RU" sz="2400" b="1" i="1" dirty="0" smtClean="0">
                <a:solidFill>
                  <a:srgbClr val="FFDA71"/>
                </a:solidFill>
              </a:rPr>
              <a:t>Enter</a:t>
            </a:r>
            <a:r>
              <a:rPr lang="ru-RU" sz="2400" dirty="0" smtClean="0">
                <a:solidFill>
                  <a:schemeClr val="bg1"/>
                </a:solidFill>
              </a:rPr>
              <a:t>.)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Picture 6" descr="http://lelles.by/images/stories/xl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9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00066"/>
          </a:xfrm>
        </p:spPr>
        <p:txBody>
          <a:bodyPr/>
          <a:lstStyle/>
          <a:p>
            <a:r>
              <a:rPr lang="ru-RU" sz="36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Вычисление определителя</a:t>
            </a:r>
            <a:br>
              <a:rPr lang="ru-RU" sz="36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1" y="1357299"/>
            <a:ext cx="8786875" cy="4768865"/>
          </a:xfr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rgbClr val="800000"/>
                </a:solidFill>
              </a:rPr>
              <a:t>Определение.</a:t>
            </a:r>
            <a:r>
              <a:rPr lang="ru-RU" dirty="0" smtClean="0"/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Квадратной матрице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34817" name="Object 1" descr="fon prez"/>
          <p:cNvGraphicFramePr>
            <a:graphicFrameLocks noChangeAspect="1"/>
          </p:cNvGraphicFramePr>
          <p:nvPr/>
        </p:nvGraphicFramePr>
        <p:xfrm>
          <a:off x="571474" y="2071679"/>
          <a:ext cx="3255991" cy="2714644"/>
        </p:xfrm>
        <a:graphic>
          <a:graphicData uri="http://schemas.openxmlformats.org/presentationml/2006/ole">
            <p:oleObj spid="_x0000_s34817" name="Формула" r:id="rId4" imgW="2400120" imgH="1358640" progId="Equation.3">
              <p:embed/>
            </p:oleObj>
          </a:graphicData>
        </a:graphic>
      </p:graphicFrame>
      <p:graphicFrame>
        <p:nvGraphicFramePr>
          <p:cNvPr id="34818" name="Object 2" descr="fon prez"/>
          <p:cNvGraphicFramePr>
            <a:graphicFrameLocks noChangeAspect="1"/>
          </p:cNvGraphicFramePr>
          <p:nvPr/>
        </p:nvGraphicFramePr>
        <p:xfrm>
          <a:off x="4214810" y="2928934"/>
          <a:ext cx="4654551" cy="2786063"/>
        </p:xfrm>
        <a:graphic>
          <a:graphicData uri="http://schemas.openxmlformats.org/presentationml/2006/ole">
            <p:oleObj spid="_x0000_s34818" name="Формула" r:id="rId5" imgW="2984400" imgH="13586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00496" y="2071679"/>
            <a:ext cx="5143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n-</a:t>
            </a:r>
            <a:r>
              <a:rPr lang="ru-RU" sz="2400" dirty="0" smtClean="0"/>
              <a:t>го</a:t>
            </a:r>
            <a:r>
              <a:rPr lang="en-US" sz="2400" dirty="0" smtClean="0"/>
              <a:t> </a:t>
            </a:r>
            <a:r>
              <a:rPr lang="ru-RU" sz="2400" dirty="0" smtClean="0"/>
              <a:t>порядка ставиться в соответствии число 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5357827"/>
            <a:ext cx="5572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называемое </a:t>
            </a:r>
            <a:r>
              <a:rPr lang="ru-RU" sz="2400" b="1" dirty="0" smtClean="0">
                <a:solidFill>
                  <a:srgbClr val="800000"/>
                </a:solidFill>
              </a:rPr>
              <a:t>определителем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r>
              <a:rPr lang="ru-RU" sz="2400" dirty="0" smtClean="0"/>
              <a:t>матрицы или </a:t>
            </a:r>
            <a:r>
              <a:rPr lang="ru-RU" sz="2400" b="1" dirty="0" smtClean="0">
                <a:solidFill>
                  <a:srgbClr val="800000"/>
                </a:solidFill>
              </a:rPr>
              <a:t>детерминантом  (</a:t>
            </a:r>
            <a:r>
              <a:rPr lang="en-US" sz="2400" b="1" dirty="0" err="1" smtClean="0">
                <a:solidFill>
                  <a:srgbClr val="800000"/>
                </a:solidFill>
              </a:rPr>
              <a:t>det</a:t>
            </a:r>
            <a:r>
              <a:rPr lang="en-US" sz="2400" b="1" dirty="0" smtClean="0">
                <a:solidFill>
                  <a:srgbClr val="800000"/>
                </a:solidFill>
              </a:rPr>
              <a:t> A)</a:t>
            </a:r>
            <a:endParaRPr lang="ru-RU" sz="2400" b="1" dirty="0">
              <a:solidFill>
                <a:srgbClr val="800000"/>
              </a:solidFill>
            </a:endParaRPr>
          </a:p>
        </p:txBody>
      </p:sp>
      <p:pic>
        <p:nvPicPr>
          <p:cNvPr id="8" name="Picture 6" descr="http://lelles.by/images/stories/xl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9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3"/>
            <a:ext cx="8401080" cy="4911741"/>
          </a:xfr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Вычисления определителей второго порядка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Методы вычисления определителей третьего порядка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Правило треугольника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457200" y="500043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Вычисление определителя</a:t>
            </a:r>
            <a:b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5299" name="Object 3" descr="fon prez"/>
          <p:cNvGraphicFramePr>
            <a:graphicFrameLocks noChangeAspect="1"/>
          </p:cNvGraphicFramePr>
          <p:nvPr/>
        </p:nvGraphicFramePr>
        <p:xfrm>
          <a:off x="857225" y="1785927"/>
          <a:ext cx="6667500" cy="1643074"/>
        </p:xfrm>
        <a:graphic>
          <a:graphicData uri="http://schemas.openxmlformats.org/presentationml/2006/ole">
            <p:oleObj spid="_x0000_s55299" name="Формула" r:id="rId4" imgW="2806560" imgH="672840" progId="Equation.3">
              <p:embed/>
            </p:oleObj>
          </a:graphicData>
        </a:graphic>
      </p:graphicFrame>
      <p:pic>
        <p:nvPicPr>
          <p:cNvPr id="9" name="Рисунок 8" descr="Определитель матрицы по правилу треугольника"/>
          <p:cNvPicPr/>
          <p:nvPr/>
        </p:nvPicPr>
        <p:blipFill>
          <a:blip r:embed="rId5">
            <a:duotone>
              <a:prstClr val="black"/>
              <a:schemeClr val="bg2">
                <a:lumMod val="9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00629" y="3929067"/>
            <a:ext cx="3571900" cy="2286016"/>
          </a:xfrm>
          <a:prstGeom prst="rect">
            <a:avLst/>
          </a:prstGeom>
          <a:solidFill>
            <a:srgbClr val="FFDA71"/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TextBox 9"/>
          <p:cNvSpPr txBox="1"/>
          <p:nvPr/>
        </p:nvSpPr>
        <p:spPr>
          <a:xfrm>
            <a:off x="357158" y="4857761"/>
            <a:ext cx="4357719" cy="1200329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В </a:t>
            </a:r>
            <a:r>
              <a:rPr lang="en-US" sz="2400" dirty="0" smtClean="0"/>
              <a:t>Excel </a:t>
            </a:r>
            <a:r>
              <a:rPr lang="ru-RU" sz="2400" dirty="0" smtClean="0"/>
              <a:t>для вычисления определителя применяется функция </a:t>
            </a:r>
            <a:r>
              <a:rPr lang="ru-RU" sz="2400" b="1" i="1" dirty="0" smtClean="0">
                <a:solidFill>
                  <a:srgbClr val="FFDA71"/>
                </a:solidFill>
              </a:rPr>
              <a:t>МОПРЕД</a:t>
            </a:r>
            <a:r>
              <a:rPr lang="ru-RU" sz="2400" dirty="0" smtClean="0"/>
              <a:t>(</a:t>
            </a:r>
            <a:r>
              <a:rPr lang="ru-RU" sz="2400" i="1" dirty="0" smtClean="0"/>
              <a:t>матрица</a:t>
            </a:r>
            <a:r>
              <a:rPr lang="ru-RU" sz="2400" dirty="0" smtClean="0"/>
              <a:t>) </a:t>
            </a:r>
            <a:endParaRPr lang="ru-RU" sz="2400" dirty="0"/>
          </a:p>
        </p:txBody>
      </p:sp>
      <p:pic>
        <p:nvPicPr>
          <p:cNvPr id="11" name="Picture 6" descr="http://lelles.by/images/stories/xl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8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500041"/>
            <a:ext cx="6858048" cy="582595"/>
          </a:xfrm>
        </p:spPr>
        <p:txBody>
          <a:bodyPr/>
          <a:lstStyle/>
          <a:p>
            <a:r>
              <a:rPr lang="ru-RU" sz="28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Обратная матрица и ее вычисление</a:t>
            </a:r>
            <a:br>
              <a:rPr lang="ru-RU" sz="28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endParaRPr lang="ru-RU" sz="2800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329643" cy="4840303"/>
          </a:xfr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200" u="sng" dirty="0" smtClean="0">
                <a:solidFill>
                  <a:srgbClr val="000000"/>
                </a:solidFill>
                <a:latin typeface="Times new roman"/>
              </a:rPr>
              <a:t>Определение.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 Если </a:t>
            </a:r>
            <a:r>
              <a:rPr lang="ru-RU" sz="2200" b="1" dirty="0" smtClean="0">
                <a:solidFill>
                  <a:srgbClr val="764F00"/>
                </a:solidFill>
              </a:rPr>
              <a:t> </a:t>
            </a:r>
            <a:r>
              <a:rPr lang="en-US" sz="2200" b="1" dirty="0" smtClean="0">
                <a:solidFill>
                  <a:srgbClr val="800000"/>
                </a:solidFill>
              </a:rPr>
              <a:t>A</a:t>
            </a:r>
            <a:r>
              <a:rPr lang="ru-RU" sz="2200" b="1" dirty="0" smtClean="0">
                <a:solidFill>
                  <a:srgbClr val="764F00"/>
                </a:solidFill>
                <a:latin typeface="Times new roman"/>
              </a:rPr>
              <a:t> 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– квадратная матрица (невырожденная), то обратной для нее матрицей называется матрица, обозначаемая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en-US" sz="2200" b="1" dirty="0" smtClean="0">
                <a:solidFill>
                  <a:srgbClr val="800000"/>
                </a:solidFill>
                <a:latin typeface="Times new roman"/>
              </a:rPr>
              <a:t>A</a:t>
            </a:r>
            <a:r>
              <a:rPr lang="en-US" sz="2200" b="1" baseline="30000" dirty="0" smtClean="0">
                <a:solidFill>
                  <a:srgbClr val="800000"/>
                </a:solidFill>
                <a:latin typeface="Times new roman"/>
              </a:rPr>
              <a:t>-1</a:t>
            </a:r>
            <a:r>
              <a:rPr lang="ru-RU" sz="2200" dirty="0" smtClean="0">
                <a:solidFill>
                  <a:srgbClr val="800000"/>
                </a:solidFill>
              </a:rPr>
              <a:t> 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 и удовлетворяющая условиям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200" b="1" dirty="0" smtClean="0">
                <a:solidFill>
                  <a:srgbClr val="800000"/>
                </a:solidFill>
                <a:latin typeface="Times new roman"/>
              </a:rPr>
              <a:t>A* A</a:t>
            </a:r>
            <a:r>
              <a:rPr lang="en-US" sz="2200" b="1" baseline="30000" dirty="0" smtClean="0">
                <a:solidFill>
                  <a:srgbClr val="800000"/>
                </a:solidFill>
                <a:latin typeface="Times new roman"/>
              </a:rPr>
              <a:t>-1 </a:t>
            </a:r>
            <a:r>
              <a:rPr lang="ru-RU" sz="2200" b="1" dirty="0" smtClean="0">
                <a:solidFill>
                  <a:srgbClr val="800000"/>
                </a:solidFill>
                <a:latin typeface="Times new roman"/>
              </a:rPr>
              <a:t> </a:t>
            </a:r>
            <a:r>
              <a:rPr lang="en-US" sz="2200" b="1" dirty="0" smtClean="0">
                <a:solidFill>
                  <a:srgbClr val="800000"/>
                </a:solidFill>
                <a:latin typeface="Times new roman"/>
              </a:rPr>
              <a:t>= E</a:t>
            </a:r>
            <a:r>
              <a:rPr lang="ru-RU" sz="2200" b="1" dirty="0" smtClean="0">
                <a:solidFill>
                  <a:srgbClr val="800000"/>
                </a:solidFill>
              </a:rPr>
              <a:t> </a:t>
            </a:r>
            <a:r>
              <a:rPr lang="ru-RU" sz="2200" b="1" dirty="0" smtClean="0">
                <a:solidFill>
                  <a:srgbClr val="800000"/>
                </a:solidFill>
                <a:latin typeface="Times new roman"/>
              </a:rPr>
              <a:t>, </a:t>
            </a:r>
            <a:r>
              <a:rPr lang="en-US" sz="2200" b="1" dirty="0" smtClean="0">
                <a:solidFill>
                  <a:srgbClr val="800000"/>
                </a:solidFill>
                <a:latin typeface="Times new roman"/>
              </a:rPr>
              <a:t>A</a:t>
            </a:r>
            <a:r>
              <a:rPr lang="en-US" sz="2200" b="1" baseline="30000" dirty="0" smtClean="0">
                <a:solidFill>
                  <a:srgbClr val="800000"/>
                </a:solidFill>
                <a:latin typeface="Times new roman"/>
              </a:rPr>
              <a:t>-1 </a:t>
            </a:r>
            <a:r>
              <a:rPr lang="en-US" sz="2200" b="1" dirty="0" smtClean="0">
                <a:solidFill>
                  <a:srgbClr val="800000"/>
                </a:solidFill>
                <a:latin typeface="Times new roman"/>
              </a:rPr>
              <a:t>*A= E 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где  </a:t>
            </a:r>
            <a:r>
              <a:rPr lang="ru-RU" sz="2200" b="1" dirty="0" smtClean="0">
                <a:solidFill>
                  <a:srgbClr val="800000"/>
                </a:solidFill>
                <a:latin typeface="Times new roman"/>
              </a:rPr>
              <a:t>– </a:t>
            </a:r>
            <a:r>
              <a:rPr lang="en-US" sz="2200" b="1" dirty="0" smtClean="0">
                <a:solidFill>
                  <a:srgbClr val="800000"/>
                </a:solidFill>
                <a:latin typeface="Times new roman"/>
              </a:rPr>
              <a:t>E</a:t>
            </a:r>
            <a:r>
              <a:rPr lang="en-US" sz="22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единичная матрица.</a:t>
            </a:r>
            <a:endParaRPr lang="en-US" sz="2200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Пример вычисления обратной матрицы. </a:t>
            </a:r>
            <a:endParaRPr lang="ru-RU" sz="22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285853" y="3214686"/>
          <a:ext cx="6072231" cy="1714512"/>
        </p:xfrm>
        <a:graphic>
          <a:graphicData uri="http://schemas.openxmlformats.org/presentationml/2006/ole">
            <p:oleObj spid="_x0000_s56322" name="Формула" r:id="rId4" imgW="4076640" imgH="1130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4415" y="5143513"/>
            <a:ext cx="6715172" cy="76944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42913" indent="-357188"/>
            <a:r>
              <a:rPr lang="ru-RU" sz="2200" dirty="0" smtClean="0"/>
              <a:t>       В </a:t>
            </a:r>
            <a:r>
              <a:rPr lang="en-US" sz="2200" dirty="0" smtClean="0"/>
              <a:t>Excel </a:t>
            </a:r>
            <a:r>
              <a:rPr lang="ru-RU" sz="2200" dirty="0" smtClean="0"/>
              <a:t>для вычисления обратной матрицы        применяется функция  </a:t>
            </a:r>
            <a:r>
              <a:rPr lang="ru-RU" sz="2200" b="1" i="1" dirty="0" smtClean="0">
                <a:solidFill>
                  <a:srgbClr val="FFDA71"/>
                </a:solidFill>
              </a:rPr>
              <a:t>МОБР(</a:t>
            </a:r>
            <a:r>
              <a:rPr lang="ru-RU" sz="2200" i="1" dirty="0" smtClean="0">
                <a:solidFill>
                  <a:srgbClr val="FFDA71"/>
                </a:solidFill>
              </a:rPr>
              <a:t>матрица</a:t>
            </a:r>
            <a:r>
              <a:rPr lang="ru-RU" sz="2200" b="1" i="1" dirty="0" smtClean="0">
                <a:solidFill>
                  <a:srgbClr val="FFDA71"/>
                </a:solidFill>
              </a:rPr>
              <a:t>)</a:t>
            </a:r>
            <a:endParaRPr lang="ru-RU" sz="2200" b="1" i="1" dirty="0">
              <a:solidFill>
                <a:srgbClr val="FFDA71"/>
              </a:solidFill>
            </a:endParaRPr>
          </a:p>
        </p:txBody>
      </p:sp>
      <p:pic>
        <p:nvPicPr>
          <p:cNvPr id="7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8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643050"/>
            <a:ext cx="7772400" cy="2143140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33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rgbClr val="663300"/>
                </a:solidFill>
              </a:rPr>
              <a:t>Решение систем линейных алгебраических  уравнений (СЛАУ)</a:t>
            </a:r>
            <a:endParaRPr lang="ru-RU" b="1" dirty="0">
              <a:ln w="50800"/>
              <a:solidFill>
                <a:srgbClr val="663300"/>
              </a:solidFill>
            </a:endParaRPr>
          </a:p>
        </p:txBody>
      </p:sp>
      <p:pic>
        <p:nvPicPr>
          <p:cNvPr id="8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6087" y="3929066"/>
            <a:ext cx="8251825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289" y="357166"/>
            <a:ext cx="7304088" cy="6477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Матричный способ решения</a:t>
            </a:r>
            <a:br>
              <a:rPr lang="ru-RU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endParaRPr lang="ru-RU" sz="32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4488"/>
            <a:ext cx="8229600" cy="3500463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33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0" indent="723900"/>
            <a:r>
              <a:rPr lang="ru-RU" sz="2800" dirty="0">
                <a:solidFill>
                  <a:srgbClr val="663300"/>
                </a:solidFill>
              </a:rPr>
              <a:t>Система линейных </a:t>
            </a:r>
            <a:r>
              <a:rPr lang="ru-RU" sz="2800" dirty="0" smtClean="0">
                <a:solidFill>
                  <a:srgbClr val="663300"/>
                </a:solidFill>
              </a:rPr>
              <a:t>алгебраических уравнений (СЛАУ)  </a:t>
            </a:r>
            <a:r>
              <a:rPr lang="ru-RU" sz="2800" dirty="0">
                <a:solidFill>
                  <a:srgbClr val="663300"/>
                </a:solidFill>
              </a:rPr>
              <a:t>имеет вид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sym typeface="Symbol"/>
              </a:rPr>
              <a:t>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X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=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ru-RU" sz="2800" dirty="0" smtClean="0">
                <a:solidFill>
                  <a:srgbClr val="663300"/>
                </a:solidFill>
              </a:rPr>
              <a:t>, </a:t>
            </a:r>
            <a:r>
              <a:rPr lang="ru-RU" sz="2800" dirty="0">
                <a:solidFill>
                  <a:srgbClr val="663300"/>
                </a:solidFill>
              </a:rPr>
              <a:t>где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ru-RU" sz="2800" dirty="0">
                <a:solidFill>
                  <a:srgbClr val="663300"/>
                </a:solidFill>
              </a:rPr>
              <a:t> - матрица </a:t>
            </a:r>
            <a:r>
              <a:rPr lang="ru-RU" sz="2800" dirty="0" smtClean="0">
                <a:solidFill>
                  <a:srgbClr val="663300"/>
                </a:solidFill>
              </a:rPr>
              <a:t>n</a:t>
            </a:r>
            <a:r>
              <a:rPr lang="en-US" sz="2800" dirty="0" smtClean="0">
                <a:solidFill>
                  <a:srgbClr val="663300"/>
                </a:solidFill>
              </a:rPr>
              <a:t>x</a:t>
            </a:r>
            <a:r>
              <a:rPr lang="ru-RU" sz="2800" dirty="0" smtClean="0">
                <a:solidFill>
                  <a:srgbClr val="663300"/>
                </a:solidFill>
              </a:rPr>
              <a:t>n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X</a:t>
            </a:r>
            <a:r>
              <a:rPr lang="ru-RU" sz="2800" dirty="0" smtClean="0">
                <a:solidFill>
                  <a:srgbClr val="663300"/>
                </a:solidFill>
              </a:rPr>
              <a:t>- </a:t>
            </a:r>
            <a:r>
              <a:rPr lang="ru-RU" sz="2800" dirty="0">
                <a:solidFill>
                  <a:srgbClr val="663300"/>
                </a:solidFill>
              </a:rPr>
              <a:t>вектор-столбец (размер n</a:t>
            </a:r>
            <a:r>
              <a:rPr lang="en-US" sz="2800" dirty="0">
                <a:solidFill>
                  <a:srgbClr val="663300"/>
                </a:solidFill>
              </a:rPr>
              <a:t>x</a:t>
            </a:r>
            <a:r>
              <a:rPr lang="ru-RU" sz="2800" dirty="0">
                <a:solidFill>
                  <a:srgbClr val="663300"/>
                </a:solidFill>
              </a:rPr>
              <a:t>1), 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ru-RU" sz="2800" b="1" dirty="0" smtClean="0">
                <a:solidFill>
                  <a:srgbClr val="663300"/>
                </a:solidFill>
              </a:rPr>
              <a:t> </a:t>
            </a:r>
            <a:r>
              <a:rPr lang="ru-RU" sz="2800" dirty="0">
                <a:solidFill>
                  <a:srgbClr val="663300"/>
                </a:solidFill>
              </a:rPr>
              <a:t>- вектор-столбец (размер n</a:t>
            </a:r>
            <a:r>
              <a:rPr lang="en-US" sz="2800" dirty="0" smtClean="0">
                <a:solidFill>
                  <a:srgbClr val="663300"/>
                </a:solidFill>
              </a:rPr>
              <a:t>x</a:t>
            </a:r>
            <a:r>
              <a:rPr lang="ru-RU" sz="2800" dirty="0" smtClean="0">
                <a:solidFill>
                  <a:srgbClr val="663300"/>
                </a:solidFill>
              </a:rPr>
              <a:t>1</a:t>
            </a:r>
            <a:r>
              <a:rPr lang="ru-RU" sz="2800" dirty="0">
                <a:solidFill>
                  <a:srgbClr val="663300"/>
                </a:solidFill>
              </a:rPr>
              <a:t>). Матрица A дана, столбец </a:t>
            </a:r>
            <a:r>
              <a:rPr lang="en-US" sz="2800" dirty="0" smtClean="0">
                <a:solidFill>
                  <a:srgbClr val="663300"/>
                </a:solidFill>
              </a:rPr>
              <a:t>B</a:t>
            </a:r>
            <a:r>
              <a:rPr lang="ru-RU" sz="2800" dirty="0" smtClean="0">
                <a:solidFill>
                  <a:srgbClr val="663300"/>
                </a:solidFill>
              </a:rPr>
              <a:t> </a:t>
            </a:r>
            <a:r>
              <a:rPr lang="ru-RU" sz="2800" dirty="0">
                <a:solidFill>
                  <a:srgbClr val="663300"/>
                </a:solidFill>
              </a:rPr>
              <a:t>дан, надо найти столбец </a:t>
            </a:r>
            <a:r>
              <a:rPr lang="en-US" sz="2800" dirty="0" smtClean="0">
                <a:solidFill>
                  <a:srgbClr val="663300"/>
                </a:solidFill>
              </a:rPr>
              <a:t>X</a:t>
            </a:r>
            <a:r>
              <a:rPr lang="ru-RU" sz="2800" dirty="0" smtClean="0">
                <a:solidFill>
                  <a:srgbClr val="663300"/>
                </a:solidFill>
              </a:rPr>
              <a:t>.</a:t>
            </a:r>
            <a:endParaRPr lang="en-US" sz="2800" dirty="0" smtClean="0">
              <a:solidFill>
                <a:srgbClr val="663300"/>
              </a:solidFill>
            </a:endParaRPr>
          </a:p>
          <a:p>
            <a:pPr marL="0" indent="723900"/>
            <a:r>
              <a:rPr lang="ru-RU" sz="2800" dirty="0" smtClean="0">
                <a:solidFill>
                  <a:srgbClr val="663300"/>
                </a:solidFill>
              </a:rPr>
              <a:t>Столбец </a:t>
            </a:r>
            <a:r>
              <a:rPr lang="en-US" sz="2800" dirty="0" smtClean="0">
                <a:solidFill>
                  <a:srgbClr val="663300"/>
                </a:solidFill>
              </a:rPr>
              <a:t>X</a:t>
            </a:r>
            <a:r>
              <a:rPr lang="ru-RU" sz="2800" dirty="0" smtClean="0">
                <a:solidFill>
                  <a:srgbClr val="663300"/>
                </a:solidFill>
              </a:rPr>
              <a:t> </a:t>
            </a:r>
            <a:r>
              <a:rPr lang="ru-RU" sz="2800" dirty="0">
                <a:solidFill>
                  <a:srgbClr val="663300"/>
                </a:solidFill>
              </a:rPr>
              <a:t>надо искать по формуле </a:t>
            </a:r>
            <a:endParaRPr lang="en-US" sz="2800" dirty="0">
              <a:solidFill>
                <a:srgbClr val="663300"/>
              </a:solidFill>
            </a:endParaRPr>
          </a:p>
          <a:p>
            <a:pPr marL="0" indent="723900">
              <a:buFont typeface="Monotype Sorts" pitchFamily="2" charset="2"/>
              <a:buNone/>
            </a:pP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X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=A</a:t>
            </a:r>
            <a:r>
              <a:rPr lang="ru-RU" sz="2800" b="1" baseline="30000" dirty="0" smtClean="0">
                <a:solidFill>
                  <a:schemeClr val="bg2">
                    <a:lumMod val="25000"/>
                  </a:schemeClr>
                </a:solidFill>
              </a:rPr>
              <a:t>-1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sym typeface="Symbol"/>
              </a:rPr>
              <a:t>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ru-RU" sz="2800" dirty="0" smtClean="0">
                <a:solidFill>
                  <a:srgbClr val="663300"/>
                </a:solidFill>
              </a:rPr>
              <a:t>,     </a:t>
            </a:r>
            <a:r>
              <a:rPr lang="en-US" sz="2800" dirty="0" smtClean="0">
                <a:solidFill>
                  <a:srgbClr val="663300"/>
                </a:solidFill>
              </a:rPr>
              <a:t>(A</a:t>
            </a:r>
            <a:r>
              <a:rPr lang="en-US" sz="2800" baseline="30000" dirty="0" smtClean="0">
                <a:solidFill>
                  <a:srgbClr val="663300"/>
                </a:solidFill>
              </a:rPr>
              <a:t> </a:t>
            </a:r>
            <a:r>
              <a:rPr lang="en-US" sz="2800" baseline="30000" dirty="0">
                <a:solidFill>
                  <a:srgbClr val="663300"/>
                </a:solidFill>
              </a:rPr>
              <a:t>-1 </a:t>
            </a:r>
            <a:r>
              <a:rPr lang="ru-RU" sz="2800" dirty="0">
                <a:solidFill>
                  <a:srgbClr val="663300"/>
                </a:solidFill>
              </a:rPr>
              <a:t> - обратная матрица). </a:t>
            </a:r>
          </a:p>
        </p:txBody>
      </p:sp>
      <p:pic>
        <p:nvPicPr>
          <p:cNvPr id="6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357299"/>
            <a:ext cx="8501123" cy="4808551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33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171450" indent="369888">
              <a:buFont typeface="Wingdings" pitchFamily="2" charset="2"/>
              <a:buChar char="§"/>
            </a:pPr>
            <a:r>
              <a:rPr lang="ru-RU" sz="2800" dirty="0">
                <a:solidFill>
                  <a:srgbClr val="663300"/>
                </a:solidFill>
              </a:rPr>
              <a:t>Присваиваем данной матрице имя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“A”. </a:t>
            </a:r>
          </a:p>
          <a:p>
            <a:pPr marL="171450" indent="369888">
              <a:buFont typeface="Wingdings" pitchFamily="2" charset="2"/>
              <a:buChar char="§"/>
            </a:pPr>
            <a:r>
              <a:rPr lang="ru-RU" sz="2800" dirty="0">
                <a:solidFill>
                  <a:srgbClr val="663300"/>
                </a:solidFill>
              </a:rPr>
              <a:t>Присваиваем данному столбцу имя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“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”</a:t>
            </a:r>
            <a:r>
              <a:rPr lang="ru-RU" sz="2800" dirty="0" smtClean="0">
                <a:solidFill>
                  <a:srgbClr val="663300"/>
                </a:solidFill>
              </a:rPr>
              <a:t>. </a:t>
            </a:r>
            <a:endParaRPr lang="ru-RU" sz="2800" dirty="0">
              <a:solidFill>
                <a:srgbClr val="663300"/>
              </a:solidFill>
            </a:endParaRPr>
          </a:p>
          <a:p>
            <a:pPr marL="171450" indent="369888">
              <a:buFont typeface="Wingdings" pitchFamily="2" charset="2"/>
              <a:buChar char="§"/>
            </a:pPr>
            <a:r>
              <a:rPr lang="ru-RU" sz="2800" dirty="0">
                <a:solidFill>
                  <a:srgbClr val="663300"/>
                </a:solidFill>
              </a:rPr>
              <a:t>Выделяем диапазон ячеек по размеру такой же, как вектор </a:t>
            </a:r>
            <a:r>
              <a:rPr lang="en-US" sz="2800" dirty="0" smtClean="0">
                <a:solidFill>
                  <a:srgbClr val="663300"/>
                </a:solidFill>
              </a:rPr>
              <a:t>B</a:t>
            </a:r>
            <a:r>
              <a:rPr lang="ru-RU" sz="2800" dirty="0" smtClean="0">
                <a:solidFill>
                  <a:srgbClr val="663300"/>
                </a:solidFill>
              </a:rPr>
              <a:t>. </a:t>
            </a:r>
            <a:endParaRPr lang="ru-RU" sz="2800" dirty="0">
              <a:solidFill>
                <a:srgbClr val="663300"/>
              </a:solidFill>
            </a:endParaRPr>
          </a:p>
          <a:p>
            <a:pPr marL="171450" indent="369888">
              <a:buFont typeface="Wingdings" pitchFamily="2" charset="2"/>
              <a:buChar char="§"/>
            </a:pPr>
            <a:r>
              <a:rPr lang="ru-RU" sz="2800" dirty="0">
                <a:solidFill>
                  <a:srgbClr val="663300"/>
                </a:solidFill>
              </a:rPr>
              <a:t>Вводим формулу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“=мумнож(мобр(A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);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B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)”.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pPr marL="171450" indent="369888">
              <a:buFont typeface="Wingdings" pitchFamily="2" charset="2"/>
              <a:buChar char="§"/>
            </a:pPr>
            <a:r>
              <a:rPr lang="ru-RU" sz="2800" dirty="0">
                <a:solidFill>
                  <a:srgbClr val="663300"/>
                </a:solidFill>
              </a:rPr>
              <a:t>Нажимаем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Ctrl + Shift + Enter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171450" indent="369888">
              <a:buFont typeface="Wingdings" pitchFamily="2" charset="2"/>
              <a:buChar char="§"/>
            </a:pPr>
            <a:r>
              <a:rPr lang="ru-RU" sz="2800" dirty="0">
                <a:solidFill>
                  <a:srgbClr val="663300"/>
                </a:solidFill>
              </a:rPr>
              <a:t>Если матрица A была вырождена, то в ячейках напечатается ошибка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“#ЧИСЛО!”. </a:t>
            </a:r>
            <a:r>
              <a:rPr lang="ru-RU" sz="2800" dirty="0">
                <a:solidFill>
                  <a:srgbClr val="663300"/>
                </a:solidFill>
              </a:rPr>
              <a:t>(Потому что у матрицы A нет </a:t>
            </a:r>
            <a:r>
              <a:rPr lang="ru-RU" sz="2800" dirty="0" smtClean="0">
                <a:solidFill>
                  <a:srgbClr val="663300"/>
                </a:solidFill>
              </a:rPr>
              <a:t>обратной</a:t>
            </a:r>
            <a:r>
              <a:rPr lang="en-US" sz="2800" dirty="0" smtClean="0">
                <a:solidFill>
                  <a:srgbClr val="663300"/>
                </a:solidFill>
              </a:rPr>
              <a:t> </a:t>
            </a:r>
            <a:r>
              <a:rPr lang="ru-RU" sz="2800" dirty="0" smtClean="0">
                <a:solidFill>
                  <a:srgbClr val="663300"/>
                </a:solidFill>
              </a:rPr>
              <a:t>матрицы).</a:t>
            </a:r>
            <a:endParaRPr lang="ru-RU" sz="2800" dirty="0">
              <a:solidFill>
                <a:srgbClr val="663300"/>
              </a:solidFill>
            </a:endParaRPr>
          </a:p>
        </p:txBody>
      </p:sp>
      <p:pic>
        <p:nvPicPr>
          <p:cNvPr id="3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4" name="Прямоугольник 3"/>
          <p:cNvSpPr/>
          <p:nvPr/>
        </p:nvSpPr>
        <p:spPr>
          <a:xfrm>
            <a:off x="1357289" y="214292"/>
            <a:ext cx="73581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Алгоритм решения системы линейных </a:t>
            </a:r>
          </a:p>
          <a:p>
            <a:pPr algn="ctr"/>
            <a:r>
              <a:rPr lang="ru-RU" sz="24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уравнений матричным способом </a:t>
            </a:r>
            <a:endParaRPr lang="ru-RU" sz="24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9" y="285729"/>
            <a:ext cx="7858180" cy="654032"/>
          </a:xfrm>
        </p:spPr>
        <p:txBody>
          <a:bodyPr/>
          <a:lstStyle/>
          <a:p>
            <a:r>
              <a:rPr lang="ru-RU" sz="24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Решить систему уравнений матричным</a:t>
            </a:r>
            <a:br>
              <a:rPr lang="ru-RU" sz="24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 способом</a:t>
            </a:r>
            <a:endParaRPr lang="ru-RU" sz="24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357298"/>
            <a:ext cx="7858181" cy="4786346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764F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5" name="Picture 6" descr="http://lelles.by/images/stories/x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graphicFrame>
        <p:nvGraphicFramePr>
          <p:cNvPr id="116737" name="Object 1" descr="fon prez"/>
          <p:cNvGraphicFramePr>
            <a:graphicFrameLocks noChangeAspect="1"/>
          </p:cNvGraphicFramePr>
          <p:nvPr/>
        </p:nvGraphicFramePr>
        <p:xfrm>
          <a:off x="1714480" y="1857364"/>
          <a:ext cx="5429288" cy="3214710"/>
        </p:xfrm>
        <a:graphic>
          <a:graphicData uri="http://schemas.openxmlformats.org/presentationml/2006/ole">
            <p:oleObj spid="_x0000_s116737" name="Формула" r:id="rId5" imgW="3213000" imgH="1358640" progId="Equation.3">
              <p:embed/>
            </p:oleObj>
          </a:graphicData>
        </a:graphic>
      </p:graphicFrame>
      <p:pic>
        <p:nvPicPr>
          <p:cNvPr id="8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36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0045" y="1044568"/>
            <a:ext cx="8543956" cy="4768865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1. Создадим матрицу </a:t>
            </a:r>
            <a:r>
              <a:rPr lang="en-US" sz="2400" dirty="0" smtClean="0"/>
              <a:t>A</a:t>
            </a:r>
            <a:r>
              <a:rPr lang="ru-RU" sz="2400" dirty="0" smtClean="0"/>
              <a:t>, вектор В и обратную матрицу А</a:t>
            </a:r>
            <a:r>
              <a:rPr lang="en-US" sz="2400" baseline="30000" dirty="0" smtClean="0"/>
              <a:t>-1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5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466726" y="1643050"/>
            <a:ext cx="8210551" cy="4586288"/>
          </a:xfrm>
          <a:prstGeom prst="rect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</p:spPr>
      </p:pic>
      <p:pic>
        <p:nvPicPr>
          <p:cNvPr id="6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54032"/>
          </a:xfrm>
        </p:spPr>
        <p:txBody>
          <a:bodyPr/>
          <a:lstStyle/>
          <a:p>
            <a:r>
              <a:rPr lang="ru-RU" dirty="0" smtClean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Содержание</a:t>
            </a:r>
            <a:endParaRPr lang="ru-RU" dirty="0">
              <a:solidFill>
                <a:srgbClr val="99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525963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6633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Понятие  табличной формулы.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Особенности  ввода табличной формулы.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Понятие матрицы.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Виды матриц.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Понятие определителя.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Действия над  матрицами.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Решение системы линейных уравнений матричным  способом.</a:t>
            </a:r>
          </a:p>
          <a:p>
            <a:r>
              <a:rPr lang="ru-RU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Решение систем линейных уравнений методом Крамера.</a:t>
            </a:r>
          </a:p>
          <a:p>
            <a:endParaRPr lang="ru-RU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15140" y="6357958"/>
            <a:ext cx="2133600" cy="365125"/>
          </a:xfrm>
        </p:spPr>
        <p:txBody>
          <a:bodyPr/>
          <a:lstStyle/>
          <a:p>
            <a:fld id="{27A72DD5-C384-4D82-85BB-25A5102AEA35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1" y="1071545"/>
            <a:ext cx="8429684" cy="5143537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2. Для нахождения корней системы  или  значений вектора </a:t>
            </a:r>
            <a:r>
              <a:rPr lang="en-US" sz="2200" dirty="0" smtClean="0"/>
              <a:t>X</a:t>
            </a:r>
            <a:r>
              <a:rPr lang="ru-RU" sz="2200" dirty="0" smtClean="0"/>
              <a:t>, применим функцию </a:t>
            </a:r>
            <a:r>
              <a:rPr lang="ru-RU" sz="2200" dirty="0" smtClean="0">
                <a:solidFill>
                  <a:srgbClr val="663300"/>
                </a:solidFill>
              </a:rPr>
              <a:t>МУМНОЖ(матрица А</a:t>
            </a:r>
            <a:r>
              <a:rPr lang="ru-RU" sz="2200" baseline="30000" dirty="0" smtClean="0">
                <a:solidFill>
                  <a:srgbClr val="663300"/>
                </a:solidFill>
              </a:rPr>
              <a:t>-1</a:t>
            </a:r>
            <a:r>
              <a:rPr lang="ru-RU" sz="2200" dirty="0" smtClean="0">
                <a:solidFill>
                  <a:srgbClr val="663300"/>
                </a:solidFill>
              </a:rPr>
              <a:t>; матрица В)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725470"/>
          </a:xfrm>
        </p:spPr>
        <p:txBody>
          <a:bodyPr/>
          <a:lstStyle/>
          <a:p>
            <a:r>
              <a:rPr lang="ru-RU" sz="36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36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4" y="1857364"/>
            <a:ext cx="8258175" cy="4629150"/>
          </a:xfrm>
          <a:prstGeom prst="rect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</p:spPr>
      </p:pic>
      <p:pic>
        <p:nvPicPr>
          <p:cNvPr id="8" name="Picture 6" descr="http://lelles.by/images/stories/x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6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3"/>
            <a:ext cx="8572560" cy="4911741"/>
          </a:xfrm>
          <a:ln>
            <a:solidFill>
              <a:srgbClr val="663300"/>
            </a:solidFill>
          </a:ln>
        </p:spPr>
        <p:txBody>
          <a:bodyPr/>
          <a:lstStyle/>
          <a:p>
            <a:pPr>
              <a:buNone/>
            </a:pPr>
            <a:r>
              <a:rPr lang="ru-RU" sz="2400" dirty="0" smtClean="0"/>
              <a:t>3. Сделать проверку А</a:t>
            </a:r>
            <a:r>
              <a:rPr lang="ru-RU" sz="2400" dirty="0" smtClean="0">
                <a:sym typeface="Symbol"/>
              </a:rPr>
              <a:t>Х = В </a:t>
            </a:r>
            <a:r>
              <a:rPr lang="ru-RU" sz="2400" dirty="0" smtClean="0">
                <a:solidFill>
                  <a:srgbClr val="864300"/>
                </a:solidFill>
                <a:sym typeface="Symbol"/>
              </a:rPr>
              <a:t>=МУМНОЖ(</a:t>
            </a:r>
            <a:r>
              <a:rPr lang="ru-RU" sz="2400" i="1" dirty="0" smtClean="0">
                <a:solidFill>
                  <a:srgbClr val="864300"/>
                </a:solidFill>
                <a:sym typeface="Symbol"/>
              </a:rPr>
              <a:t>матрица</a:t>
            </a:r>
            <a:r>
              <a:rPr lang="ru-RU" sz="2400" dirty="0" smtClean="0">
                <a:solidFill>
                  <a:srgbClr val="864300"/>
                </a:solidFill>
                <a:sym typeface="Symbol"/>
              </a:rPr>
              <a:t> </a:t>
            </a:r>
            <a:r>
              <a:rPr lang="ru-RU" sz="2400" i="1" dirty="0" smtClean="0">
                <a:solidFill>
                  <a:srgbClr val="864300"/>
                </a:solidFill>
                <a:sym typeface="Symbol"/>
              </a:rPr>
              <a:t>А; вектор Х</a:t>
            </a:r>
            <a:r>
              <a:rPr lang="ru-RU" sz="2400" dirty="0" smtClean="0">
                <a:solidFill>
                  <a:srgbClr val="864300"/>
                </a:solidFill>
                <a:sym typeface="Symbol"/>
              </a:rPr>
              <a:t>)</a:t>
            </a:r>
            <a:endParaRPr lang="ru-RU" sz="2400" dirty="0">
              <a:solidFill>
                <a:srgbClr val="864300"/>
              </a:solidFill>
            </a:endParaRPr>
          </a:p>
        </p:txBody>
      </p:sp>
      <p:pic>
        <p:nvPicPr>
          <p:cNvPr id="4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36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647" y="1785926"/>
            <a:ext cx="8489196" cy="411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rgbClr val="462300"/>
                </a:solidFill>
              </a:rPr>
              <a:t>Метод Крамера</a:t>
            </a:r>
            <a:br>
              <a:rPr lang="ru-RU" sz="3200" b="1" dirty="0">
                <a:solidFill>
                  <a:srgbClr val="462300"/>
                </a:solidFill>
              </a:rPr>
            </a:br>
            <a:endParaRPr lang="ru-RU" sz="3200" b="1" dirty="0">
              <a:solidFill>
                <a:srgbClr val="462300"/>
              </a:solidFill>
            </a:endParaRP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643306" y="1214422"/>
            <a:ext cx="4929223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663300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chemeClr val="tx1"/>
                </a:solidFill>
              </a:rPr>
              <a:t>где </a:t>
            </a:r>
            <a:r>
              <a:rPr lang="ru-RU" sz="2800" dirty="0">
                <a:solidFill>
                  <a:srgbClr val="993300"/>
                </a:solidFill>
              </a:rPr>
              <a:t>det </a:t>
            </a:r>
            <a:r>
              <a:rPr lang="ru-RU" sz="2800" i="1" dirty="0">
                <a:solidFill>
                  <a:srgbClr val="993300"/>
                </a:solidFill>
              </a:rPr>
              <a:t>A </a:t>
            </a:r>
            <a:r>
              <a:rPr lang="ru-RU" sz="2800" dirty="0">
                <a:solidFill>
                  <a:srgbClr val="993300"/>
                </a:solidFill>
              </a:rPr>
              <a:t>= |A|– </a:t>
            </a:r>
            <a:r>
              <a:rPr lang="ru-RU" sz="2800" dirty="0">
                <a:solidFill>
                  <a:schemeClr val="tx1"/>
                </a:solidFill>
              </a:rPr>
              <a:t>определитель матрицы  системы (главный определитель), </a:t>
            </a:r>
            <a:r>
              <a:rPr lang="ru-RU" sz="2800" dirty="0">
                <a:solidFill>
                  <a:srgbClr val="993300"/>
                </a:solidFill>
              </a:rPr>
              <a:t>det </a:t>
            </a:r>
            <a:r>
              <a:rPr lang="ru-RU" sz="2800" i="1" dirty="0">
                <a:solidFill>
                  <a:srgbClr val="993300"/>
                </a:solidFill>
              </a:rPr>
              <a:t>A</a:t>
            </a:r>
            <a:r>
              <a:rPr lang="ru-RU" sz="2800" i="1" dirty="0">
                <a:solidFill>
                  <a:schemeClr val="tx1"/>
                </a:solidFill>
              </a:rPr>
              <a:t>i </a:t>
            </a:r>
            <a:r>
              <a:rPr lang="ru-RU" sz="2800" dirty="0">
                <a:solidFill>
                  <a:schemeClr val="tx1"/>
                </a:solidFill>
              </a:rPr>
              <a:t>= |</a:t>
            </a:r>
            <a:r>
              <a:rPr lang="ru-RU" sz="2800" i="1" dirty="0">
                <a:solidFill>
                  <a:schemeClr val="tx1"/>
                </a:solidFill>
              </a:rPr>
              <a:t>Ai</a:t>
            </a:r>
            <a:r>
              <a:rPr lang="ru-RU" sz="2800" dirty="0">
                <a:solidFill>
                  <a:schemeClr val="tx1"/>
                </a:solidFill>
              </a:rPr>
              <a:t>| (</a:t>
            </a:r>
            <a:r>
              <a:rPr lang="ru-RU" sz="2800" i="1" dirty="0">
                <a:solidFill>
                  <a:schemeClr val="tx1"/>
                </a:solidFill>
              </a:rPr>
              <a:t>i </a:t>
            </a:r>
            <a:r>
              <a:rPr lang="ru-RU" sz="2800" dirty="0">
                <a:solidFill>
                  <a:schemeClr val="tx1"/>
                </a:solidFill>
              </a:rPr>
              <a:t>= 1, 2, …, </a:t>
            </a:r>
            <a:r>
              <a:rPr lang="ru-RU" sz="2800" i="1" dirty="0">
                <a:solidFill>
                  <a:schemeClr val="tx1"/>
                </a:solidFill>
              </a:rPr>
              <a:t>n</a:t>
            </a:r>
            <a:r>
              <a:rPr lang="ru-RU" sz="2800" dirty="0">
                <a:solidFill>
                  <a:schemeClr val="tx1"/>
                </a:solidFill>
              </a:rPr>
              <a:t>)– определители матриц </a:t>
            </a:r>
            <a:r>
              <a:rPr lang="ru-RU" sz="2800" i="1" dirty="0">
                <a:solidFill>
                  <a:srgbClr val="993300"/>
                </a:solidFill>
              </a:rPr>
              <a:t>Ai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(вспомогательные определители), которые получаются из </a:t>
            </a:r>
            <a:r>
              <a:rPr lang="ru-RU" sz="2800" i="1" dirty="0">
                <a:solidFill>
                  <a:srgbClr val="993300"/>
                </a:solidFill>
              </a:rPr>
              <a:t>A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заменой </a:t>
            </a:r>
            <a:r>
              <a:rPr lang="ru-RU" sz="2800" i="1" dirty="0">
                <a:solidFill>
                  <a:schemeClr val="tx1"/>
                </a:solidFill>
              </a:rPr>
              <a:t>i</a:t>
            </a:r>
            <a:r>
              <a:rPr lang="ru-RU" sz="2800" dirty="0">
                <a:solidFill>
                  <a:schemeClr val="tx1"/>
                </a:solidFill>
              </a:rPr>
              <a:t>-го столбца на столбец свободных членов </a:t>
            </a:r>
            <a:r>
              <a:rPr lang="ru-RU" sz="2800" i="1" dirty="0">
                <a:solidFill>
                  <a:srgbClr val="993300"/>
                </a:solidFill>
              </a:rPr>
              <a:t>B</a:t>
            </a:r>
            <a:r>
              <a:rPr lang="ru-RU" sz="2800" dirty="0">
                <a:solidFill>
                  <a:srgbClr val="993300"/>
                </a:solidFill>
              </a:rPr>
              <a:t> 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547814" y="5157788"/>
            <a:ext cx="52562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935833" y="5429265"/>
            <a:ext cx="7272337" cy="830997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Линейная алгебраическая система несовместна (не имеет решений), если </a:t>
            </a:r>
            <a:r>
              <a:rPr lang="ru-RU" sz="2400" dirty="0">
                <a:solidFill>
                  <a:srgbClr val="FFDA71"/>
                </a:solidFill>
              </a:rPr>
              <a:t>det </a:t>
            </a:r>
            <a:r>
              <a:rPr lang="ru-RU" sz="2400" i="1" dirty="0">
                <a:solidFill>
                  <a:srgbClr val="FFDA71"/>
                </a:solidFill>
              </a:rPr>
              <a:t>A</a:t>
            </a:r>
            <a:r>
              <a:rPr lang="ru-RU" sz="2400" dirty="0">
                <a:solidFill>
                  <a:srgbClr val="FFDA71"/>
                </a:solidFill>
              </a:rPr>
              <a:t>=0</a:t>
            </a:r>
            <a:r>
              <a:rPr lang="ru-RU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. </a:t>
            </a:r>
          </a:p>
        </p:txBody>
      </p:sp>
      <p:pic>
        <p:nvPicPr>
          <p:cNvPr id="7" name="Picture 6" descr="http://lelles.by/images/stories/x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graphicFrame>
        <p:nvGraphicFramePr>
          <p:cNvPr id="49153" name="Содержимое 3"/>
          <p:cNvGraphicFramePr>
            <a:graphicFrameLocks noChangeAspect="1"/>
          </p:cNvGraphicFramePr>
          <p:nvPr/>
        </p:nvGraphicFramePr>
        <p:xfrm>
          <a:off x="214282" y="1428737"/>
          <a:ext cx="3216306" cy="2825764"/>
        </p:xfrm>
        <a:graphic>
          <a:graphicData uri="http://schemas.openxmlformats.org/presentationml/2006/ole">
            <p:oleObj spid="_x0000_s49153" name="Формула" r:id="rId5" imgW="1587240" imgH="1866600" progId="Equation.3">
              <p:embed/>
            </p:oleObj>
          </a:graphicData>
        </a:graphic>
      </p:graphicFrame>
      <p:pic>
        <p:nvPicPr>
          <p:cNvPr id="8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3" y="274638"/>
            <a:ext cx="6786611" cy="725470"/>
          </a:xfrm>
        </p:spPr>
        <p:txBody>
          <a:bodyPr/>
          <a:lstStyle/>
          <a:p>
            <a:r>
              <a:rPr lang="ru-RU" sz="24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Решить систему уравнений методом Крамера</a:t>
            </a:r>
            <a:endParaRPr lang="ru-RU" sz="24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/>
          </p:cNvGraphicFramePr>
          <p:nvPr>
            <p:ph idx="1"/>
          </p:nvPr>
        </p:nvGraphicFramePr>
        <p:xfrm>
          <a:off x="2143108" y="1714489"/>
          <a:ext cx="4786347" cy="2955141"/>
        </p:xfrm>
        <a:graphic>
          <a:graphicData uri="http://schemas.openxmlformats.org/presentationml/2006/ole">
            <p:oleObj spid="_x0000_s60419" name="Формула" r:id="rId4" imgW="0" imgH="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02151" y="3282951"/>
          <a:ext cx="139700" cy="292100"/>
        </p:xfrm>
        <a:graphic>
          <a:graphicData uri="http://schemas.openxmlformats.org/presentationml/2006/ole">
            <p:oleObj spid="_x0000_s60420" name="Формула" r:id="rId5" imgW="139680" imgH="29196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84238" y="1500188"/>
          <a:ext cx="6507162" cy="3143250"/>
        </p:xfrm>
        <a:graphic>
          <a:graphicData uri="http://schemas.openxmlformats.org/presentationml/2006/ole">
            <p:oleObj spid="_x0000_s60421" name="Формула" r:id="rId6" imgW="3657600" imgH="1028520" progId="Equation.3">
              <p:embed/>
            </p:oleObj>
          </a:graphicData>
        </a:graphic>
      </p:graphicFrame>
      <p:pic>
        <p:nvPicPr>
          <p:cNvPr id="9" name="Picture 6" descr="http://lelles.by/images/stories/xls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0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5097467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1. Создадим матрицы</a:t>
            </a:r>
            <a:r>
              <a:rPr lang="en-US" sz="2400" dirty="0" smtClean="0"/>
              <a:t>:</a:t>
            </a:r>
            <a:r>
              <a:rPr lang="ru-RU" sz="2400" dirty="0" smtClean="0"/>
              <a:t> главную </a:t>
            </a:r>
            <a:r>
              <a:rPr lang="en-US" sz="2400" dirty="0" smtClean="0"/>
              <a:t>A </a:t>
            </a:r>
            <a:r>
              <a:rPr lang="ru-RU" sz="2400" dirty="0" smtClean="0"/>
              <a:t>и дополнительные </a:t>
            </a:r>
            <a:r>
              <a:rPr lang="en-US" sz="2400" dirty="0" smtClean="0"/>
              <a:t>A</a:t>
            </a:r>
            <a:r>
              <a:rPr lang="en-US" sz="2400" baseline="-16000" dirty="0" smtClean="0"/>
              <a:t>1</a:t>
            </a:r>
            <a:r>
              <a:rPr lang="en-US" sz="2400" dirty="0" smtClean="0"/>
              <a:t>,</a:t>
            </a:r>
            <a:r>
              <a:rPr lang="en-US" sz="2400" baseline="-16000" dirty="0" smtClean="0"/>
              <a:t>   </a:t>
            </a:r>
            <a:r>
              <a:rPr lang="en-US" sz="2400" dirty="0" smtClean="0"/>
              <a:t>A</a:t>
            </a:r>
            <a:r>
              <a:rPr lang="en-US" sz="2400" baseline="-16000" dirty="0" smtClean="0"/>
              <a:t>2</a:t>
            </a:r>
            <a:r>
              <a:rPr lang="en-US" sz="2400" dirty="0" smtClean="0"/>
              <a:t>, </a:t>
            </a:r>
            <a:r>
              <a:rPr lang="en-US" sz="2400" baseline="-16000" dirty="0" smtClean="0"/>
              <a:t> </a:t>
            </a:r>
            <a:r>
              <a:rPr lang="en-US" sz="2400" dirty="0" smtClean="0"/>
              <a:t>A</a:t>
            </a:r>
            <a:r>
              <a:rPr lang="en-US" sz="2400" baseline="-16000" dirty="0" smtClean="0"/>
              <a:t>3</a:t>
            </a:r>
            <a:endParaRPr lang="ru-RU" sz="2400" baseline="-16000" dirty="0" smtClean="0"/>
          </a:p>
          <a:p>
            <a:pPr>
              <a:buNone/>
            </a:pPr>
            <a:endParaRPr lang="ru-RU" sz="2400" baseline="-16000" dirty="0" smtClean="0"/>
          </a:p>
          <a:p>
            <a:pPr>
              <a:buNone/>
            </a:pPr>
            <a:endParaRPr lang="ru-RU" sz="2400" baseline="-16000" dirty="0"/>
          </a:p>
        </p:txBody>
      </p:sp>
      <p:graphicFrame>
        <p:nvGraphicFramePr>
          <p:cNvPr id="61442" name="Object 2" descr="fon prez"/>
          <p:cNvGraphicFramePr>
            <a:graphicFrameLocks noChangeAspect="1"/>
          </p:cNvGraphicFramePr>
          <p:nvPr/>
        </p:nvGraphicFramePr>
        <p:xfrm>
          <a:off x="506413" y="2143125"/>
          <a:ext cx="8132762" cy="3336925"/>
        </p:xfrm>
        <a:graphic>
          <a:graphicData uri="http://schemas.openxmlformats.org/presentationml/2006/ole">
            <p:oleObj spid="_x0000_s61442" name="Формула" r:id="rId4" imgW="8978760" imgH="2070000" progId="Equation.3">
              <p:embed/>
            </p:oleObj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00251" y="274638"/>
            <a:ext cx="5929336" cy="582612"/>
          </a:xfrm>
        </p:spPr>
        <p:txBody>
          <a:bodyPr/>
          <a:lstStyle/>
          <a:p>
            <a:r>
              <a:rPr lang="ru-RU" sz="36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36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7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1214422"/>
            <a:ext cx="7286676" cy="5143536"/>
          </a:xfrm>
          <a:prstGeom prst="rect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/>
          <a:lstStyle/>
          <a:p>
            <a:r>
              <a:rPr lang="ru-RU" sz="360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Решение</a:t>
            </a:r>
            <a:endParaRPr lang="ru-RU" sz="3600" dirty="0">
              <a:solidFill>
                <a:srgbClr val="864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7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/>
          <p:cNvCxnSpPr/>
          <p:nvPr/>
        </p:nvCxnSpPr>
        <p:spPr>
          <a:xfrm rot="5400000">
            <a:off x="1429522" y="2428868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3286910" y="2428074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1429522" y="3571082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286910" y="3571082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429522" y="4642652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3286910" y="4714090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1429522" y="5785660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286910" y="5785660"/>
            <a:ext cx="856462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357166"/>
            <a:ext cx="6143668" cy="500066"/>
          </a:xfrm>
        </p:spPr>
        <p:txBody>
          <a:bodyPr/>
          <a:lstStyle/>
          <a:p>
            <a:r>
              <a:rPr lang="ru-RU" sz="2800" dirty="0" smtClean="0"/>
              <a:t>Ответить на вопросы: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715436" cy="5054619"/>
          </a:xfrm>
        </p:spPr>
        <p:txBody>
          <a:bodyPr/>
          <a:lstStyle/>
          <a:p>
            <a:r>
              <a:rPr lang="ru-RU" sz="2400" dirty="0" smtClean="0">
                <a:solidFill>
                  <a:srgbClr val="663300"/>
                </a:solidFill>
              </a:rPr>
              <a:t>В каких случаях применяется табличная формула?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Чем отличается ввод табличной формулы от ввода простой формулы?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Дать понятие матрицы. Какие виды матриц вы знаете?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Какие функции в </a:t>
            </a:r>
            <a:r>
              <a:rPr lang="en-US" sz="2400" dirty="0" smtClean="0">
                <a:solidFill>
                  <a:srgbClr val="663300"/>
                </a:solidFill>
              </a:rPr>
              <a:t>Excel </a:t>
            </a:r>
            <a:r>
              <a:rPr lang="ru-RU" sz="2400" dirty="0" smtClean="0">
                <a:solidFill>
                  <a:srgbClr val="663300"/>
                </a:solidFill>
              </a:rPr>
              <a:t>применяются для действий с матрицами?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Что является результатом при транспонировании матрицы, нахождения обратной матрицы, вычисления определителя?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Все ли системы линейных уравнений можно решить матричным способом, методом </a:t>
            </a:r>
            <a:r>
              <a:rPr lang="ru-RU" sz="2400" dirty="0" err="1" smtClean="0">
                <a:solidFill>
                  <a:srgbClr val="663300"/>
                </a:solidFill>
              </a:rPr>
              <a:t>Крамера</a:t>
            </a:r>
            <a:r>
              <a:rPr lang="ru-RU" sz="2400" dirty="0" smtClean="0">
                <a:solidFill>
                  <a:srgbClr val="663300"/>
                </a:solidFill>
              </a:rPr>
              <a:t>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Какие способы решения СЛАУ вы ещё знаете?</a:t>
            </a:r>
          </a:p>
          <a:p>
            <a:r>
              <a:rPr lang="ru-RU" sz="2400" dirty="0" smtClean="0">
                <a:solidFill>
                  <a:srgbClr val="663300"/>
                </a:solidFill>
              </a:rPr>
              <a:t>Сравните и сделайте оценку каждого способа решения СЛАУ. </a:t>
            </a:r>
          </a:p>
          <a:p>
            <a:endParaRPr lang="ru-RU" sz="2400" dirty="0" smtClean="0">
              <a:solidFill>
                <a:srgbClr val="663300"/>
              </a:solidFill>
            </a:endParaRPr>
          </a:p>
          <a:p>
            <a:endParaRPr lang="ru-RU" sz="2400" dirty="0">
              <a:solidFill>
                <a:srgbClr val="663300"/>
              </a:solidFill>
            </a:endParaRPr>
          </a:p>
        </p:txBody>
      </p:sp>
      <p:pic>
        <p:nvPicPr>
          <p:cNvPr id="6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6948489" y="2492375"/>
            <a:ext cx="1800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28596" y="1500174"/>
            <a:ext cx="8215370" cy="5262979"/>
          </a:xfrm>
          <a:prstGeom prst="rect">
            <a:avLst/>
          </a:prstGeom>
          <a:gradFill flip="none" rotWithShape="1">
            <a:gsLst>
              <a:gs pos="0">
                <a:srgbClr val="7E5400">
                  <a:shade val="30000"/>
                  <a:satMod val="115000"/>
                </a:srgbClr>
              </a:gs>
              <a:gs pos="50000">
                <a:srgbClr val="7E5400">
                  <a:shade val="67500"/>
                  <a:satMod val="115000"/>
                </a:srgbClr>
              </a:gs>
              <a:gs pos="100000">
                <a:srgbClr val="7E54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ru-RU" sz="4800" b="1" dirty="0" smtClean="0">
              <a:ln w="11430"/>
              <a:solidFill>
                <a:schemeClr val="bg2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4800" b="1" dirty="0" smtClean="0">
                <a:ln w="11430"/>
                <a:solidFill>
                  <a:schemeClr val="bg2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СПАСИБО </a:t>
            </a:r>
          </a:p>
          <a:p>
            <a:pPr algn="ctr"/>
            <a:r>
              <a:rPr lang="ru-RU" sz="4800" b="1" dirty="0" smtClean="0">
                <a:ln w="11430"/>
                <a:solidFill>
                  <a:schemeClr val="bg2">
                    <a:lumMod val="9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ЗА ВНИМАНИЕ!</a:t>
            </a:r>
          </a:p>
          <a:p>
            <a:pPr algn="ctr"/>
            <a:endParaRPr lang="ru-RU" sz="4800" b="1" dirty="0" smtClean="0">
              <a:ln w="11430"/>
              <a:solidFill>
                <a:schemeClr val="bg2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4800" b="1" dirty="0" smtClean="0">
              <a:ln w="11430"/>
              <a:solidFill>
                <a:schemeClr val="bg2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4800" b="1" dirty="0" smtClean="0">
              <a:ln w="11430"/>
              <a:solidFill>
                <a:schemeClr val="bg2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ru-RU" sz="4800" b="1" dirty="0">
              <a:ln w="11430"/>
              <a:solidFill>
                <a:schemeClr val="bg2">
                  <a:lumMod val="9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pic>
        <p:nvPicPr>
          <p:cNvPr id="19" name="Picture 6" descr="http://lelles.by/images/stories/xl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grpSp>
        <p:nvGrpSpPr>
          <p:cNvPr id="28" name="Группа 27"/>
          <p:cNvGrpSpPr/>
          <p:nvPr/>
        </p:nvGrpSpPr>
        <p:grpSpPr>
          <a:xfrm>
            <a:off x="357158" y="1997710"/>
            <a:ext cx="6000792" cy="4413898"/>
            <a:chOff x="357158" y="1997710"/>
            <a:chExt cx="6000792" cy="4413898"/>
          </a:xfrm>
        </p:grpSpPr>
        <p:pic>
          <p:nvPicPr>
            <p:cNvPr id="21" name="Рисунок 20" descr="http://im5-tub-ru.yandex.net/i?id=29096015-22-72&amp;n=21"/>
            <p:cNvPicPr/>
            <p:nvPr/>
          </p:nvPicPr>
          <p:blipFill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42976" y="1997710"/>
              <a:ext cx="1383665" cy="1431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</p:pic>
        <p:pic>
          <p:nvPicPr>
            <p:cNvPr id="22" name="Рисунок 21" descr="http://im3-tub-ru.yandex.net/i?id=321852075-36-72&amp;n=21"/>
            <p:cNvPicPr/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14480" y="4143380"/>
              <a:ext cx="1574166" cy="1500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</p:pic>
        <p:pic>
          <p:nvPicPr>
            <p:cNvPr id="23" name="Содержимое 3" descr="http://im7-tub-ru.yandex.net/i?id=498919682-01-72&amp;n=21"/>
            <p:cNvPicPr>
              <a:picLocks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142976" y="3429000"/>
              <a:ext cx="1214446" cy="1357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</p:pic>
        <p:pic>
          <p:nvPicPr>
            <p:cNvPr id="24" name="Рисунок 23" descr="http://im5-tub-ru.yandex.net/i?id=161869668-59-72&amp;n=21"/>
            <p:cNvPicPr/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158" y="2786058"/>
              <a:ext cx="1502728" cy="1502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</p:pic>
        <p:pic>
          <p:nvPicPr>
            <p:cNvPr id="25" name="Рисунок 24" descr="http://urss.ru/covers_ru/18788.gif"/>
            <p:cNvPicPr/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928926" y="4429132"/>
              <a:ext cx="1366525" cy="1982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</p:pic>
        <p:pic>
          <p:nvPicPr>
            <p:cNvPr id="26" name="Рисунок 25" descr="http://www.mirknig.com/uploads/posts/2011-06/1307957107_1.png"/>
            <p:cNvPicPr/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071934" y="4214818"/>
              <a:ext cx="1503045" cy="21888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</p:pic>
        <p:pic>
          <p:nvPicPr>
            <p:cNvPr id="27" name="Рисунок 26" descr="http://im2-tub-ru.yandex.net/i?id=209377539-21-72&amp;n=21"/>
            <p:cNvPicPr/>
            <p:nvPr/>
          </p:nvPicPr>
          <p:blipFill>
            <a:blip r:embed="rId11">
              <a:clrChange>
                <a:clrFrom>
                  <a:srgbClr val="FFFFFD"/>
                </a:clrFrom>
                <a:clrTo>
                  <a:srgbClr val="FFFFFD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00628" y="4929198"/>
              <a:ext cx="1357322" cy="1431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</p:pic>
      </p:grp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500042"/>
            <a:ext cx="6500858" cy="571504"/>
          </a:xfrm>
        </p:spPr>
        <p:txBody>
          <a:bodyPr/>
          <a:lstStyle/>
          <a:p>
            <a:r>
              <a:rPr lang="ru-RU" sz="3200" b="1" dirty="0" smtClean="0"/>
              <a:t>Литература и Интернет </a:t>
            </a:r>
            <a:r>
              <a:rPr lang="ru-RU" sz="3200" dirty="0" smtClean="0"/>
              <a:t>–</a:t>
            </a:r>
            <a:r>
              <a:rPr lang="ru-RU" sz="3200" b="1" dirty="0" smtClean="0"/>
              <a:t> ресурсы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768866"/>
          </a:xfrm>
        </p:spPr>
        <p:txBody>
          <a:bodyPr/>
          <a:lstStyle/>
          <a:p>
            <a:r>
              <a:rPr lang="ru-RU" sz="2200" dirty="0" smtClean="0"/>
              <a:t>Численные методы:  Учеб. пособие для студ. вузов [Текст] </a:t>
            </a:r>
          </a:p>
          <a:p>
            <a:pPr>
              <a:buNone/>
            </a:pPr>
            <a:r>
              <a:rPr lang="ru-RU" sz="2200" dirty="0" smtClean="0"/>
              <a:t> М.П. </a:t>
            </a:r>
            <a:r>
              <a:rPr lang="ru-RU" sz="2200" dirty="0" err="1" smtClean="0"/>
              <a:t>Лапчик</a:t>
            </a:r>
            <a:r>
              <a:rPr lang="ru-RU" sz="2200" dirty="0" smtClean="0"/>
              <a:t>, М.И. </a:t>
            </a:r>
            <a:r>
              <a:rPr lang="ru-RU" sz="2200" dirty="0" err="1" smtClean="0"/>
              <a:t>Рагулина</a:t>
            </a:r>
            <a:r>
              <a:rPr lang="ru-RU" sz="2200" dirty="0" smtClean="0"/>
              <a:t>, Е.К. </a:t>
            </a:r>
            <a:r>
              <a:rPr lang="ru-RU" sz="2200" dirty="0" err="1" smtClean="0"/>
              <a:t>Хеннер</a:t>
            </a:r>
            <a:r>
              <a:rPr lang="ru-RU" sz="2200" dirty="0" smtClean="0"/>
              <a:t>; под ред. М.П. </a:t>
            </a:r>
            <a:r>
              <a:rPr lang="ru-RU" sz="2200" dirty="0" err="1" smtClean="0"/>
              <a:t>Лапчика</a:t>
            </a:r>
            <a:r>
              <a:rPr lang="ru-RU" sz="2200" dirty="0" smtClean="0"/>
              <a:t>. – М.: Издательский центр «Академия», 2005. – 384 с.</a:t>
            </a:r>
          </a:p>
          <a:p>
            <a:r>
              <a:rPr lang="ru-RU" sz="2200" dirty="0" smtClean="0"/>
              <a:t>Численные методы в примерах и задачах: Учеб. пособие [Текст] </a:t>
            </a:r>
          </a:p>
          <a:p>
            <a:pPr>
              <a:buNone/>
            </a:pPr>
            <a:r>
              <a:rPr lang="ru-RU" sz="2200" dirty="0" smtClean="0"/>
              <a:t> В.И. Киреев, А.В. Пантелеев. – М.: </a:t>
            </a:r>
            <a:r>
              <a:rPr lang="ru-RU" sz="2200" dirty="0" err="1" smtClean="0"/>
              <a:t>Высш</a:t>
            </a:r>
            <a:r>
              <a:rPr lang="ru-RU" sz="2200" dirty="0" smtClean="0"/>
              <a:t>. </a:t>
            </a:r>
            <a:r>
              <a:rPr lang="ru-RU" sz="2200" dirty="0" err="1" smtClean="0"/>
              <a:t>шк</a:t>
            </a:r>
            <a:r>
              <a:rPr lang="ru-RU" sz="2200" dirty="0" smtClean="0"/>
              <a:t>., 2006. – 480 с.</a:t>
            </a:r>
          </a:p>
          <a:p>
            <a:r>
              <a:rPr lang="ru-RU" sz="2200" dirty="0" smtClean="0">
                <a:hlinkClick r:id="rId3"/>
              </a:rPr>
              <a:t>http://rcs.chph.ras.ru/ </a:t>
            </a:r>
            <a:r>
              <a:rPr lang="ru-RU" sz="2200" dirty="0" smtClean="0"/>
              <a:t> Матричные </a:t>
            </a:r>
            <a:r>
              <a:rPr lang="ru-RU" sz="2200" dirty="0"/>
              <a:t>операции в </a:t>
            </a:r>
            <a:r>
              <a:rPr lang="ru-RU" sz="2200" dirty="0" smtClean="0"/>
              <a:t>Excel. © 2010 Алексей Померанцев   Российское хемометрическое общество </a:t>
            </a:r>
          </a:p>
          <a:p>
            <a:r>
              <a:rPr lang="ru-RU" sz="2200" b="1" dirty="0"/>
              <a:t> </a:t>
            </a:r>
            <a:r>
              <a:rPr lang="en-US" sz="2200" dirty="0" smtClean="0">
                <a:hlinkClick r:id="rId4"/>
              </a:rPr>
              <a:t>http://teacher.dn-ua.com/old_version/excel/Laba3/part3.htm</a:t>
            </a:r>
            <a:r>
              <a:rPr lang="ru-RU" sz="2200" dirty="0" smtClean="0"/>
              <a:t> </a:t>
            </a:r>
            <a:r>
              <a:rPr lang="ru-RU" sz="2200" dirty="0"/>
              <a:t>Решение систем линейных уравнений, работа с </a:t>
            </a:r>
            <a:r>
              <a:rPr lang="ru-RU" sz="2200" dirty="0" smtClean="0"/>
              <a:t>матрицами</a:t>
            </a:r>
          </a:p>
          <a:p>
            <a:r>
              <a:rPr lang="en-US" sz="2200" dirty="0" smtClean="0">
                <a:hlinkClick r:id="rId5"/>
              </a:rPr>
              <a:t>http://teacher.dn-ua.com/</a:t>
            </a:r>
            <a:r>
              <a:rPr lang="ru-RU" sz="2200" dirty="0" smtClean="0"/>
              <a:t> личная стр    Алексеев Е. Р. 2003-2008.  </a:t>
            </a:r>
            <a:endParaRPr lang="en-US" sz="2200" dirty="0" smtClean="0"/>
          </a:p>
          <a:p>
            <a:endParaRPr lang="en-US" sz="2200" dirty="0" smtClean="0"/>
          </a:p>
          <a:p>
            <a:pPr>
              <a:buNone/>
            </a:pPr>
            <a:r>
              <a:rPr lang="ru-RU" sz="2200" dirty="0" smtClean="0"/>
              <a:t>.</a:t>
            </a:r>
            <a:r>
              <a:rPr lang="en-US" sz="2200" dirty="0" smtClean="0"/>
              <a:t> </a:t>
            </a:r>
            <a:endParaRPr lang="ru-RU" sz="2200" dirty="0"/>
          </a:p>
        </p:txBody>
      </p:sp>
      <p:pic>
        <p:nvPicPr>
          <p:cNvPr id="4" name="Picture 6" descr="http://lelles.by/images/stories/xl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28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357167"/>
            <a:ext cx="7143800" cy="50006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Понятие табличных формул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357298"/>
            <a:ext cx="8001056" cy="464347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266700" indent="628650">
              <a:lnSpc>
                <a:spcPct val="90000"/>
              </a:lnSpc>
            </a:pPr>
            <a:r>
              <a:rPr lang="ru-RU" sz="2800" b="1" i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Табличные формулы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sz="2800" b="1" i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формулы массива </a:t>
            </a:r>
            <a:r>
              <a:rPr lang="ru-RU" sz="2800" b="1" dirty="0">
                <a:solidFill>
                  <a:srgbClr val="002C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800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очень мощное вычислительное средство Excel, позволяющее работать с блоками рабочего листа как с отдельными ячейками. </a:t>
            </a:r>
          </a:p>
          <a:p>
            <a:pPr marL="266700" indent="628650">
              <a:lnSpc>
                <a:spcPct val="90000"/>
              </a:lnSpc>
            </a:pPr>
            <a:r>
              <a:rPr lang="ru-RU" sz="2800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Табличные формулы в качестве результата возвращают массив значений</a:t>
            </a:r>
            <a:r>
              <a:rPr lang="ru-RU" sz="2800" b="1" dirty="0">
                <a:solidFill>
                  <a:srgbClr val="002C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800" b="1" u="sng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Поэтому перед вводом такой формулы необходимо выделить диапазон ячеек, куда будут помещены результаты. Потом набирается сама формула. </a:t>
            </a:r>
          </a:p>
        </p:txBody>
      </p:sp>
      <p:pic>
        <p:nvPicPr>
          <p:cNvPr id="4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5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413544" y="1385888"/>
            <a:ext cx="8373299" cy="490063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pPr marL="171450" indent="285750">
              <a:tabLst>
                <a:tab pos="895350" algn="l"/>
                <a:tab pos="1981200" algn="l"/>
                <a:tab pos="5829300" algn="l"/>
                <a:tab pos="6553200" algn="l"/>
                <a:tab pos="7448550" algn="l"/>
                <a:tab pos="7715250" algn="l"/>
                <a:tab pos="7886700" algn="l"/>
              </a:tabLst>
            </a:pPr>
            <a:r>
              <a:rPr lang="ru-RU" sz="2800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Ввод ее в выделенный диапазон ячеек осуществляется нажатием комбинации клавиш </a:t>
            </a:r>
            <a:r>
              <a:rPr lang="ru-RU" sz="2800" i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Ctrl+Shift+Enter</a:t>
            </a:r>
            <a:r>
              <a:rPr lang="ru-RU" sz="28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285750">
              <a:buFont typeface="Monotype Sorts" pitchFamily="2" charset="2"/>
              <a:buNone/>
              <a:tabLst>
                <a:tab pos="895350" algn="l"/>
                <a:tab pos="1981200" algn="l"/>
                <a:tab pos="5829300" algn="l"/>
                <a:tab pos="6553200" algn="l"/>
                <a:tab pos="7448550" algn="l"/>
                <a:tab pos="7715250" algn="l"/>
                <a:tab pos="7886700" algn="l"/>
              </a:tabLst>
            </a:pPr>
            <a:r>
              <a:rPr lang="ru-RU" sz="2800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Формула вводится во все ячейки выделенного интервала. При активизации любой ячейки из интервала, содержащего формулу массива, в строке формул отображается введенная формула, заключенная в </a:t>
            </a:r>
            <a:r>
              <a:rPr lang="ru-RU" sz="2800" i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фигурные скобки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800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Именно фигурные скобки являются признаком табличной формулы</a:t>
            </a:r>
            <a:r>
              <a:rPr lang="ru-RU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7" y="0"/>
            <a:ext cx="7072363" cy="1000108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ru-RU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Понятие табличных формул</a:t>
            </a:r>
          </a:p>
        </p:txBody>
      </p:sp>
      <p:pic>
        <p:nvPicPr>
          <p:cNvPr id="4" name="Picture 6" descr="http://lelles.by/images/stories/x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6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929586" y="6356351"/>
            <a:ext cx="757214" cy="365125"/>
          </a:xfrm>
        </p:spPr>
        <p:txBody>
          <a:bodyPr/>
          <a:lstStyle/>
          <a:p>
            <a:fld id="{27A72DD5-C384-4D82-85BB-25A5102AEA35}" type="slidenum">
              <a:rPr lang="ru-RU" smtClean="0">
                <a:solidFill>
                  <a:sysClr val="windowText" lastClr="000000"/>
                </a:solidFill>
              </a:rPr>
              <a:pPr/>
              <a:t>4</a:t>
            </a:fld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3200" dirty="0" smtClean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Понятие матрицы</a:t>
            </a:r>
            <a:endParaRPr lang="ru-RU" sz="3200" dirty="0">
              <a:solidFill>
                <a:srgbClr val="99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0066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i="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Определение .</a:t>
            </a:r>
            <a:r>
              <a:rPr lang="ru-RU" sz="2400" b="0" i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i="0" dirty="0" smtClean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Матрицей A</a:t>
            </a:r>
            <a:r>
              <a:rPr lang="ru-RU" sz="2400" b="0" i="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0" i="1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называется любая прямоугольная таблица, составленная из чисел</a:t>
            </a:r>
            <a:r>
              <a:rPr lang="ru-RU" sz="2400" b="0" i="0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 a</a:t>
            </a:r>
            <a:r>
              <a:rPr lang="ru-RU" sz="2400" b="0" i="0" baseline="-25000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ij</a:t>
            </a:r>
            <a:r>
              <a:rPr lang="ru-RU" sz="2400" b="0" i="0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ru-RU" sz="2400" b="0" i="1" dirty="0" smtClean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которые называют элементами матрицы и обозначается</a:t>
            </a:r>
          </a:p>
          <a:p>
            <a:endParaRPr lang="ru-RU" sz="2400" b="0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5" y="2786059"/>
            <a:ext cx="2857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0" dirty="0"/>
          </a:p>
        </p:txBody>
      </p:sp>
      <p:sp>
        <p:nvSpPr>
          <p:cNvPr id="8" name="TextBox 7"/>
          <p:cNvSpPr txBox="1"/>
          <p:nvPr/>
        </p:nvSpPr>
        <p:spPr>
          <a:xfrm>
            <a:off x="7358083" y="2928934"/>
            <a:ext cx="2857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0" dirty="0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65225" y="2749550"/>
          <a:ext cx="7029450" cy="3108325"/>
        </p:xfrm>
        <a:graphic>
          <a:graphicData uri="http://schemas.openxmlformats.org/presentationml/2006/ole">
            <p:oleObj spid="_x0000_s6146" name="Формула" r:id="rId4" imgW="2958840" imgH="1358640" progId="Equation.3">
              <p:embed/>
            </p:oleObj>
          </a:graphicData>
        </a:graphic>
      </p:graphicFrame>
      <p:pic>
        <p:nvPicPr>
          <p:cNvPr id="7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0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одержимое 24"/>
          <p:cNvSpPr>
            <a:spLocks noGrp="1"/>
          </p:cNvSpPr>
          <p:nvPr>
            <p:ph sz="half" idx="2"/>
          </p:nvPr>
        </p:nvSpPr>
        <p:spPr>
          <a:xfrm>
            <a:off x="214282" y="1142985"/>
            <a:ext cx="8643999" cy="542928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23926" y="117476"/>
            <a:ext cx="7572375" cy="66833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Виды матриц</a:t>
            </a:r>
          </a:p>
        </p:txBody>
      </p:sp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1" y="28432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500034" y="1733550"/>
          <a:ext cx="3643338" cy="2338392"/>
        </p:xfrm>
        <a:graphic>
          <a:graphicData uri="http://schemas.openxmlformats.org/presentationml/2006/ole">
            <p:oleObj spid="_x0000_s5122" name="Формула" r:id="rId4" imgW="3162240" imgH="1688760" progId="Equation.3">
              <p:embed/>
            </p:oleObj>
          </a:graphicData>
        </a:graphic>
      </p:graphicFrame>
      <p:sp>
        <p:nvSpPr>
          <p:cNvPr id="2061" name="Text Box 11"/>
          <p:cNvSpPr txBox="1">
            <a:spLocks noChangeArrowheads="1"/>
          </p:cNvSpPr>
          <p:nvPr/>
        </p:nvSpPr>
        <p:spPr bwMode="auto">
          <a:xfrm>
            <a:off x="1214414" y="1285860"/>
            <a:ext cx="1785951" cy="3693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996633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 dirty="0"/>
              <a:t>Квадратная</a:t>
            </a:r>
          </a:p>
        </p:txBody>
      </p:sp>
      <p:sp>
        <p:nvSpPr>
          <p:cNvPr id="2062" name="Text Box 12"/>
          <p:cNvSpPr txBox="1">
            <a:spLocks noChangeArrowheads="1"/>
          </p:cNvSpPr>
          <p:nvPr/>
        </p:nvSpPr>
        <p:spPr bwMode="auto">
          <a:xfrm>
            <a:off x="7000892" y="4143380"/>
            <a:ext cx="1643075" cy="3693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996633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 dirty="0"/>
              <a:t>Единичная</a:t>
            </a:r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1" y="29718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" y="38862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065" name="Text Box 16"/>
          <p:cNvSpPr txBox="1">
            <a:spLocks noChangeArrowheads="1"/>
          </p:cNvSpPr>
          <p:nvPr/>
        </p:nvSpPr>
        <p:spPr bwMode="auto">
          <a:xfrm>
            <a:off x="4572000" y="1214422"/>
            <a:ext cx="1428760" cy="3693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996633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 dirty="0"/>
              <a:t>Нулевая</a:t>
            </a: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1" y="30718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2052" name="Object 17"/>
          <p:cNvGraphicFramePr>
            <a:graphicFrameLocks noChangeAspect="1"/>
          </p:cNvGraphicFramePr>
          <p:nvPr/>
        </p:nvGraphicFramePr>
        <p:xfrm>
          <a:off x="4572000" y="1857364"/>
          <a:ext cx="1714512" cy="1571636"/>
        </p:xfrm>
        <a:graphic>
          <a:graphicData uri="http://schemas.openxmlformats.org/presentationml/2006/ole">
            <p:oleObj spid="_x0000_s5124" name="Формула" r:id="rId5" imgW="1473120" imgH="1002960" progId="Equation.3">
              <p:embed/>
            </p:oleObj>
          </a:graphicData>
        </a:graphic>
      </p:graphicFrame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6858016" y="1214422"/>
            <a:ext cx="1714512" cy="3693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996633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 dirty="0"/>
              <a:t>Диагональная</a:t>
            </a:r>
          </a:p>
        </p:txBody>
      </p:sp>
      <p:sp>
        <p:nvSpPr>
          <p:cNvPr id="2068" name="Text Box 22"/>
          <p:cNvSpPr txBox="1">
            <a:spLocks noChangeArrowheads="1"/>
          </p:cNvSpPr>
          <p:nvPr/>
        </p:nvSpPr>
        <p:spPr bwMode="auto">
          <a:xfrm>
            <a:off x="928662" y="4500571"/>
            <a:ext cx="2357455" cy="3693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996633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 dirty="0"/>
              <a:t>Вектор- строка</a:t>
            </a: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1" y="33147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2053" name="Object 24"/>
          <p:cNvGraphicFramePr>
            <a:graphicFrameLocks noChangeAspect="1"/>
          </p:cNvGraphicFramePr>
          <p:nvPr/>
        </p:nvGraphicFramePr>
        <p:xfrm>
          <a:off x="428596" y="5143513"/>
          <a:ext cx="3600449" cy="571503"/>
        </p:xfrm>
        <a:graphic>
          <a:graphicData uri="http://schemas.openxmlformats.org/presentationml/2006/ole">
            <p:oleObj spid="_x0000_s5125" name="Формула" r:id="rId6" imgW="2031840" imgH="291960" progId="Equation.3">
              <p:embed/>
            </p:oleObj>
          </a:graphicData>
        </a:graphic>
      </p:graphicFrame>
      <p:sp>
        <p:nvSpPr>
          <p:cNvPr id="2070" name="Text Box 26"/>
          <p:cNvSpPr txBox="1">
            <a:spLocks noChangeArrowheads="1"/>
          </p:cNvSpPr>
          <p:nvPr/>
        </p:nvSpPr>
        <p:spPr bwMode="auto">
          <a:xfrm>
            <a:off x="4286249" y="4143381"/>
            <a:ext cx="2357455" cy="369332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solidFill>
              <a:srgbClr val="996633"/>
            </a:solidFill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 dirty="0"/>
              <a:t>Вектор- столбец</a:t>
            </a:r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1" y="29575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graphicFrame>
        <p:nvGraphicFramePr>
          <p:cNvPr id="2054" name="Object 27"/>
          <p:cNvGraphicFramePr>
            <a:graphicFrameLocks noChangeAspect="1"/>
          </p:cNvGraphicFramePr>
          <p:nvPr/>
        </p:nvGraphicFramePr>
        <p:xfrm>
          <a:off x="4743451" y="4714876"/>
          <a:ext cx="1300163" cy="1857375"/>
        </p:xfrm>
        <a:graphic>
          <a:graphicData uri="http://schemas.openxmlformats.org/presentationml/2006/ole">
            <p:oleObj spid="_x0000_s5126" name="Формула" r:id="rId7" imgW="965160" imgH="13586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6465890" y="1697039"/>
          <a:ext cx="2427287" cy="1965325"/>
        </p:xfrm>
        <a:graphic>
          <a:graphicData uri="http://schemas.openxmlformats.org/presentationml/2006/ole">
            <p:oleObj spid="_x0000_s5128" name="Формула" r:id="rId8" imgW="2184120" imgH="1358640" progId="Equation.3">
              <p:embed/>
            </p:oleObj>
          </a:graphicData>
        </a:graphic>
      </p:graphicFrame>
      <p:pic>
        <p:nvPicPr>
          <p:cNvPr id="22" name="Picture 6" descr="http://lelles.by/images/stories/xls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graphicFrame>
        <p:nvGraphicFramePr>
          <p:cNvPr id="2051" name="Object 13"/>
          <p:cNvGraphicFramePr>
            <a:graphicFrameLocks noChangeAspect="1"/>
          </p:cNvGraphicFramePr>
          <p:nvPr/>
        </p:nvGraphicFramePr>
        <p:xfrm>
          <a:off x="6715141" y="4643447"/>
          <a:ext cx="2143140" cy="1607041"/>
        </p:xfrm>
        <a:graphic>
          <a:graphicData uri="http://schemas.openxmlformats.org/presentationml/2006/ole">
            <p:oleObj spid="_x0000_s5123" name="Формула" r:id="rId10" imgW="1777680" imgH="1333440" progId="Equation.3">
              <p:embed/>
            </p:oleObj>
          </a:graphicData>
        </a:graphic>
      </p:graphicFrame>
      <p:pic>
        <p:nvPicPr>
          <p:cNvPr id="26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A5E8B-E049-47CB-AA2C-67AA415D7F4D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642910" y="1285860"/>
          <a:ext cx="7929618" cy="5143536"/>
        </p:xfrm>
        <a:graphic>
          <a:graphicData uri="http://schemas.openxmlformats.org/presentationml/2006/ole">
            <p:oleObj spid="_x0000_s69634" name="Document" r:id="rId4" imgW="6943284" imgH="5157893" progId="Word.Document.8">
              <p:link updateAutomatic="1"/>
            </p:oleObj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ru-RU" sz="3200" dirty="0">
                <a:solidFill>
                  <a:srgbClr val="864300"/>
                </a:solidFill>
                <a:latin typeface="Arial" pitchFamily="34" charset="0"/>
                <a:cs typeface="Arial" pitchFamily="34" charset="0"/>
              </a:rPr>
              <a:t>Матрицы. Действия с матрицами.</a:t>
            </a:r>
          </a:p>
        </p:txBody>
      </p:sp>
      <p:pic>
        <p:nvPicPr>
          <p:cNvPr id="6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7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 txBox="1">
            <a:spLocks/>
          </p:cNvSpPr>
          <p:nvPr/>
        </p:nvSpPr>
        <p:spPr bwMode="auto">
          <a:xfrm>
            <a:off x="457200" y="1714488"/>
            <a:ext cx="8229600" cy="1143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663300"/>
            </a:solidFill>
            <a:miter lim="800000"/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50800"/>
                <a:solidFill>
                  <a:srgbClr val="663300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Действия с  матрицами</a:t>
            </a:r>
            <a:r>
              <a:rPr kumimoji="0" lang="en-US" sz="4400" b="1" i="0" u="none" strike="noStrike" kern="1200" normalizeH="0" baseline="0" noProof="0" dirty="0" smtClean="0">
                <a:ln w="50800"/>
                <a:solidFill>
                  <a:srgbClr val="663300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ru-RU" sz="4400" b="1" i="0" u="none" strike="noStrike" kern="1200" normalizeH="0" baseline="0" noProof="0" dirty="0" smtClean="0">
                <a:ln w="50800"/>
                <a:solidFill>
                  <a:srgbClr val="663300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 </a:t>
            </a:r>
            <a:r>
              <a:rPr kumimoji="0" lang="en-US" sz="4400" b="1" i="0" u="none" strike="noStrike" kern="1200" normalizeH="0" baseline="0" noProof="0" smtClean="0">
                <a:ln w="50800"/>
                <a:solidFill>
                  <a:srgbClr val="663300"/>
                </a:solidFill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Excel</a:t>
            </a:r>
            <a:endParaRPr kumimoji="0" lang="ru-RU" sz="4400" b="1" i="0" u="none" strike="noStrike" kern="1200" normalizeH="0" baseline="0" noProof="0" dirty="0">
              <a:ln w="50800"/>
              <a:solidFill>
                <a:srgbClr val="663300"/>
              </a:solidFill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" name="Рисунок 4" descr="произведение матриц (продолжение)"/>
          <p:cNvPicPr/>
          <p:nvPr/>
        </p:nvPicPr>
        <p:blipFill>
          <a:blip r:embed="rId3">
            <a:duotone>
              <a:prstClr val="black"/>
              <a:srgbClr val="E3C7AB">
                <a:alpha val="0"/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214416" y="1928802"/>
            <a:ext cx="6786609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isometricOffAxis1Top"/>
            <a:lightRig rig="soft" dir="t"/>
          </a:scene3d>
          <a:sp3d prstMaterial="flat">
            <a:bevelT w="114300" prst="artDeco"/>
          </a:sp3d>
        </p:spPr>
      </p:pic>
      <p:pic>
        <p:nvPicPr>
          <p:cNvPr id="7" name="Рисунок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07258" y="4572009"/>
            <a:ext cx="6929487" cy="185738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  <a:miter lim="800000"/>
            <a:headEnd/>
            <a:tailEnd/>
          </a:ln>
          <a:scene3d>
            <a:camera prst="isometricOffAxis2Top"/>
            <a:lightRig rig="threePt" dir="t"/>
          </a:scene3d>
          <a:sp3d>
            <a:bevelT w="139700" h="139700" prst="divot"/>
          </a:sp3d>
        </p:spPr>
      </p:pic>
      <p:pic>
        <p:nvPicPr>
          <p:cNvPr id="6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8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54032"/>
          </a:xfrm>
        </p:spPr>
        <p:txBody>
          <a:bodyPr/>
          <a:lstStyle/>
          <a:p>
            <a:r>
              <a:rPr lang="ru-RU" sz="3600" dirty="0" smtClean="0">
                <a:solidFill>
                  <a:srgbClr val="993300"/>
                </a:solidFill>
              </a:rPr>
              <a:t>Сложение матриц.</a:t>
            </a:r>
            <a:endParaRPr lang="ru-RU" sz="3600" dirty="0">
              <a:solidFill>
                <a:srgbClr val="9933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0298" y="1142985"/>
            <a:ext cx="4357719" cy="685792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864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dirty="0" smtClean="0"/>
              <a:t>А</a:t>
            </a:r>
            <a:r>
              <a:rPr lang="en-US" baseline="-25000" dirty="0" smtClean="0"/>
              <a:t>ij</a:t>
            </a:r>
            <a:r>
              <a:rPr lang="en-US" dirty="0" smtClean="0"/>
              <a:t>+B</a:t>
            </a:r>
            <a:r>
              <a:rPr lang="en-US" baseline="-25000" dirty="0" smtClean="0"/>
              <a:t>ij </a:t>
            </a:r>
            <a:r>
              <a:rPr lang="en-US" dirty="0" smtClean="0"/>
              <a:t>= C</a:t>
            </a:r>
            <a:r>
              <a:rPr lang="en-US" baseline="-25000" dirty="0" smtClean="0"/>
              <a:t>ij</a:t>
            </a:r>
            <a:endParaRPr lang="ru-RU" baseline="-25000" dirty="0" smtClean="0"/>
          </a:p>
          <a:p>
            <a:pPr algn="ctr"/>
            <a:endParaRPr lang="ru-RU" baseline="-25000" dirty="0" smtClean="0"/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0488" y="2143125"/>
          <a:ext cx="8963025" cy="2143125"/>
        </p:xfrm>
        <a:graphic>
          <a:graphicData uri="http://schemas.openxmlformats.org/presentationml/2006/ole">
            <p:oleObj spid="_x0000_s7173" name="Формула" r:id="rId4" imgW="8267400" imgH="10540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596" y="4714884"/>
            <a:ext cx="8501123" cy="1631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864300"/>
            </a:solidFill>
          </a:ln>
        </p:spPr>
        <p:txBody>
          <a:bodyPr wrap="square" rtlCol="0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993300"/>
                </a:solidFill>
                <a:latin typeface="Arial" pitchFamily="34" charset="0"/>
                <a:ea typeface="Times New Roman"/>
                <a:cs typeface="Arial" pitchFamily="34" charset="0"/>
              </a:rPr>
              <a:t>Для  сложения и вычитания </a:t>
            </a:r>
            <a:r>
              <a:rPr lang="ru-RU" sz="2000" i="1" dirty="0" smtClean="0">
                <a:solidFill>
                  <a:srgbClr val="993300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2000" i="1" dirty="0" smtClean="0">
                <a:latin typeface="Arial" pitchFamily="34" charset="0"/>
                <a:ea typeface="Times New Roman"/>
                <a:cs typeface="Arial" pitchFamily="34" charset="0"/>
              </a:rPr>
              <a:t>матриц в </a:t>
            </a:r>
            <a:r>
              <a:rPr lang="en-US" sz="2000" i="1" dirty="0" smtClean="0">
                <a:latin typeface="Arial" pitchFamily="34" charset="0"/>
                <a:ea typeface="Times New Roman"/>
                <a:cs typeface="Arial" pitchFamily="34" charset="0"/>
              </a:rPr>
              <a:t>Excel </a:t>
            </a:r>
            <a:r>
              <a:rPr lang="ru-RU" sz="2000" i="1" dirty="0" smtClean="0">
                <a:latin typeface="Arial" pitchFamily="34" charset="0"/>
                <a:ea typeface="Times New Roman"/>
                <a:cs typeface="Arial" pitchFamily="34" charset="0"/>
              </a:rPr>
              <a:t> не существует специальных функций – следует выполнить поэлементное сложение (вычитание) матриц. Складывать (вычитать) можно матрицы одного размера.</a:t>
            </a:r>
          </a:p>
          <a:p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 descr="http://lelles.by/images/stories/xls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1357323" cy="1098763"/>
          </a:xfrm>
          <a:prstGeom prst="rect">
            <a:avLst/>
          </a:prstGeom>
          <a:gradFill flip="none" rotWithShape="1">
            <a:gsLst>
              <a:gs pos="0">
                <a:srgbClr val="764F00"/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7" name="Picture 14" descr="http://banana.by/uploads/posts/2009-03/1236539451_0521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2327" y="0"/>
            <a:ext cx="1141673" cy="1000107"/>
          </a:xfrm>
          <a:prstGeom prst="rect">
            <a:avLst/>
          </a:prstGeom>
          <a:noFill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72DD5-C384-4D82-85BB-25A5102AEA35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6!">
  <a:themeElements>
    <a:clrScheme name="Другая 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D1B1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Презентация16</Template>
  <TotalTime>0</TotalTime>
  <Words>831</Words>
  <Application>Microsoft Office PowerPoint</Application>
  <PresentationFormat>Экран (4:3)</PresentationFormat>
  <Paragraphs>166</Paragraphs>
  <Slides>28</Slides>
  <Notes>28</Notes>
  <HiddenSlides>0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Связи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математика -6!</vt:lpstr>
      <vt:lpstr>C:\Documents and Settings\eddie\Мои документы\Операция.doc!OLE_LINK1</vt:lpstr>
      <vt:lpstr>Формула</vt:lpstr>
      <vt:lpstr>Решение математических задач средствами Excel.</vt:lpstr>
      <vt:lpstr>Содержание</vt:lpstr>
      <vt:lpstr>Понятие табличных формул</vt:lpstr>
      <vt:lpstr>Понятие табличных формул</vt:lpstr>
      <vt:lpstr>Понятие матрицы</vt:lpstr>
      <vt:lpstr>Виды матриц</vt:lpstr>
      <vt:lpstr>Матрицы. Действия с матрицами.</vt:lpstr>
      <vt:lpstr>Слайд 8</vt:lpstr>
      <vt:lpstr>Сложение матриц.</vt:lpstr>
      <vt:lpstr>Умножение матриц</vt:lpstr>
      <vt:lpstr>Транспонирование матриц </vt:lpstr>
      <vt:lpstr>Вычисление определителя </vt:lpstr>
      <vt:lpstr>Слайд 13</vt:lpstr>
      <vt:lpstr>Обратная матрица и ее вычисление </vt:lpstr>
      <vt:lpstr>Решение систем линейных алгебраических  уравнений (СЛАУ)</vt:lpstr>
      <vt:lpstr>   Матричный способ решения   </vt:lpstr>
      <vt:lpstr>Слайд 17</vt:lpstr>
      <vt:lpstr>Решить систему уравнений матричным  способом</vt:lpstr>
      <vt:lpstr>Решение</vt:lpstr>
      <vt:lpstr>Решение</vt:lpstr>
      <vt:lpstr>Решение</vt:lpstr>
      <vt:lpstr>Метод Крамера </vt:lpstr>
      <vt:lpstr>Решить систему уравнений методом Крамера</vt:lpstr>
      <vt:lpstr>Решение</vt:lpstr>
      <vt:lpstr>Решение</vt:lpstr>
      <vt:lpstr>Ответить на вопросы:</vt:lpstr>
      <vt:lpstr>Слайд 27</vt:lpstr>
      <vt:lpstr>Литература и Интернет – ресурсы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2013-01-09T06:30:59Z</dcterms:created>
  <dcterms:modified xsi:type="dcterms:W3CDTF">2013-01-12T15:47:09Z</dcterms:modified>
</cp:coreProperties>
</file>