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8" r:id="rId2"/>
    <p:sldId id="259" r:id="rId3"/>
    <p:sldId id="287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304" r:id="rId14"/>
    <p:sldId id="305" r:id="rId15"/>
    <p:sldId id="306" r:id="rId16"/>
    <p:sldId id="307" r:id="rId17"/>
    <p:sldId id="308" r:id="rId18"/>
    <p:sldId id="280" r:id="rId19"/>
    <p:sldId id="281" r:id="rId20"/>
    <p:sldId id="282" r:id="rId21"/>
    <p:sldId id="283" r:id="rId22"/>
    <p:sldId id="284" r:id="rId23"/>
    <p:sldId id="285" r:id="rId24"/>
    <p:sldId id="260" r:id="rId25"/>
    <p:sldId id="272" r:id="rId26"/>
    <p:sldId id="261" r:id="rId27"/>
    <p:sldId id="302" r:id="rId28"/>
    <p:sldId id="278" r:id="rId29"/>
    <p:sldId id="298" r:id="rId30"/>
    <p:sldId id="273" r:id="rId31"/>
    <p:sldId id="275" r:id="rId32"/>
    <p:sldId id="300" r:id="rId33"/>
    <p:sldId id="276" r:id="rId34"/>
    <p:sldId id="301" r:id="rId35"/>
    <p:sldId id="263" r:id="rId36"/>
    <p:sldId id="269" r:id="rId37"/>
    <p:sldId id="270" r:id="rId38"/>
    <p:sldId id="311" r:id="rId39"/>
    <p:sldId id="312" r:id="rId40"/>
    <p:sldId id="313" r:id="rId41"/>
    <p:sldId id="310" r:id="rId42"/>
    <p:sldId id="309" r:id="rId43"/>
  </p:sldIdLst>
  <p:sldSz cx="9144000" cy="6858000" type="screen4x3"/>
  <p:notesSz cx="6858000" cy="9144000"/>
  <p:custShowLst>
    <p:custShow name="Основной показ" id="0">
      <p:sldLst>
        <p:sld r:id="rId2"/>
        <p:sld r:id="rId3"/>
        <p:sld r:id="rId42"/>
        <p:sld r:id="rId43"/>
      </p:sldLst>
    </p:custShow>
    <p:custShow name="Произвольный показ 1" id="1">
      <p:sldLst>
        <p:sld r:id="rId2"/>
        <p:sld r:id="rId3"/>
        <p:sld r:id="rId4"/>
        <p:sld r:id="rId32"/>
        <p:sld r:id="rId5"/>
        <p:sld r:id="rId27"/>
        <p:sld r:id="rId6"/>
        <p:sld r:id="rId31"/>
        <p:sld r:id="rId7"/>
        <p:sld r:id="rId31"/>
        <p:sld r:id="rId8"/>
        <p:sld r:id="rId34"/>
        <p:sld r:id="rId9"/>
        <p:sld r:id="rId34"/>
        <p:sld r:id="rId10"/>
        <p:sld r:id="rId36"/>
        <p:sld r:id="rId11"/>
        <p:sld r:id="rId37"/>
        <p:sld r:id="rId12"/>
        <p:sld r:id="rId26"/>
        <p:sld r:id="rId13"/>
        <p:sld r:id="rId30"/>
      </p:sldLst>
    </p:custShow>
  </p:custShow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45EE9"/>
    <a:srgbClr val="47FF47"/>
    <a:srgbClr val="F9A9F3"/>
    <a:srgbClr val="A7E7B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>
        <p:scale>
          <a:sx n="75" d="100"/>
          <a:sy n="75" d="100"/>
        </p:scale>
        <p:origin x="-72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1A9B64B-CC7C-49F8-BD1F-DE08EBA7AE3B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8D204EC-75F7-41FC-94C2-2380B7E8A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362449-F00F-4BDF-B356-59D90FFCC38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6A8E01-895C-445B-A8D4-54A27C05C0A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D46EC8-9A16-433E-9ECB-FA8F285A040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B71BD9-C53A-4EF3-90E4-830F41FE79F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273AB1-B3EC-4410-B27C-ABA4BAEAB2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73E408-3CB0-4AC9-9D91-D26F5288485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6789F9-BA1E-4A30-B727-7C4C5FDBA5A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0AC512-AF3B-41D1-A001-6FAF102031F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6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430CD1-5A6D-4A8A-9AB0-AD5CA2A8109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5FC3BEC-48D5-43C5-9BAE-3FB1A258E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D23B19-A37A-4046-8B4A-71AC7D0E0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FC7F8E9-2DB9-40EE-8E35-D0281E288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176FDC5-E38D-4C3F-864B-0947177A9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85140C8-473D-49DD-9D5C-39DECC11E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9E9709-B0A2-43B4-B564-DF7F1BC79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261C701-0FFE-4698-B211-1DC4F7A63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25134DB-108D-406B-949E-FC55B6C1A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361C073-E25C-429E-9946-B1E613629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10FA3E-F881-4213-9817-01E4761C8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AA6CBBE-D218-4839-9EC1-08DBA911E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BC1D0A4-CEE2-4936-95ED-580F3A391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DFF3BFE-0D26-4D23-8245-B5A5A2C25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1722F66-201D-4AD9-9A80-A6333A0CC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87E692A-6C38-4F48-94BA-D60ADCFC7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1CB59964-C7BC-4535-8264-391574A58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slide" Target="slide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slide" Target="slide2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slide" Target="slide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slide" Target="slide2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4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5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6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7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8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5.xml"/><Relationship Id="rId11" Type="http://schemas.openxmlformats.org/officeDocument/2006/relationships/slide" Target="slide2.xml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slide" Target="slide36.xml"/><Relationship Id="rId9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slide" Target="slide1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slide" Target="slide4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15.png"/><Relationship Id="rId2" Type="http://schemas.openxmlformats.org/officeDocument/2006/relationships/image" Target="../media/image29.png"/><Relationship Id="rId16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1.pn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Relationship Id="rId1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slide" Target="slide3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slide" Target="slide5.xml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6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slide" Target="slide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2.png"/><Relationship Id="rId11" Type="http://schemas.openxmlformats.org/officeDocument/2006/relationships/package" Target="../embeddings/_________Microsoft_Word11.docx"/><Relationship Id="rId5" Type="http://schemas.openxmlformats.org/officeDocument/2006/relationships/image" Target="../media/image61.png"/><Relationship Id="rId10" Type="http://schemas.openxmlformats.org/officeDocument/2006/relationships/image" Target="../media/image65.png"/><Relationship Id="rId4" Type="http://schemas.openxmlformats.org/officeDocument/2006/relationships/image" Target="../media/image60.png"/><Relationship Id="rId9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0.png"/><Relationship Id="rId11" Type="http://schemas.openxmlformats.org/officeDocument/2006/relationships/slide" Target="slide24.xml"/><Relationship Id="rId5" Type="http://schemas.openxmlformats.org/officeDocument/2006/relationships/image" Target="../media/image69.png"/><Relationship Id="rId10" Type="http://schemas.openxmlformats.org/officeDocument/2006/relationships/package" Target="../embeddings/_________Microsoft_Word22.docx"/><Relationship Id="rId4" Type="http://schemas.openxmlformats.org/officeDocument/2006/relationships/image" Target="../media/image68.png"/><Relationship Id="rId9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slide" Target="slide24.xm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7.xml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8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7.png"/><Relationship Id="rId7" Type="http://schemas.openxmlformats.org/officeDocument/2006/relationships/slide" Target="slid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slide" Target="slide2.xm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0.png"/><Relationship Id="rId12" Type="http://schemas.openxmlformats.org/officeDocument/2006/relationships/image" Target="../media/image8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_________Microsoft_Word33.docx"/><Relationship Id="rId11" Type="http://schemas.openxmlformats.org/officeDocument/2006/relationships/image" Target="../media/image12.png"/><Relationship Id="rId5" Type="http://schemas.openxmlformats.org/officeDocument/2006/relationships/image" Target="../media/image78.png"/><Relationship Id="rId10" Type="http://schemas.openxmlformats.org/officeDocument/2006/relationships/image" Target="../media/image81.png"/><Relationship Id="rId4" Type="http://schemas.openxmlformats.org/officeDocument/2006/relationships/image" Target="../media/image77.png"/><Relationship Id="rId9" Type="http://schemas.openxmlformats.org/officeDocument/2006/relationships/image" Target="../media/image80.png"/><Relationship Id="rId14" Type="http://schemas.openxmlformats.org/officeDocument/2006/relationships/image" Target="../media/image8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miss-slim.ru/uploads/posts/2011-02/1298170828_zadnie-gruppy-myshc.jpg" TargetMode="External"/><Relationship Id="rId13" Type="http://schemas.openxmlformats.org/officeDocument/2006/relationships/hyperlink" Target="http://old.college.ru/biology/course/content/chapter9/section3/paragraph3/images/09030301.gif" TargetMode="External"/><Relationship Id="rId18" Type="http://schemas.openxmlformats.org/officeDocument/2006/relationships/slide" Target="slide2.xml"/><Relationship Id="rId3" Type="http://schemas.openxmlformats.org/officeDocument/2006/relationships/hyperlink" Target="http://asylumtraininginfo.tripod.com/adm/interstitial/remote.jpg" TargetMode="External"/><Relationship Id="rId7" Type="http://schemas.openxmlformats.org/officeDocument/2006/relationships/hyperlink" Target="http://ffactor.ru/wp-content/gallery/muscles/89465_0.jpg" TargetMode="External"/><Relationship Id="rId12" Type="http://schemas.openxmlformats.org/officeDocument/2006/relationships/hyperlink" Target="http://s39.radikal.ru/i086/1104/3a/e4fac384ac7a.jpg" TargetMode="External"/><Relationship Id="rId17" Type="http://schemas.openxmlformats.org/officeDocument/2006/relationships/hyperlink" Target="http://www.medicinform.net/human/anatomy/ms1_cha.jpg" TargetMode="External"/><Relationship Id="rId2" Type="http://schemas.openxmlformats.org/officeDocument/2006/relationships/hyperlink" Target="http://&#1084;odernlib.ru/" TargetMode="External"/><Relationship Id="rId16" Type="http://schemas.openxmlformats.org/officeDocument/2006/relationships/hyperlink" Target="http://www.e-drofa.ru/materials/bio6/objects/_gladkaja_i_00000166/serdechnaja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ilatespatio.com/external_internal_intercostals.jpg" TargetMode="External"/><Relationship Id="rId11" Type="http://schemas.openxmlformats.org/officeDocument/2006/relationships/hyperlink" Target="http://www.nedug.ru/common/data/pub/images/articles/80018/normal.jpg" TargetMode="External"/><Relationship Id="rId5" Type="http://schemas.openxmlformats.org/officeDocument/2006/relationships/hyperlink" Target="http://trendclub.ru/upload/media/images/dashman/mishci.jpg" TargetMode="External"/><Relationship Id="rId15" Type="http://schemas.openxmlformats.org/officeDocument/2006/relationships/hyperlink" Target="http://dic.academic.ru/pictures/ntes/10047-2.jpg" TargetMode="External"/><Relationship Id="rId10" Type="http://schemas.openxmlformats.org/officeDocument/2006/relationships/hyperlink" Target="http://www.e-drofa.ru/materials/bio8/objects/_poperechno_00000163/bezymjannyj_1.jpg" TargetMode="External"/><Relationship Id="rId4" Type="http://schemas.openxmlformats.org/officeDocument/2006/relationships/hyperlink" Target="http://elenglukhik.bajenovoscool.edusite.ru/images/1263458568.gif" TargetMode="External"/><Relationship Id="rId9" Type="http://schemas.openxmlformats.org/officeDocument/2006/relationships/hyperlink" Target="http://prombez.ucoz.de/pic/003.jpg" TargetMode="External"/><Relationship Id="rId14" Type="http://schemas.openxmlformats.org/officeDocument/2006/relationships/hyperlink" Target="http://organizm.name/wp-content/uploads/2010/02/zrenie2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slide" Target="slide3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slide" Target="slide3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slide" Target="slide3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image" Target="../media/image7.png"/><Relationship Id="rId7" Type="http://schemas.openxmlformats.org/officeDocument/2006/relationships/slide" Target="slide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slide" Target="slide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665163"/>
            <a:ext cx="2349500" cy="425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2857"/>
            <a:ext cx="7772400" cy="1753344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Интерактивное пособие по теме 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«Мышцы»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3716338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/>
              <a:t>Учитель биологии: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Галковская И.И.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(8 класс, подготовка к ЕГЭ и ГИА)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2012г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85813" y="228600"/>
            <a:ext cx="7607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000000"/>
                </a:solidFill>
              </a:rPr>
              <a:t>МБОУ Петровская СОШ Урюпинского района Волгоградской области</a:t>
            </a:r>
          </a:p>
        </p:txBody>
      </p:sp>
      <p:pic>
        <p:nvPicPr>
          <p:cNvPr id="6" name="Схема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5138" y="5065713"/>
            <a:ext cx="2060575" cy="151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547813" y="4292600"/>
            <a:ext cx="5892800" cy="461963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 Поперечно-полосатой сердечной ткани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522413" y="3068638"/>
            <a:ext cx="6073775" cy="461962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Поперечно-полосатой  мышечной ткани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163988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2"/>
          <p:cNvSpPr txBox="1">
            <a:spLocks noChangeArrowheads="1"/>
          </p:cNvSpPr>
          <p:nvPr/>
        </p:nvSpPr>
        <p:spPr bwMode="auto">
          <a:xfrm>
            <a:off x="187325" y="200025"/>
            <a:ext cx="1481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Вопрос 8</a:t>
            </a:r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7399338" y="5321300"/>
            <a:ext cx="1639887" cy="628650"/>
            <a:chOff x="3751263" y="2816225"/>
            <a:chExt cx="1639887" cy="628650"/>
          </a:xfrm>
        </p:grpSpPr>
        <p:pic>
          <p:nvPicPr>
            <p:cNvPr id="28704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51263" y="2816225"/>
              <a:ext cx="1639887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05" name="TextBox 3"/>
            <p:cNvSpPr txBox="1">
              <a:spLocks noChangeArrowheads="1"/>
            </p:cNvSpPr>
            <p:nvPr/>
          </p:nvSpPr>
          <p:spPr bwMode="auto">
            <a:xfrm>
              <a:off x="3859440" y="2899717"/>
              <a:ext cx="14235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Неверно</a:t>
              </a:r>
            </a:p>
          </p:txBody>
        </p:sp>
      </p:grp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7399338" y="1844675"/>
            <a:ext cx="1639887" cy="628650"/>
            <a:chOff x="5724128" y="3340596"/>
            <a:chExt cx="1639887" cy="628650"/>
          </a:xfrm>
        </p:grpSpPr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47FF47">
                  <a:tint val="45000"/>
                  <a:satMod val="400000"/>
                </a:srgbClr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724128" y="3340596"/>
              <a:ext cx="1639887" cy="62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</p:pic>
        <p:sp>
          <p:nvSpPr>
            <p:cNvPr id="28703" name="TextBox 5"/>
            <p:cNvSpPr txBox="1">
              <a:spLocks noChangeArrowheads="1"/>
            </p:cNvSpPr>
            <p:nvPr/>
          </p:nvSpPr>
          <p:spPr bwMode="auto">
            <a:xfrm>
              <a:off x="5945194" y="3444875"/>
              <a:ext cx="107433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Верно</a:t>
              </a:r>
            </a:p>
          </p:txBody>
        </p:sp>
      </p:grp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3100388"/>
            <a:ext cx="163988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4232275"/>
            <a:ext cx="163988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81" name="Группа 8"/>
          <p:cNvGrpSpPr>
            <a:grpSpLocks/>
          </p:cNvGrpSpPr>
          <p:nvPr/>
        </p:nvGrpSpPr>
        <p:grpSpPr bwMode="auto">
          <a:xfrm>
            <a:off x="222250" y="1792288"/>
            <a:ext cx="604838" cy="628650"/>
            <a:chOff x="625090" y="1772816"/>
            <a:chExt cx="604713" cy="628650"/>
          </a:xfrm>
        </p:grpSpPr>
        <p:pic>
          <p:nvPicPr>
            <p:cNvPr id="28700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5090" y="1772816"/>
              <a:ext cx="604713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01" name="TextBox 7"/>
            <p:cNvSpPr txBox="1">
              <a:spLocks noChangeArrowheads="1"/>
            </p:cNvSpPr>
            <p:nvPr/>
          </p:nvSpPr>
          <p:spPr bwMode="auto">
            <a:xfrm>
              <a:off x="755576" y="1884833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1</a:t>
              </a:r>
            </a:p>
          </p:txBody>
        </p:sp>
      </p:grpSp>
      <p:grpSp>
        <p:nvGrpSpPr>
          <p:cNvPr id="28682" name="Группа 10"/>
          <p:cNvGrpSpPr>
            <a:grpSpLocks/>
          </p:cNvGrpSpPr>
          <p:nvPr/>
        </p:nvGrpSpPr>
        <p:grpSpPr bwMode="auto">
          <a:xfrm>
            <a:off x="223838" y="2997200"/>
            <a:ext cx="603250" cy="628650"/>
            <a:chOff x="625821" y="3076575"/>
            <a:chExt cx="603250" cy="628650"/>
          </a:xfrm>
        </p:grpSpPr>
        <p:pic>
          <p:nvPicPr>
            <p:cNvPr id="28698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5821" y="3076575"/>
              <a:ext cx="6032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99" name="TextBox 9"/>
            <p:cNvSpPr txBox="1">
              <a:spLocks noChangeArrowheads="1"/>
            </p:cNvSpPr>
            <p:nvPr/>
          </p:nvSpPr>
          <p:spPr bwMode="auto">
            <a:xfrm>
              <a:off x="755576" y="3140968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2</a:t>
              </a:r>
            </a:p>
          </p:txBody>
        </p:sp>
      </p:grpSp>
      <p:grpSp>
        <p:nvGrpSpPr>
          <p:cNvPr id="28683" name="Группа 12"/>
          <p:cNvGrpSpPr>
            <a:grpSpLocks/>
          </p:cNvGrpSpPr>
          <p:nvPr/>
        </p:nvGrpSpPr>
        <p:grpSpPr bwMode="auto">
          <a:xfrm>
            <a:off x="223838" y="4221163"/>
            <a:ext cx="603250" cy="628650"/>
            <a:chOff x="625821" y="4293096"/>
            <a:chExt cx="603250" cy="628650"/>
          </a:xfrm>
        </p:grpSpPr>
        <p:pic>
          <p:nvPicPr>
            <p:cNvPr id="28696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5821" y="4293096"/>
              <a:ext cx="6032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97" name="TextBox 11"/>
            <p:cNvSpPr txBox="1">
              <a:spLocks noChangeArrowheads="1"/>
            </p:cNvSpPr>
            <p:nvPr/>
          </p:nvSpPr>
          <p:spPr bwMode="auto">
            <a:xfrm>
              <a:off x="755576" y="4407495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3</a:t>
              </a:r>
            </a:p>
          </p:txBody>
        </p:sp>
      </p:grpSp>
      <p:grpSp>
        <p:nvGrpSpPr>
          <p:cNvPr id="28684" name="Группа 14"/>
          <p:cNvGrpSpPr>
            <a:grpSpLocks/>
          </p:cNvGrpSpPr>
          <p:nvPr/>
        </p:nvGrpSpPr>
        <p:grpSpPr bwMode="auto">
          <a:xfrm>
            <a:off x="223838" y="5373688"/>
            <a:ext cx="603250" cy="628650"/>
            <a:chOff x="626553" y="5301208"/>
            <a:chExt cx="603250" cy="628650"/>
          </a:xfrm>
        </p:grpSpPr>
        <p:pic>
          <p:nvPicPr>
            <p:cNvPr id="28694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6553" y="5301208"/>
              <a:ext cx="6032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95" name="TextBox 13"/>
            <p:cNvSpPr txBox="1">
              <a:spLocks noChangeArrowheads="1"/>
            </p:cNvSpPr>
            <p:nvPr/>
          </p:nvSpPr>
          <p:spPr bwMode="auto">
            <a:xfrm>
              <a:off x="755576" y="5373216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4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31988" y="114300"/>
            <a:ext cx="6518275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Стенки сосудов и внутренних </a:t>
            </a:r>
            <a:r>
              <a:rPr lang="ru-RU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органов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ru-RU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образованы клетками:</a:t>
            </a:r>
            <a:endParaRPr lang="ru-RU" sz="28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498600" y="1844675"/>
            <a:ext cx="3824288" cy="461963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Гладкой мышечной ткани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547813" y="5445125"/>
            <a:ext cx="3468687" cy="461963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Соединительной ткани</a:t>
            </a:r>
          </a:p>
        </p:txBody>
      </p:sp>
      <p:sp>
        <p:nvSpPr>
          <p:cNvPr id="17" name="Управляющая кнопка: далее 16">
            <a:hlinkClick r:id="rId7" action="ppaction://hlinksldjump" highlightClick="1"/>
          </p:cNvPr>
          <p:cNvSpPr/>
          <p:nvPr/>
        </p:nvSpPr>
        <p:spPr bwMode="auto">
          <a:xfrm>
            <a:off x="8537104" y="6226794"/>
            <a:ext cx="606896" cy="542927"/>
          </a:xfrm>
          <a:prstGeom prst="actionButtonForwardNext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 sz="2400"/>
          </a:p>
        </p:txBody>
      </p:sp>
      <p:grpSp>
        <p:nvGrpSpPr>
          <p:cNvPr id="28691" name="Группа 30"/>
          <p:cNvGrpSpPr>
            <a:grpSpLocks/>
          </p:cNvGrpSpPr>
          <p:nvPr/>
        </p:nvGrpSpPr>
        <p:grpSpPr bwMode="auto">
          <a:xfrm>
            <a:off x="107950" y="768350"/>
            <a:ext cx="1682750" cy="628650"/>
            <a:chOff x="107504" y="767983"/>
            <a:chExt cx="1683544" cy="628650"/>
          </a:xfrm>
        </p:grpSpPr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32104" y="767983"/>
              <a:ext cx="1646237" cy="62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</p:pic>
        <p:sp>
          <p:nvSpPr>
            <p:cNvPr id="28693" name="TextBox 32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07504" y="837798"/>
              <a:ext cx="168354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/>
                <a:t>Подсказка</a:t>
              </a:r>
            </a:p>
          </p:txBody>
        </p:sp>
      </p:grp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163988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187325" y="200025"/>
            <a:ext cx="1481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Вопрос 9</a:t>
            </a:r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7399338" y="1863725"/>
            <a:ext cx="1639887" cy="628650"/>
            <a:chOff x="3751263" y="2816225"/>
            <a:chExt cx="1639887" cy="628650"/>
          </a:xfrm>
        </p:grpSpPr>
        <p:pic>
          <p:nvPicPr>
            <p:cNvPr id="29728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51263" y="2816225"/>
              <a:ext cx="1639887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29" name="TextBox 3"/>
            <p:cNvSpPr txBox="1">
              <a:spLocks noChangeArrowheads="1"/>
            </p:cNvSpPr>
            <p:nvPr/>
          </p:nvSpPr>
          <p:spPr bwMode="auto">
            <a:xfrm>
              <a:off x="3859440" y="2899717"/>
              <a:ext cx="14235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Неверно</a:t>
              </a:r>
            </a:p>
          </p:txBody>
        </p:sp>
      </p:grp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7399338" y="3087688"/>
            <a:ext cx="1639887" cy="628650"/>
            <a:chOff x="5724128" y="3340596"/>
            <a:chExt cx="1639887" cy="628650"/>
          </a:xfrm>
        </p:grpSpPr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47FF47">
                  <a:tint val="45000"/>
                  <a:satMod val="400000"/>
                </a:srgbClr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724128" y="3340596"/>
              <a:ext cx="1639887" cy="62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</p:pic>
        <p:sp>
          <p:nvSpPr>
            <p:cNvPr id="29727" name="TextBox 5"/>
            <p:cNvSpPr txBox="1">
              <a:spLocks noChangeArrowheads="1"/>
            </p:cNvSpPr>
            <p:nvPr/>
          </p:nvSpPr>
          <p:spPr bwMode="auto">
            <a:xfrm>
              <a:off x="5945194" y="3444875"/>
              <a:ext cx="107433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Верно</a:t>
              </a:r>
            </a:p>
          </p:txBody>
        </p:sp>
      </p:grp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5332413"/>
            <a:ext cx="163988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4232275"/>
            <a:ext cx="163988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3" name="Группа 8"/>
          <p:cNvGrpSpPr>
            <a:grpSpLocks/>
          </p:cNvGrpSpPr>
          <p:nvPr/>
        </p:nvGrpSpPr>
        <p:grpSpPr bwMode="auto">
          <a:xfrm>
            <a:off x="222250" y="1792288"/>
            <a:ext cx="604838" cy="628650"/>
            <a:chOff x="625090" y="1772816"/>
            <a:chExt cx="604713" cy="628650"/>
          </a:xfrm>
        </p:grpSpPr>
        <p:pic>
          <p:nvPicPr>
            <p:cNvPr id="2972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5090" y="1772816"/>
              <a:ext cx="604713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25" name="TextBox 7"/>
            <p:cNvSpPr txBox="1">
              <a:spLocks noChangeArrowheads="1"/>
            </p:cNvSpPr>
            <p:nvPr/>
          </p:nvSpPr>
          <p:spPr bwMode="auto">
            <a:xfrm>
              <a:off x="755576" y="1884833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1</a:t>
              </a:r>
            </a:p>
          </p:txBody>
        </p:sp>
      </p:grpSp>
      <p:grpSp>
        <p:nvGrpSpPr>
          <p:cNvPr id="29704" name="Группа 10"/>
          <p:cNvGrpSpPr>
            <a:grpSpLocks/>
          </p:cNvGrpSpPr>
          <p:nvPr/>
        </p:nvGrpSpPr>
        <p:grpSpPr bwMode="auto">
          <a:xfrm>
            <a:off x="223838" y="2997200"/>
            <a:ext cx="603250" cy="628650"/>
            <a:chOff x="625821" y="3076575"/>
            <a:chExt cx="603250" cy="628650"/>
          </a:xfrm>
        </p:grpSpPr>
        <p:pic>
          <p:nvPicPr>
            <p:cNvPr id="29722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5821" y="3076575"/>
              <a:ext cx="6032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23" name="TextBox 9"/>
            <p:cNvSpPr txBox="1">
              <a:spLocks noChangeArrowheads="1"/>
            </p:cNvSpPr>
            <p:nvPr/>
          </p:nvSpPr>
          <p:spPr bwMode="auto">
            <a:xfrm>
              <a:off x="755576" y="3140968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2</a:t>
              </a:r>
            </a:p>
          </p:txBody>
        </p:sp>
      </p:grpSp>
      <p:grpSp>
        <p:nvGrpSpPr>
          <p:cNvPr id="29705" name="Группа 12"/>
          <p:cNvGrpSpPr>
            <a:grpSpLocks/>
          </p:cNvGrpSpPr>
          <p:nvPr/>
        </p:nvGrpSpPr>
        <p:grpSpPr bwMode="auto">
          <a:xfrm>
            <a:off x="223838" y="4221163"/>
            <a:ext cx="603250" cy="628650"/>
            <a:chOff x="625821" y="4293096"/>
            <a:chExt cx="603250" cy="628650"/>
          </a:xfrm>
        </p:grpSpPr>
        <p:pic>
          <p:nvPicPr>
            <p:cNvPr id="29720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5821" y="4293096"/>
              <a:ext cx="6032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21" name="TextBox 11"/>
            <p:cNvSpPr txBox="1">
              <a:spLocks noChangeArrowheads="1"/>
            </p:cNvSpPr>
            <p:nvPr/>
          </p:nvSpPr>
          <p:spPr bwMode="auto">
            <a:xfrm>
              <a:off x="755576" y="4407495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3</a:t>
              </a:r>
            </a:p>
          </p:txBody>
        </p:sp>
      </p:grpSp>
      <p:grpSp>
        <p:nvGrpSpPr>
          <p:cNvPr id="29706" name="Группа 14"/>
          <p:cNvGrpSpPr>
            <a:grpSpLocks/>
          </p:cNvGrpSpPr>
          <p:nvPr/>
        </p:nvGrpSpPr>
        <p:grpSpPr bwMode="auto">
          <a:xfrm>
            <a:off x="223838" y="5373688"/>
            <a:ext cx="603250" cy="628650"/>
            <a:chOff x="626553" y="5301208"/>
            <a:chExt cx="603250" cy="628650"/>
          </a:xfrm>
        </p:grpSpPr>
        <p:pic>
          <p:nvPicPr>
            <p:cNvPr id="29718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6553" y="5301208"/>
              <a:ext cx="6032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9" name="TextBox 13"/>
            <p:cNvSpPr txBox="1">
              <a:spLocks noChangeArrowheads="1"/>
            </p:cNvSpPr>
            <p:nvPr/>
          </p:nvSpPr>
          <p:spPr bwMode="auto">
            <a:xfrm>
              <a:off x="755576" y="5373216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4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31988" y="114300"/>
            <a:ext cx="6973887" cy="1385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Способностью к длительным, активным </a:t>
            </a:r>
            <a:endParaRPr lang="ru-RU" sz="28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произвольным </a:t>
            </a:r>
            <a:r>
              <a:rPr lang="ru-RU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сокращениям </a:t>
            </a:r>
            <a:r>
              <a:rPr lang="ru-RU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обладают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клетки: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498600" y="1844675"/>
            <a:ext cx="3824288" cy="461963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Гладкой мышечной ткани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522413" y="3068638"/>
            <a:ext cx="6073775" cy="461962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Поперечно-полосатой  мышечной ткани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547813" y="4292600"/>
            <a:ext cx="5892800" cy="461963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 Поперечно-полосатой сердечной ткани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547813" y="5445125"/>
            <a:ext cx="3468687" cy="461963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Соединительной ткани</a:t>
            </a:r>
          </a:p>
        </p:txBody>
      </p:sp>
      <p:sp>
        <p:nvSpPr>
          <p:cNvPr id="17" name="Управляющая кнопка: далее 16">
            <a:hlinkClick r:id="rId7" action="ppaction://hlinksldjump" highlightClick="1"/>
          </p:cNvPr>
          <p:cNvSpPr/>
          <p:nvPr/>
        </p:nvSpPr>
        <p:spPr bwMode="auto">
          <a:xfrm>
            <a:off x="8537104" y="6226794"/>
            <a:ext cx="606896" cy="542927"/>
          </a:xfrm>
          <a:prstGeom prst="actionButtonForwardNext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 sz="2400"/>
          </a:p>
        </p:txBody>
      </p:sp>
      <p:grpSp>
        <p:nvGrpSpPr>
          <p:cNvPr id="29715" name="Группа 30"/>
          <p:cNvGrpSpPr>
            <a:grpSpLocks/>
          </p:cNvGrpSpPr>
          <p:nvPr/>
        </p:nvGrpSpPr>
        <p:grpSpPr bwMode="auto">
          <a:xfrm>
            <a:off x="0" y="768350"/>
            <a:ext cx="1790700" cy="628650"/>
            <a:chOff x="0" y="767983"/>
            <a:chExt cx="1791048" cy="628650"/>
          </a:xfrm>
        </p:grpSpPr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32104" y="767983"/>
              <a:ext cx="1646237" cy="62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</p:pic>
        <p:sp>
          <p:nvSpPr>
            <p:cNvPr id="29717" name="TextBox 32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0" y="837798"/>
              <a:ext cx="1791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/>
                <a:t>Подсказка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163988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107950" y="200025"/>
            <a:ext cx="16525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Вопрос 10</a:t>
            </a:r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7399338" y="5321300"/>
            <a:ext cx="1639887" cy="628650"/>
            <a:chOff x="3751263" y="2816225"/>
            <a:chExt cx="1639887" cy="628650"/>
          </a:xfrm>
        </p:grpSpPr>
        <p:pic>
          <p:nvPicPr>
            <p:cNvPr id="30755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51263" y="2816225"/>
              <a:ext cx="1639887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56" name="TextBox 3"/>
            <p:cNvSpPr txBox="1">
              <a:spLocks noChangeArrowheads="1"/>
            </p:cNvSpPr>
            <p:nvPr/>
          </p:nvSpPr>
          <p:spPr bwMode="auto">
            <a:xfrm>
              <a:off x="3859440" y="2899717"/>
              <a:ext cx="14235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Неверно</a:t>
              </a:r>
            </a:p>
          </p:txBody>
        </p:sp>
      </p:grp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7399338" y="1844675"/>
            <a:ext cx="1639887" cy="628650"/>
            <a:chOff x="5724128" y="3412604"/>
            <a:chExt cx="1639887" cy="628650"/>
          </a:xfrm>
        </p:grpSpPr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47FF47">
                  <a:tint val="45000"/>
                  <a:satMod val="400000"/>
                </a:srgbClr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724128" y="3412604"/>
              <a:ext cx="1639887" cy="62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</p:pic>
        <p:sp>
          <p:nvSpPr>
            <p:cNvPr id="30754" name="TextBox 5"/>
            <p:cNvSpPr txBox="1">
              <a:spLocks noChangeArrowheads="1"/>
            </p:cNvSpPr>
            <p:nvPr/>
          </p:nvSpPr>
          <p:spPr bwMode="auto">
            <a:xfrm>
              <a:off x="5945194" y="3444875"/>
              <a:ext cx="107433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Верно</a:t>
              </a:r>
            </a:p>
          </p:txBody>
        </p:sp>
      </p:grp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3100388"/>
            <a:ext cx="163988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4232275"/>
            <a:ext cx="163988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27" name="Группа 8"/>
          <p:cNvGrpSpPr>
            <a:grpSpLocks/>
          </p:cNvGrpSpPr>
          <p:nvPr/>
        </p:nvGrpSpPr>
        <p:grpSpPr bwMode="auto">
          <a:xfrm>
            <a:off x="222250" y="1792288"/>
            <a:ext cx="604838" cy="628650"/>
            <a:chOff x="625090" y="1772816"/>
            <a:chExt cx="604713" cy="628650"/>
          </a:xfrm>
        </p:grpSpPr>
        <p:pic>
          <p:nvPicPr>
            <p:cNvPr id="30751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5090" y="1772816"/>
              <a:ext cx="604713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52" name="TextBox 7"/>
            <p:cNvSpPr txBox="1">
              <a:spLocks noChangeArrowheads="1"/>
            </p:cNvSpPr>
            <p:nvPr/>
          </p:nvSpPr>
          <p:spPr bwMode="auto">
            <a:xfrm>
              <a:off x="755576" y="1884833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1</a:t>
              </a:r>
            </a:p>
          </p:txBody>
        </p:sp>
      </p:grpSp>
      <p:grpSp>
        <p:nvGrpSpPr>
          <p:cNvPr id="30728" name="Группа 10"/>
          <p:cNvGrpSpPr>
            <a:grpSpLocks/>
          </p:cNvGrpSpPr>
          <p:nvPr/>
        </p:nvGrpSpPr>
        <p:grpSpPr bwMode="auto">
          <a:xfrm>
            <a:off x="223838" y="2997200"/>
            <a:ext cx="603250" cy="628650"/>
            <a:chOff x="625821" y="3076575"/>
            <a:chExt cx="603250" cy="628650"/>
          </a:xfrm>
        </p:grpSpPr>
        <p:pic>
          <p:nvPicPr>
            <p:cNvPr id="30749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5821" y="3076575"/>
              <a:ext cx="6032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50" name="TextBox 9"/>
            <p:cNvSpPr txBox="1">
              <a:spLocks noChangeArrowheads="1"/>
            </p:cNvSpPr>
            <p:nvPr/>
          </p:nvSpPr>
          <p:spPr bwMode="auto">
            <a:xfrm>
              <a:off x="755576" y="3140968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2</a:t>
              </a:r>
            </a:p>
          </p:txBody>
        </p:sp>
      </p:grpSp>
      <p:grpSp>
        <p:nvGrpSpPr>
          <p:cNvPr id="30729" name="Группа 12"/>
          <p:cNvGrpSpPr>
            <a:grpSpLocks/>
          </p:cNvGrpSpPr>
          <p:nvPr/>
        </p:nvGrpSpPr>
        <p:grpSpPr bwMode="auto">
          <a:xfrm>
            <a:off x="223838" y="4221163"/>
            <a:ext cx="603250" cy="628650"/>
            <a:chOff x="625821" y="4293096"/>
            <a:chExt cx="603250" cy="628650"/>
          </a:xfrm>
        </p:grpSpPr>
        <p:pic>
          <p:nvPicPr>
            <p:cNvPr id="30747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5821" y="4293096"/>
              <a:ext cx="6032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48" name="TextBox 11"/>
            <p:cNvSpPr txBox="1">
              <a:spLocks noChangeArrowheads="1"/>
            </p:cNvSpPr>
            <p:nvPr/>
          </p:nvSpPr>
          <p:spPr bwMode="auto">
            <a:xfrm>
              <a:off x="755576" y="4407495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3</a:t>
              </a:r>
            </a:p>
          </p:txBody>
        </p:sp>
      </p:grpSp>
      <p:grpSp>
        <p:nvGrpSpPr>
          <p:cNvPr id="30730" name="Группа 14"/>
          <p:cNvGrpSpPr>
            <a:grpSpLocks/>
          </p:cNvGrpSpPr>
          <p:nvPr/>
        </p:nvGrpSpPr>
        <p:grpSpPr bwMode="auto">
          <a:xfrm>
            <a:off x="223838" y="5373688"/>
            <a:ext cx="603250" cy="628650"/>
            <a:chOff x="626553" y="5301208"/>
            <a:chExt cx="603250" cy="628650"/>
          </a:xfrm>
        </p:grpSpPr>
        <p:pic>
          <p:nvPicPr>
            <p:cNvPr id="30745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6553" y="5301208"/>
              <a:ext cx="6032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46" name="TextBox 13"/>
            <p:cNvSpPr txBox="1">
              <a:spLocks noChangeArrowheads="1"/>
            </p:cNvSpPr>
            <p:nvPr/>
          </p:nvSpPr>
          <p:spPr bwMode="auto">
            <a:xfrm>
              <a:off x="755576" y="5373216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4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31988" y="114300"/>
            <a:ext cx="5770562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Эмоциональное выражение </a:t>
            </a:r>
            <a:r>
              <a:rPr lang="ru-RU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лицу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ru-RU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человека </a:t>
            </a:r>
            <a:r>
              <a:rPr lang="ru-RU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придают: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498600" y="1844675"/>
            <a:ext cx="3121025" cy="461963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Мимические мышцы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522413" y="3068638"/>
            <a:ext cx="2505075" cy="461962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Гладкие мышцы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547813" y="4292600"/>
            <a:ext cx="3409950" cy="461963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 Жевательные мышцы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547813" y="5445125"/>
            <a:ext cx="4244975" cy="461963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Особенности строения кожи</a:t>
            </a: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 bwMode="auto">
          <a:xfrm>
            <a:off x="8537104" y="6226794"/>
            <a:ext cx="606896" cy="542927"/>
          </a:xfrm>
          <a:prstGeom prst="actionButtonForwardNext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 sz="2400"/>
          </a:p>
        </p:txBody>
      </p:sp>
      <p:grpSp>
        <p:nvGrpSpPr>
          <p:cNvPr id="30739" name="Группа 30"/>
          <p:cNvGrpSpPr>
            <a:grpSpLocks/>
          </p:cNvGrpSpPr>
          <p:nvPr/>
        </p:nvGrpSpPr>
        <p:grpSpPr bwMode="auto">
          <a:xfrm>
            <a:off x="123825" y="768350"/>
            <a:ext cx="1666875" cy="628650"/>
            <a:chOff x="123540" y="767983"/>
            <a:chExt cx="1667508" cy="628650"/>
          </a:xfrm>
        </p:grpSpPr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7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32104" y="767983"/>
              <a:ext cx="1646237" cy="62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</p:pic>
        <p:sp>
          <p:nvSpPr>
            <p:cNvPr id="30744" name="TextBox 32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23540" y="837798"/>
              <a:ext cx="16675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Подсказка</a:t>
              </a:r>
            </a:p>
          </p:txBody>
        </p:sp>
      </p:grpSp>
      <p:sp>
        <p:nvSpPr>
          <p:cNvPr id="22" name="Управляющая кнопка: домой 21">
            <a:hlinkClick r:id="rId9" action="ppaction://hlinksldjump" highlightClick="1"/>
          </p:cNvPr>
          <p:cNvSpPr/>
          <p:nvPr/>
        </p:nvSpPr>
        <p:spPr bwMode="auto">
          <a:xfrm>
            <a:off x="7703175" y="6226794"/>
            <a:ext cx="654150" cy="542927"/>
          </a:xfrm>
          <a:prstGeom prst="actionButtonHom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 sz="240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163988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107950" y="200025"/>
            <a:ext cx="1481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Вопрос 1</a:t>
            </a:r>
          </a:p>
        </p:txBody>
      </p:sp>
      <p:grpSp>
        <p:nvGrpSpPr>
          <p:cNvPr id="31747" name="Группа 8"/>
          <p:cNvGrpSpPr>
            <a:grpSpLocks/>
          </p:cNvGrpSpPr>
          <p:nvPr/>
        </p:nvGrpSpPr>
        <p:grpSpPr bwMode="auto">
          <a:xfrm>
            <a:off x="222250" y="1792288"/>
            <a:ext cx="604838" cy="628650"/>
            <a:chOff x="625090" y="1772816"/>
            <a:chExt cx="604713" cy="628650"/>
          </a:xfrm>
        </p:grpSpPr>
        <p:pic>
          <p:nvPicPr>
            <p:cNvPr id="31775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5090" y="1772816"/>
              <a:ext cx="604713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76" name="TextBox 7"/>
            <p:cNvSpPr txBox="1">
              <a:spLocks noChangeArrowheads="1"/>
            </p:cNvSpPr>
            <p:nvPr/>
          </p:nvSpPr>
          <p:spPr bwMode="auto">
            <a:xfrm>
              <a:off x="755576" y="1884833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31748" name="Группа 10"/>
          <p:cNvGrpSpPr>
            <a:grpSpLocks/>
          </p:cNvGrpSpPr>
          <p:nvPr/>
        </p:nvGrpSpPr>
        <p:grpSpPr bwMode="auto">
          <a:xfrm>
            <a:off x="223838" y="2565400"/>
            <a:ext cx="603250" cy="628650"/>
            <a:chOff x="625821" y="3076575"/>
            <a:chExt cx="603250" cy="628650"/>
          </a:xfrm>
        </p:grpSpPr>
        <p:pic>
          <p:nvPicPr>
            <p:cNvPr id="31773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5821" y="3076575"/>
              <a:ext cx="6032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74" name="TextBox 9"/>
            <p:cNvSpPr txBox="1">
              <a:spLocks noChangeArrowheads="1"/>
            </p:cNvSpPr>
            <p:nvPr/>
          </p:nvSpPr>
          <p:spPr bwMode="auto">
            <a:xfrm>
              <a:off x="755576" y="3140968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31749" name="Группа 12"/>
          <p:cNvGrpSpPr>
            <a:grpSpLocks/>
          </p:cNvGrpSpPr>
          <p:nvPr/>
        </p:nvGrpSpPr>
        <p:grpSpPr bwMode="auto">
          <a:xfrm>
            <a:off x="223838" y="3357563"/>
            <a:ext cx="603250" cy="628650"/>
            <a:chOff x="625821" y="4293096"/>
            <a:chExt cx="603250" cy="628650"/>
          </a:xfrm>
        </p:grpSpPr>
        <p:pic>
          <p:nvPicPr>
            <p:cNvPr id="31771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5821" y="4293096"/>
              <a:ext cx="6032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72" name="TextBox 11"/>
            <p:cNvSpPr txBox="1">
              <a:spLocks noChangeArrowheads="1"/>
            </p:cNvSpPr>
            <p:nvPr/>
          </p:nvSpPr>
          <p:spPr bwMode="auto">
            <a:xfrm>
              <a:off x="755576" y="4407495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rgbClr val="000000"/>
                  </a:solidFill>
                </a:rPr>
                <a:t>3</a:t>
              </a:r>
            </a:p>
          </p:txBody>
        </p:sp>
      </p:grpSp>
      <p:grpSp>
        <p:nvGrpSpPr>
          <p:cNvPr id="31750" name="Группа 14"/>
          <p:cNvGrpSpPr>
            <a:grpSpLocks/>
          </p:cNvGrpSpPr>
          <p:nvPr/>
        </p:nvGrpSpPr>
        <p:grpSpPr bwMode="auto">
          <a:xfrm>
            <a:off x="223838" y="4149725"/>
            <a:ext cx="603250" cy="628650"/>
            <a:chOff x="626553" y="5301208"/>
            <a:chExt cx="603250" cy="628650"/>
          </a:xfrm>
        </p:grpSpPr>
        <p:pic>
          <p:nvPicPr>
            <p:cNvPr id="3176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6553" y="5301208"/>
              <a:ext cx="6032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70" name="TextBox 13"/>
            <p:cNvSpPr txBox="1">
              <a:spLocks noChangeArrowheads="1"/>
            </p:cNvSpPr>
            <p:nvPr/>
          </p:nvSpPr>
          <p:spPr bwMode="auto">
            <a:xfrm>
              <a:off x="755576" y="5373216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rgbClr val="000000"/>
                  </a:solidFill>
                </a:rPr>
                <a:t>4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79613" y="128588"/>
            <a:ext cx="6672262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Установите соответствие между типом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м</a:t>
            </a:r>
            <a:r>
              <a:rPr lang="ru-RU" sz="28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ышечной ткани и ее особенностями: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00113" y="1844675"/>
            <a:ext cx="4110037" cy="461963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Произвольные сокращения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23925" y="2636838"/>
            <a:ext cx="3041650" cy="461962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Быстрое утомление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49325" y="3429000"/>
            <a:ext cx="5205413" cy="461963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 Входит в состав стенки кишечника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49325" y="4221163"/>
            <a:ext cx="3648075" cy="461962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Медленное сокращение</a:t>
            </a:r>
          </a:p>
        </p:txBody>
      </p:sp>
      <p:sp>
        <p:nvSpPr>
          <p:cNvPr id="17" name="Управляющая кнопка: далее 16">
            <a:hlinkClick r:id="rId6" action="ppaction://hlinksldjump" highlightClick="1"/>
          </p:cNvPr>
          <p:cNvSpPr/>
          <p:nvPr/>
        </p:nvSpPr>
        <p:spPr bwMode="auto">
          <a:xfrm>
            <a:off x="8537104" y="6226794"/>
            <a:ext cx="606896" cy="542927"/>
          </a:xfrm>
          <a:prstGeom prst="actionButtonForwardNext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 sz="240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31759" name="Группа 31"/>
          <p:cNvGrpSpPr>
            <a:grpSpLocks/>
          </p:cNvGrpSpPr>
          <p:nvPr/>
        </p:nvGrpSpPr>
        <p:grpSpPr bwMode="auto">
          <a:xfrm>
            <a:off x="195263" y="5919788"/>
            <a:ext cx="603250" cy="628650"/>
            <a:chOff x="625821" y="3076575"/>
            <a:chExt cx="603250" cy="628650"/>
          </a:xfrm>
        </p:grpSpPr>
        <p:pic>
          <p:nvPicPr>
            <p:cNvPr id="31767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5821" y="3076575"/>
              <a:ext cx="6032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68" name="TextBox 33"/>
            <p:cNvSpPr txBox="1">
              <a:spLocks noChangeArrowheads="1"/>
            </p:cNvSpPr>
            <p:nvPr/>
          </p:nvSpPr>
          <p:spPr bwMode="auto">
            <a:xfrm>
              <a:off x="755576" y="3140968"/>
              <a:ext cx="4058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rgbClr val="000000"/>
                  </a:solidFill>
                </a:rPr>
                <a:t>Б</a:t>
              </a:r>
            </a:p>
          </p:txBody>
        </p:sp>
      </p:grpSp>
      <p:grpSp>
        <p:nvGrpSpPr>
          <p:cNvPr id="31760" name="Группа 35"/>
          <p:cNvGrpSpPr>
            <a:grpSpLocks/>
          </p:cNvGrpSpPr>
          <p:nvPr/>
        </p:nvGrpSpPr>
        <p:grpSpPr bwMode="auto">
          <a:xfrm>
            <a:off x="203200" y="5013325"/>
            <a:ext cx="603250" cy="628650"/>
            <a:chOff x="625821" y="3076575"/>
            <a:chExt cx="603250" cy="628650"/>
          </a:xfrm>
        </p:grpSpPr>
        <p:pic>
          <p:nvPicPr>
            <p:cNvPr id="31765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5821" y="3076575"/>
              <a:ext cx="6032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66" name="TextBox 37"/>
            <p:cNvSpPr txBox="1">
              <a:spLocks noChangeArrowheads="1"/>
            </p:cNvSpPr>
            <p:nvPr/>
          </p:nvSpPr>
          <p:spPr bwMode="auto">
            <a:xfrm>
              <a:off x="755576" y="3140968"/>
              <a:ext cx="4074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rgbClr val="000000"/>
                  </a:solidFill>
                </a:rPr>
                <a:t>А</a:t>
              </a:r>
            </a:p>
          </p:txBody>
        </p:sp>
      </p:grpSp>
      <p:sp>
        <p:nvSpPr>
          <p:cNvPr id="31761" name="TextBox 22"/>
          <p:cNvSpPr txBox="1">
            <a:spLocks noChangeArrowheads="1"/>
          </p:cNvSpPr>
          <p:nvPr/>
        </p:nvSpPr>
        <p:spPr bwMode="auto">
          <a:xfrm>
            <a:off x="923925" y="5114925"/>
            <a:ext cx="3503613" cy="461963"/>
          </a:xfrm>
          <a:prstGeom prst="rect">
            <a:avLst/>
          </a:prstGeom>
          <a:solidFill>
            <a:srgbClr val="F45EE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Поперечно - полосатая</a:t>
            </a:r>
          </a:p>
        </p:txBody>
      </p:sp>
      <p:sp>
        <p:nvSpPr>
          <p:cNvPr id="31762" name="TextBox 23"/>
          <p:cNvSpPr txBox="1">
            <a:spLocks noChangeArrowheads="1"/>
          </p:cNvSpPr>
          <p:nvPr/>
        </p:nvSpPr>
        <p:spPr bwMode="auto">
          <a:xfrm>
            <a:off x="919163" y="6002338"/>
            <a:ext cx="1344612" cy="461962"/>
          </a:xfrm>
          <a:prstGeom prst="rect">
            <a:avLst/>
          </a:prstGeom>
          <a:solidFill>
            <a:srgbClr val="47FF47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Гладкая</a:t>
            </a:r>
          </a:p>
        </p:txBody>
      </p: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32104" y="767983"/>
            <a:ext cx="164623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79388" y="836613"/>
            <a:ext cx="1565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Проверка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5EE9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5EE9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7FF47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7FF47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163988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107950" y="200025"/>
            <a:ext cx="1481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Вопрос 2</a:t>
            </a:r>
          </a:p>
        </p:txBody>
      </p:sp>
      <p:grpSp>
        <p:nvGrpSpPr>
          <p:cNvPr id="33795" name="Группа 8"/>
          <p:cNvGrpSpPr>
            <a:grpSpLocks/>
          </p:cNvGrpSpPr>
          <p:nvPr/>
        </p:nvGrpSpPr>
        <p:grpSpPr bwMode="auto">
          <a:xfrm>
            <a:off x="222250" y="1792288"/>
            <a:ext cx="604838" cy="628650"/>
            <a:chOff x="625090" y="1772816"/>
            <a:chExt cx="604713" cy="628650"/>
          </a:xfrm>
        </p:grpSpPr>
        <p:pic>
          <p:nvPicPr>
            <p:cNvPr id="33827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5090" y="1772816"/>
              <a:ext cx="604713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28" name="TextBox 7"/>
            <p:cNvSpPr txBox="1">
              <a:spLocks noChangeArrowheads="1"/>
            </p:cNvSpPr>
            <p:nvPr/>
          </p:nvSpPr>
          <p:spPr bwMode="auto">
            <a:xfrm>
              <a:off x="755576" y="1884833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33796" name="Группа 10"/>
          <p:cNvGrpSpPr>
            <a:grpSpLocks/>
          </p:cNvGrpSpPr>
          <p:nvPr/>
        </p:nvGrpSpPr>
        <p:grpSpPr bwMode="auto">
          <a:xfrm>
            <a:off x="223838" y="2565400"/>
            <a:ext cx="603250" cy="628650"/>
            <a:chOff x="625821" y="3076575"/>
            <a:chExt cx="603250" cy="628650"/>
          </a:xfrm>
        </p:grpSpPr>
        <p:pic>
          <p:nvPicPr>
            <p:cNvPr id="33825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5821" y="3076575"/>
              <a:ext cx="6032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26" name="TextBox 9"/>
            <p:cNvSpPr txBox="1">
              <a:spLocks noChangeArrowheads="1"/>
            </p:cNvSpPr>
            <p:nvPr/>
          </p:nvSpPr>
          <p:spPr bwMode="auto">
            <a:xfrm>
              <a:off x="755576" y="3140968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33797" name="Группа 12"/>
          <p:cNvGrpSpPr>
            <a:grpSpLocks/>
          </p:cNvGrpSpPr>
          <p:nvPr/>
        </p:nvGrpSpPr>
        <p:grpSpPr bwMode="auto">
          <a:xfrm>
            <a:off x="223838" y="3357563"/>
            <a:ext cx="603250" cy="628650"/>
            <a:chOff x="625821" y="4293096"/>
            <a:chExt cx="603250" cy="628650"/>
          </a:xfrm>
        </p:grpSpPr>
        <p:pic>
          <p:nvPicPr>
            <p:cNvPr id="33823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5821" y="4293096"/>
              <a:ext cx="6032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24" name="TextBox 11"/>
            <p:cNvSpPr txBox="1">
              <a:spLocks noChangeArrowheads="1"/>
            </p:cNvSpPr>
            <p:nvPr/>
          </p:nvSpPr>
          <p:spPr bwMode="auto">
            <a:xfrm>
              <a:off x="755576" y="4407495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rgbClr val="000000"/>
                  </a:solidFill>
                </a:rPr>
                <a:t>3</a:t>
              </a:r>
            </a:p>
          </p:txBody>
        </p:sp>
      </p:grpSp>
      <p:grpSp>
        <p:nvGrpSpPr>
          <p:cNvPr id="33798" name="Группа 14"/>
          <p:cNvGrpSpPr>
            <a:grpSpLocks/>
          </p:cNvGrpSpPr>
          <p:nvPr/>
        </p:nvGrpSpPr>
        <p:grpSpPr bwMode="auto">
          <a:xfrm>
            <a:off x="223838" y="4149725"/>
            <a:ext cx="603250" cy="628650"/>
            <a:chOff x="626553" y="5301208"/>
            <a:chExt cx="603250" cy="628650"/>
          </a:xfrm>
        </p:grpSpPr>
        <p:pic>
          <p:nvPicPr>
            <p:cNvPr id="33821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6553" y="5301208"/>
              <a:ext cx="6032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22" name="TextBox 13"/>
            <p:cNvSpPr txBox="1">
              <a:spLocks noChangeArrowheads="1"/>
            </p:cNvSpPr>
            <p:nvPr/>
          </p:nvSpPr>
          <p:spPr bwMode="auto">
            <a:xfrm>
              <a:off x="755576" y="5373216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rgbClr val="000000"/>
                  </a:solidFill>
                </a:rPr>
                <a:t>4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478088" y="128588"/>
            <a:ext cx="5676900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Установите соответствие между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мышцей и отделом тела :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00113" y="1844675"/>
            <a:ext cx="2662237" cy="461963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Трапециевидная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23925" y="2636838"/>
            <a:ext cx="1363663" cy="461962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Трицепс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49325" y="3429000"/>
            <a:ext cx="2017713" cy="461963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 Портняжная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49325" y="4221163"/>
            <a:ext cx="4608513" cy="461962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Грудино-ключино-сосцевидная</a:t>
            </a:r>
          </a:p>
        </p:txBody>
      </p:sp>
      <p:sp>
        <p:nvSpPr>
          <p:cNvPr id="17" name="Управляющая кнопка: далее 16">
            <a:hlinkClick r:id="rId6" action="ppaction://hlinksldjump" highlightClick="1"/>
          </p:cNvPr>
          <p:cNvSpPr/>
          <p:nvPr/>
        </p:nvSpPr>
        <p:spPr bwMode="auto">
          <a:xfrm>
            <a:off x="8537104" y="6226794"/>
            <a:ext cx="606896" cy="542927"/>
          </a:xfrm>
          <a:prstGeom prst="actionButtonForwardNext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 sz="240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33807" name="Группа 31"/>
          <p:cNvGrpSpPr>
            <a:grpSpLocks/>
          </p:cNvGrpSpPr>
          <p:nvPr/>
        </p:nvGrpSpPr>
        <p:grpSpPr bwMode="auto">
          <a:xfrm>
            <a:off x="195263" y="5445125"/>
            <a:ext cx="603250" cy="628650"/>
            <a:chOff x="625821" y="3076575"/>
            <a:chExt cx="603250" cy="628650"/>
          </a:xfrm>
        </p:grpSpPr>
        <p:pic>
          <p:nvPicPr>
            <p:cNvPr id="33819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5821" y="3076575"/>
              <a:ext cx="6032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20" name="TextBox 33"/>
            <p:cNvSpPr txBox="1">
              <a:spLocks noChangeArrowheads="1"/>
            </p:cNvSpPr>
            <p:nvPr/>
          </p:nvSpPr>
          <p:spPr bwMode="auto">
            <a:xfrm>
              <a:off x="755576" y="3140968"/>
              <a:ext cx="4058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rgbClr val="000000"/>
                  </a:solidFill>
                </a:rPr>
                <a:t>Б</a:t>
              </a:r>
            </a:p>
          </p:txBody>
        </p:sp>
      </p:grpSp>
      <p:grpSp>
        <p:nvGrpSpPr>
          <p:cNvPr id="33808" name="Группа 35"/>
          <p:cNvGrpSpPr>
            <a:grpSpLocks/>
          </p:cNvGrpSpPr>
          <p:nvPr/>
        </p:nvGrpSpPr>
        <p:grpSpPr bwMode="auto">
          <a:xfrm>
            <a:off x="203200" y="4868863"/>
            <a:ext cx="603250" cy="628650"/>
            <a:chOff x="625821" y="3076575"/>
            <a:chExt cx="603250" cy="628650"/>
          </a:xfrm>
        </p:grpSpPr>
        <p:pic>
          <p:nvPicPr>
            <p:cNvPr id="33817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5821" y="3076575"/>
              <a:ext cx="6032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18" name="TextBox 37"/>
            <p:cNvSpPr txBox="1">
              <a:spLocks noChangeArrowheads="1"/>
            </p:cNvSpPr>
            <p:nvPr/>
          </p:nvSpPr>
          <p:spPr bwMode="auto">
            <a:xfrm>
              <a:off x="755576" y="3140968"/>
              <a:ext cx="4074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rgbClr val="000000"/>
                  </a:solidFill>
                </a:rPr>
                <a:t>А</a:t>
              </a:r>
            </a:p>
          </p:txBody>
        </p:sp>
      </p:grpSp>
      <p:sp>
        <p:nvSpPr>
          <p:cNvPr id="33809" name="TextBox 22"/>
          <p:cNvSpPr txBox="1">
            <a:spLocks noChangeArrowheads="1"/>
          </p:cNvSpPr>
          <p:nvPr/>
        </p:nvSpPr>
        <p:spPr bwMode="auto">
          <a:xfrm>
            <a:off x="923925" y="4970463"/>
            <a:ext cx="1182688" cy="461962"/>
          </a:xfrm>
          <a:prstGeom prst="rect">
            <a:avLst/>
          </a:prstGeom>
          <a:solidFill>
            <a:srgbClr val="F45EE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Голова</a:t>
            </a:r>
          </a:p>
        </p:txBody>
      </p:sp>
      <p:sp>
        <p:nvSpPr>
          <p:cNvPr id="33810" name="TextBox 23"/>
          <p:cNvSpPr txBox="1">
            <a:spLocks noChangeArrowheads="1"/>
          </p:cNvSpPr>
          <p:nvPr/>
        </p:nvSpPr>
        <p:spPr bwMode="auto">
          <a:xfrm>
            <a:off x="919163" y="5529263"/>
            <a:ext cx="1612900" cy="460375"/>
          </a:xfrm>
          <a:prstGeom prst="rect">
            <a:avLst/>
          </a:prstGeom>
          <a:solidFill>
            <a:srgbClr val="47FF47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Туловище</a:t>
            </a:r>
          </a:p>
        </p:txBody>
      </p: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32104" y="767983"/>
            <a:ext cx="164623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79388" y="836613"/>
            <a:ext cx="1565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Проверка</a:t>
            </a:r>
          </a:p>
        </p:txBody>
      </p:sp>
      <p:grpSp>
        <p:nvGrpSpPr>
          <p:cNvPr id="33813" name="Группа 34"/>
          <p:cNvGrpSpPr>
            <a:grpSpLocks/>
          </p:cNvGrpSpPr>
          <p:nvPr/>
        </p:nvGrpSpPr>
        <p:grpSpPr bwMode="auto">
          <a:xfrm>
            <a:off x="179388" y="6021388"/>
            <a:ext cx="603250" cy="628650"/>
            <a:chOff x="625821" y="3076575"/>
            <a:chExt cx="603250" cy="628650"/>
          </a:xfrm>
        </p:grpSpPr>
        <p:pic>
          <p:nvPicPr>
            <p:cNvPr id="33815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5821" y="3076575"/>
              <a:ext cx="6032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16" name="TextBox 39"/>
            <p:cNvSpPr txBox="1">
              <a:spLocks noChangeArrowheads="1"/>
            </p:cNvSpPr>
            <p:nvPr/>
          </p:nvSpPr>
          <p:spPr bwMode="auto">
            <a:xfrm>
              <a:off x="755576" y="3140968"/>
              <a:ext cx="4074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rgbClr val="000000"/>
                  </a:solidFill>
                </a:rPr>
                <a:t>В</a:t>
              </a:r>
            </a:p>
          </p:txBody>
        </p:sp>
      </p:grpSp>
      <p:sp>
        <p:nvSpPr>
          <p:cNvPr id="33814" name="TextBox 40"/>
          <p:cNvSpPr txBox="1">
            <a:spLocks noChangeArrowheads="1"/>
          </p:cNvSpPr>
          <p:nvPr/>
        </p:nvSpPr>
        <p:spPr bwMode="auto">
          <a:xfrm>
            <a:off x="904875" y="6105525"/>
            <a:ext cx="1835150" cy="4603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Конечности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7FF47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5EE9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163988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Box 2"/>
          <p:cNvSpPr txBox="1">
            <a:spLocks noChangeArrowheads="1"/>
          </p:cNvSpPr>
          <p:nvPr/>
        </p:nvSpPr>
        <p:spPr bwMode="auto">
          <a:xfrm>
            <a:off x="107950" y="200025"/>
            <a:ext cx="1481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Вопрос 3</a:t>
            </a:r>
          </a:p>
        </p:txBody>
      </p:sp>
      <p:grpSp>
        <p:nvGrpSpPr>
          <p:cNvPr id="35843" name="Группа 8"/>
          <p:cNvGrpSpPr>
            <a:grpSpLocks/>
          </p:cNvGrpSpPr>
          <p:nvPr/>
        </p:nvGrpSpPr>
        <p:grpSpPr bwMode="auto">
          <a:xfrm>
            <a:off x="222250" y="1792288"/>
            <a:ext cx="604838" cy="628650"/>
            <a:chOff x="625090" y="1772816"/>
            <a:chExt cx="604713" cy="628650"/>
          </a:xfrm>
        </p:grpSpPr>
        <p:pic>
          <p:nvPicPr>
            <p:cNvPr id="35867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5090" y="1772816"/>
              <a:ext cx="604713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68" name="TextBox 7"/>
            <p:cNvSpPr txBox="1">
              <a:spLocks noChangeArrowheads="1"/>
            </p:cNvSpPr>
            <p:nvPr/>
          </p:nvSpPr>
          <p:spPr bwMode="auto">
            <a:xfrm>
              <a:off x="755576" y="1884833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35844" name="Группа 10"/>
          <p:cNvGrpSpPr>
            <a:grpSpLocks/>
          </p:cNvGrpSpPr>
          <p:nvPr/>
        </p:nvGrpSpPr>
        <p:grpSpPr bwMode="auto">
          <a:xfrm>
            <a:off x="223838" y="2565400"/>
            <a:ext cx="603250" cy="628650"/>
            <a:chOff x="625821" y="3076575"/>
            <a:chExt cx="603250" cy="628650"/>
          </a:xfrm>
        </p:grpSpPr>
        <p:pic>
          <p:nvPicPr>
            <p:cNvPr id="35865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5821" y="3076575"/>
              <a:ext cx="6032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66" name="TextBox 9"/>
            <p:cNvSpPr txBox="1">
              <a:spLocks noChangeArrowheads="1"/>
            </p:cNvSpPr>
            <p:nvPr/>
          </p:nvSpPr>
          <p:spPr bwMode="auto">
            <a:xfrm>
              <a:off x="755576" y="3140968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35845" name="Группа 12"/>
          <p:cNvGrpSpPr>
            <a:grpSpLocks/>
          </p:cNvGrpSpPr>
          <p:nvPr/>
        </p:nvGrpSpPr>
        <p:grpSpPr bwMode="auto">
          <a:xfrm>
            <a:off x="223838" y="3357563"/>
            <a:ext cx="603250" cy="628650"/>
            <a:chOff x="625821" y="4293096"/>
            <a:chExt cx="603250" cy="628650"/>
          </a:xfrm>
        </p:grpSpPr>
        <p:pic>
          <p:nvPicPr>
            <p:cNvPr id="35863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5821" y="4293096"/>
              <a:ext cx="6032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64" name="TextBox 11"/>
            <p:cNvSpPr txBox="1">
              <a:spLocks noChangeArrowheads="1"/>
            </p:cNvSpPr>
            <p:nvPr/>
          </p:nvSpPr>
          <p:spPr bwMode="auto">
            <a:xfrm>
              <a:off x="755576" y="4407495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rgbClr val="000000"/>
                  </a:solidFill>
                </a:rPr>
                <a:t>3</a:t>
              </a:r>
            </a:p>
          </p:txBody>
        </p:sp>
      </p:grpSp>
      <p:grpSp>
        <p:nvGrpSpPr>
          <p:cNvPr id="35846" name="Группа 14"/>
          <p:cNvGrpSpPr>
            <a:grpSpLocks/>
          </p:cNvGrpSpPr>
          <p:nvPr/>
        </p:nvGrpSpPr>
        <p:grpSpPr bwMode="auto">
          <a:xfrm>
            <a:off x="223838" y="4149725"/>
            <a:ext cx="603250" cy="628650"/>
            <a:chOff x="626553" y="5301208"/>
            <a:chExt cx="603250" cy="628650"/>
          </a:xfrm>
        </p:grpSpPr>
        <p:pic>
          <p:nvPicPr>
            <p:cNvPr id="35861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6553" y="5301208"/>
              <a:ext cx="6032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62" name="TextBox 13"/>
            <p:cNvSpPr txBox="1">
              <a:spLocks noChangeArrowheads="1"/>
            </p:cNvSpPr>
            <p:nvPr/>
          </p:nvSpPr>
          <p:spPr bwMode="auto">
            <a:xfrm>
              <a:off x="755576" y="5373216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rgbClr val="000000"/>
                  </a:solidFill>
                </a:rPr>
                <a:t>4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58975" y="128588"/>
            <a:ext cx="7077075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Выбрать правильные варианты ответов.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Назовите белки в составе миофибрилл.</a:t>
            </a:r>
          </a:p>
        </p:txBody>
      </p:sp>
      <p:sp>
        <p:nvSpPr>
          <p:cNvPr id="35848" name="TextBox 17"/>
          <p:cNvSpPr txBox="1">
            <a:spLocks noChangeArrowheads="1"/>
          </p:cNvSpPr>
          <p:nvPr/>
        </p:nvSpPr>
        <p:spPr bwMode="auto">
          <a:xfrm>
            <a:off x="900113" y="1844675"/>
            <a:ext cx="1095375" cy="461963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Актин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23925" y="2636838"/>
            <a:ext cx="1349375" cy="461962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Тубулин</a:t>
            </a:r>
          </a:p>
        </p:txBody>
      </p:sp>
      <p:sp>
        <p:nvSpPr>
          <p:cNvPr id="35850" name="TextBox 19"/>
          <p:cNvSpPr txBox="1">
            <a:spLocks noChangeArrowheads="1"/>
          </p:cNvSpPr>
          <p:nvPr/>
        </p:nvSpPr>
        <p:spPr bwMode="auto">
          <a:xfrm>
            <a:off x="949325" y="3429000"/>
            <a:ext cx="1263650" cy="461963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Миозин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49325" y="4221163"/>
            <a:ext cx="1506538" cy="461962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Коллаген</a:t>
            </a:r>
          </a:p>
        </p:txBody>
      </p:sp>
      <p:sp>
        <p:nvSpPr>
          <p:cNvPr id="17" name="Управляющая кнопка: далее 16">
            <a:hlinkClick r:id="rId6" action="ppaction://hlinksldjump" highlightClick="1"/>
          </p:cNvPr>
          <p:cNvSpPr/>
          <p:nvPr/>
        </p:nvSpPr>
        <p:spPr bwMode="auto">
          <a:xfrm>
            <a:off x="8537104" y="6226794"/>
            <a:ext cx="606896" cy="542927"/>
          </a:xfrm>
          <a:prstGeom prst="actionButtonForwardNext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 sz="24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32104" y="767983"/>
            <a:ext cx="164623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79388" y="836613"/>
            <a:ext cx="1565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Проверка</a:t>
            </a:r>
          </a:p>
        </p:txBody>
      </p:sp>
      <p:grpSp>
        <p:nvGrpSpPr>
          <p:cNvPr id="35857" name="Группа 42"/>
          <p:cNvGrpSpPr>
            <a:grpSpLocks/>
          </p:cNvGrpSpPr>
          <p:nvPr/>
        </p:nvGrpSpPr>
        <p:grpSpPr bwMode="auto">
          <a:xfrm>
            <a:off x="250825" y="4960938"/>
            <a:ext cx="603250" cy="628650"/>
            <a:chOff x="626553" y="5301208"/>
            <a:chExt cx="603250" cy="628650"/>
          </a:xfrm>
        </p:grpSpPr>
        <p:pic>
          <p:nvPicPr>
            <p:cNvPr id="3585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6553" y="5301208"/>
              <a:ext cx="6032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60" name="TextBox 44"/>
            <p:cNvSpPr txBox="1">
              <a:spLocks noChangeArrowheads="1"/>
            </p:cNvSpPr>
            <p:nvPr/>
          </p:nvSpPr>
          <p:spPr bwMode="auto">
            <a:xfrm>
              <a:off x="755576" y="5373216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rgbClr val="000000"/>
                  </a:solidFill>
                </a:rPr>
                <a:t>5</a:t>
              </a:r>
            </a:p>
          </p:txBody>
        </p:sp>
      </p:grp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976313" y="5032375"/>
            <a:ext cx="1354137" cy="461963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Кератин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163988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107950" y="200025"/>
            <a:ext cx="1481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Вопрос 4</a:t>
            </a:r>
          </a:p>
        </p:txBody>
      </p:sp>
      <p:grpSp>
        <p:nvGrpSpPr>
          <p:cNvPr id="37891" name="Группа 8"/>
          <p:cNvGrpSpPr>
            <a:grpSpLocks/>
          </p:cNvGrpSpPr>
          <p:nvPr/>
        </p:nvGrpSpPr>
        <p:grpSpPr bwMode="auto">
          <a:xfrm>
            <a:off x="222250" y="1792288"/>
            <a:ext cx="604838" cy="628650"/>
            <a:chOff x="625090" y="1772816"/>
            <a:chExt cx="604713" cy="628650"/>
          </a:xfrm>
        </p:grpSpPr>
        <p:pic>
          <p:nvPicPr>
            <p:cNvPr id="37919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5090" y="1772816"/>
              <a:ext cx="604713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20" name="TextBox 7"/>
            <p:cNvSpPr txBox="1">
              <a:spLocks noChangeArrowheads="1"/>
            </p:cNvSpPr>
            <p:nvPr/>
          </p:nvSpPr>
          <p:spPr bwMode="auto">
            <a:xfrm>
              <a:off x="755576" y="1884833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37892" name="Группа 10"/>
          <p:cNvGrpSpPr>
            <a:grpSpLocks/>
          </p:cNvGrpSpPr>
          <p:nvPr/>
        </p:nvGrpSpPr>
        <p:grpSpPr bwMode="auto">
          <a:xfrm>
            <a:off x="223838" y="2565400"/>
            <a:ext cx="603250" cy="628650"/>
            <a:chOff x="625821" y="3076575"/>
            <a:chExt cx="603250" cy="628650"/>
          </a:xfrm>
        </p:grpSpPr>
        <p:pic>
          <p:nvPicPr>
            <p:cNvPr id="37917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5821" y="3076575"/>
              <a:ext cx="6032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18" name="TextBox 9"/>
            <p:cNvSpPr txBox="1">
              <a:spLocks noChangeArrowheads="1"/>
            </p:cNvSpPr>
            <p:nvPr/>
          </p:nvSpPr>
          <p:spPr bwMode="auto">
            <a:xfrm>
              <a:off x="755576" y="3140968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37893" name="Группа 12"/>
          <p:cNvGrpSpPr>
            <a:grpSpLocks/>
          </p:cNvGrpSpPr>
          <p:nvPr/>
        </p:nvGrpSpPr>
        <p:grpSpPr bwMode="auto">
          <a:xfrm>
            <a:off x="223838" y="3357563"/>
            <a:ext cx="603250" cy="628650"/>
            <a:chOff x="625821" y="4293096"/>
            <a:chExt cx="603250" cy="628650"/>
          </a:xfrm>
        </p:grpSpPr>
        <p:pic>
          <p:nvPicPr>
            <p:cNvPr id="37915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5821" y="4293096"/>
              <a:ext cx="6032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16" name="TextBox 11"/>
            <p:cNvSpPr txBox="1">
              <a:spLocks noChangeArrowheads="1"/>
            </p:cNvSpPr>
            <p:nvPr/>
          </p:nvSpPr>
          <p:spPr bwMode="auto">
            <a:xfrm>
              <a:off x="755576" y="4407495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rgbClr val="000000"/>
                  </a:solidFill>
                </a:rPr>
                <a:t>3</a:t>
              </a:r>
            </a:p>
          </p:txBody>
        </p:sp>
      </p:grpSp>
      <p:grpSp>
        <p:nvGrpSpPr>
          <p:cNvPr id="37894" name="Группа 14"/>
          <p:cNvGrpSpPr>
            <a:grpSpLocks/>
          </p:cNvGrpSpPr>
          <p:nvPr/>
        </p:nvGrpSpPr>
        <p:grpSpPr bwMode="auto">
          <a:xfrm>
            <a:off x="223838" y="4149725"/>
            <a:ext cx="603250" cy="628650"/>
            <a:chOff x="626553" y="5301208"/>
            <a:chExt cx="603250" cy="628650"/>
          </a:xfrm>
        </p:grpSpPr>
        <p:pic>
          <p:nvPicPr>
            <p:cNvPr id="37913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6553" y="5301208"/>
              <a:ext cx="6032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14" name="TextBox 13"/>
            <p:cNvSpPr txBox="1">
              <a:spLocks noChangeArrowheads="1"/>
            </p:cNvSpPr>
            <p:nvPr/>
          </p:nvSpPr>
          <p:spPr bwMode="auto">
            <a:xfrm>
              <a:off x="755576" y="5373216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rgbClr val="000000"/>
                  </a:solidFill>
                </a:rPr>
                <a:t>4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58975" y="128588"/>
            <a:ext cx="707707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Выбрать правильные варианты ответов.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Какими свойствами не обладают гладкие мышцы?</a:t>
            </a:r>
          </a:p>
        </p:txBody>
      </p:sp>
      <p:sp>
        <p:nvSpPr>
          <p:cNvPr id="37896" name="TextBox 17"/>
          <p:cNvSpPr txBox="1">
            <a:spLocks noChangeArrowheads="1"/>
          </p:cNvSpPr>
          <p:nvPr/>
        </p:nvSpPr>
        <p:spPr bwMode="auto">
          <a:xfrm>
            <a:off x="900113" y="1844675"/>
            <a:ext cx="2282825" cy="461963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Возбудимость </a:t>
            </a:r>
          </a:p>
        </p:txBody>
      </p:sp>
      <p:sp>
        <p:nvSpPr>
          <p:cNvPr id="37897" name="TextBox 18"/>
          <p:cNvSpPr txBox="1">
            <a:spLocks noChangeArrowheads="1"/>
          </p:cNvSpPr>
          <p:nvPr/>
        </p:nvSpPr>
        <p:spPr bwMode="auto">
          <a:xfrm>
            <a:off x="923925" y="2636838"/>
            <a:ext cx="2227263" cy="461962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Растяжимость</a:t>
            </a:r>
          </a:p>
        </p:txBody>
      </p:sp>
      <p:sp>
        <p:nvSpPr>
          <p:cNvPr id="37898" name="TextBox 19"/>
          <p:cNvSpPr txBox="1">
            <a:spLocks noChangeArrowheads="1"/>
          </p:cNvSpPr>
          <p:nvPr/>
        </p:nvSpPr>
        <p:spPr bwMode="auto">
          <a:xfrm>
            <a:off x="949325" y="3429000"/>
            <a:ext cx="2200275" cy="461963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Сократимость</a:t>
            </a:r>
          </a:p>
        </p:txBody>
      </p:sp>
      <p:sp>
        <p:nvSpPr>
          <p:cNvPr id="37899" name="TextBox 20"/>
          <p:cNvSpPr txBox="1">
            <a:spLocks noChangeArrowheads="1"/>
          </p:cNvSpPr>
          <p:nvPr/>
        </p:nvSpPr>
        <p:spPr bwMode="auto">
          <a:xfrm>
            <a:off x="949325" y="4221163"/>
            <a:ext cx="2170113" cy="461962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Эластичность</a:t>
            </a:r>
          </a:p>
        </p:txBody>
      </p:sp>
      <p:sp>
        <p:nvSpPr>
          <p:cNvPr id="17" name="Управляющая кнопка: далее 16">
            <a:hlinkClick r:id="rId6" action="ppaction://hlinksldjump" highlightClick="1"/>
          </p:cNvPr>
          <p:cNvSpPr/>
          <p:nvPr/>
        </p:nvSpPr>
        <p:spPr bwMode="auto">
          <a:xfrm>
            <a:off x="8537104" y="6226794"/>
            <a:ext cx="606896" cy="542927"/>
          </a:xfrm>
          <a:prstGeom prst="actionButtonForwardNext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 sz="24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32104" y="767983"/>
            <a:ext cx="164623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79388" y="836613"/>
            <a:ext cx="1565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Проверка</a:t>
            </a:r>
          </a:p>
        </p:txBody>
      </p:sp>
      <p:grpSp>
        <p:nvGrpSpPr>
          <p:cNvPr id="37905" name="Группа 42"/>
          <p:cNvGrpSpPr>
            <a:grpSpLocks/>
          </p:cNvGrpSpPr>
          <p:nvPr/>
        </p:nvGrpSpPr>
        <p:grpSpPr bwMode="auto">
          <a:xfrm>
            <a:off x="250825" y="4862513"/>
            <a:ext cx="603250" cy="727075"/>
            <a:chOff x="626553" y="5301208"/>
            <a:chExt cx="603250" cy="628650"/>
          </a:xfrm>
        </p:grpSpPr>
        <p:pic>
          <p:nvPicPr>
            <p:cNvPr id="37911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6553" y="5301208"/>
              <a:ext cx="6032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12" name="TextBox 44"/>
            <p:cNvSpPr txBox="1">
              <a:spLocks noChangeArrowheads="1"/>
            </p:cNvSpPr>
            <p:nvPr/>
          </p:nvSpPr>
          <p:spPr bwMode="auto">
            <a:xfrm>
              <a:off x="755576" y="5373216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rgbClr val="000000"/>
                  </a:solidFill>
                </a:rPr>
                <a:t>5</a:t>
              </a:r>
            </a:p>
          </p:txBody>
        </p:sp>
      </p:grp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976313" y="5032375"/>
            <a:ext cx="2263775" cy="461963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Проводимость</a:t>
            </a:r>
          </a:p>
        </p:txBody>
      </p:sp>
      <p:grpSp>
        <p:nvGrpSpPr>
          <p:cNvPr id="37907" name="Группа 28"/>
          <p:cNvGrpSpPr>
            <a:grpSpLocks/>
          </p:cNvGrpSpPr>
          <p:nvPr/>
        </p:nvGrpSpPr>
        <p:grpSpPr bwMode="auto">
          <a:xfrm>
            <a:off x="250825" y="5726113"/>
            <a:ext cx="603250" cy="727075"/>
            <a:chOff x="626553" y="5301208"/>
            <a:chExt cx="603250" cy="628650"/>
          </a:xfrm>
        </p:grpSpPr>
        <p:pic>
          <p:nvPicPr>
            <p:cNvPr id="3790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6553" y="5301208"/>
              <a:ext cx="6032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10" name="TextBox 30"/>
            <p:cNvSpPr txBox="1">
              <a:spLocks noChangeArrowheads="1"/>
            </p:cNvSpPr>
            <p:nvPr/>
          </p:nvSpPr>
          <p:spPr bwMode="auto">
            <a:xfrm>
              <a:off x="755576" y="5373216"/>
              <a:ext cx="356188" cy="399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rgbClr val="000000"/>
                  </a:solidFill>
                </a:rPr>
                <a:t>6</a:t>
              </a:r>
            </a:p>
          </p:txBody>
        </p:sp>
      </p:grp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976313" y="5895975"/>
            <a:ext cx="1711325" cy="461963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Автоматия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6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163988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107950" y="200025"/>
            <a:ext cx="1481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Вопрос 5</a:t>
            </a:r>
          </a:p>
        </p:txBody>
      </p:sp>
      <p:grpSp>
        <p:nvGrpSpPr>
          <p:cNvPr id="39939" name="Группа 8"/>
          <p:cNvGrpSpPr>
            <a:grpSpLocks/>
          </p:cNvGrpSpPr>
          <p:nvPr/>
        </p:nvGrpSpPr>
        <p:grpSpPr bwMode="auto">
          <a:xfrm>
            <a:off x="222250" y="1792288"/>
            <a:ext cx="604838" cy="628650"/>
            <a:chOff x="625090" y="1772816"/>
            <a:chExt cx="604713" cy="628650"/>
          </a:xfrm>
        </p:grpSpPr>
        <p:pic>
          <p:nvPicPr>
            <p:cNvPr id="3996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5090" y="1772816"/>
              <a:ext cx="604713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63" name="TextBox 7"/>
            <p:cNvSpPr txBox="1">
              <a:spLocks noChangeArrowheads="1"/>
            </p:cNvSpPr>
            <p:nvPr/>
          </p:nvSpPr>
          <p:spPr bwMode="auto">
            <a:xfrm>
              <a:off x="755576" y="1884833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39940" name="Группа 10"/>
          <p:cNvGrpSpPr>
            <a:grpSpLocks/>
          </p:cNvGrpSpPr>
          <p:nvPr/>
        </p:nvGrpSpPr>
        <p:grpSpPr bwMode="auto">
          <a:xfrm>
            <a:off x="223838" y="2689225"/>
            <a:ext cx="603250" cy="628650"/>
            <a:chOff x="625821" y="3076575"/>
            <a:chExt cx="603250" cy="628650"/>
          </a:xfrm>
        </p:grpSpPr>
        <p:pic>
          <p:nvPicPr>
            <p:cNvPr id="39960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5821" y="3076575"/>
              <a:ext cx="6032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61" name="TextBox 9"/>
            <p:cNvSpPr txBox="1">
              <a:spLocks noChangeArrowheads="1"/>
            </p:cNvSpPr>
            <p:nvPr/>
          </p:nvSpPr>
          <p:spPr bwMode="auto">
            <a:xfrm>
              <a:off x="755576" y="3140968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39941" name="Группа 12"/>
          <p:cNvGrpSpPr>
            <a:grpSpLocks/>
          </p:cNvGrpSpPr>
          <p:nvPr/>
        </p:nvGrpSpPr>
        <p:grpSpPr bwMode="auto">
          <a:xfrm>
            <a:off x="223838" y="3629025"/>
            <a:ext cx="603250" cy="628650"/>
            <a:chOff x="625821" y="4293096"/>
            <a:chExt cx="603250" cy="628650"/>
          </a:xfrm>
        </p:grpSpPr>
        <p:pic>
          <p:nvPicPr>
            <p:cNvPr id="39958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5821" y="4293096"/>
              <a:ext cx="6032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59" name="TextBox 11"/>
            <p:cNvSpPr txBox="1">
              <a:spLocks noChangeArrowheads="1"/>
            </p:cNvSpPr>
            <p:nvPr/>
          </p:nvSpPr>
          <p:spPr bwMode="auto">
            <a:xfrm>
              <a:off x="755576" y="4407495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rgbClr val="000000"/>
                  </a:solidFill>
                </a:rPr>
                <a:t>3</a:t>
              </a:r>
            </a:p>
          </p:txBody>
        </p:sp>
      </p:grpSp>
      <p:grpSp>
        <p:nvGrpSpPr>
          <p:cNvPr id="39942" name="Группа 14"/>
          <p:cNvGrpSpPr>
            <a:grpSpLocks/>
          </p:cNvGrpSpPr>
          <p:nvPr/>
        </p:nvGrpSpPr>
        <p:grpSpPr bwMode="auto">
          <a:xfrm>
            <a:off x="223838" y="4637088"/>
            <a:ext cx="603250" cy="628650"/>
            <a:chOff x="626553" y="5301208"/>
            <a:chExt cx="603250" cy="628650"/>
          </a:xfrm>
        </p:grpSpPr>
        <p:pic>
          <p:nvPicPr>
            <p:cNvPr id="39956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6553" y="5301208"/>
              <a:ext cx="6032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57" name="TextBox 13"/>
            <p:cNvSpPr txBox="1">
              <a:spLocks noChangeArrowheads="1"/>
            </p:cNvSpPr>
            <p:nvPr/>
          </p:nvSpPr>
          <p:spPr bwMode="auto">
            <a:xfrm>
              <a:off x="755576" y="5373216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rgbClr val="000000"/>
                  </a:solidFill>
                </a:rPr>
                <a:t>4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58975" y="128588"/>
            <a:ext cx="70770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Какие высказывания верны?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00113" y="1844675"/>
            <a:ext cx="6588125" cy="831850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Сокращение наружных межреберных мышц </a:t>
            </a:r>
          </a:p>
          <a:p>
            <a:r>
              <a:rPr lang="ru-RU" sz="2400">
                <a:solidFill>
                  <a:srgbClr val="000000"/>
                </a:solidFill>
              </a:rPr>
              <a:t>способствует задержке дыхания</a:t>
            </a:r>
          </a:p>
        </p:txBody>
      </p:sp>
      <p:sp>
        <p:nvSpPr>
          <p:cNvPr id="39945" name="TextBox 18"/>
          <p:cNvSpPr txBox="1">
            <a:spLocks noChangeArrowheads="1"/>
          </p:cNvSpPr>
          <p:nvPr/>
        </p:nvSpPr>
        <p:spPr bwMode="auto">
          <a:xfrm>
            <a:off x="923925" y="2760663"/>
            <a:ext cx="6589713" cy="831850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Сокращение наружных межреберных мышц </a:t>
            </a:r>
          </a:p>
          <a:p>
            <a:r>
              <a:rPr lang="ru-RU" sz="2400">
                <a:solidFill>
                  <a:srgbClr val="000000"/>
                </a:solidFill>
              </a:rPr>
              <a:t>способствует вдоху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49325" y="3700463"/>
            <a:ext cx="7069138" cy="831850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Скелетные мышцы прикрепляются с помощью</a:t>
            </a:r>
          </a:p>
          <a:p>
            <a:r>
              <a:rPr lang="ru-RU" sz="2400">
                <a:solidFill>
                  <a:srgbClr val="000000"/>
                </a:solidFill>
              </a:rPr>
              <a:t> сухожилий сначала к связкам, а потом к костям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49325" y="4614863"/>
            <a:ext cx="7866063" cy="830262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Как и все внутренние органы язык образован гладкой</a:t>
            </a:r>
          </a:p>
          <a:p>
            <a:r>
              <a:rPr lang="ru-RU" sz="2400">
                <a:solidFill>
                  <a:srgbClr val="000000"/>
                </a:solidFill>
              </a:rPr>
              <a:t>мышечной тканью</a:t>
            </a:r>
          </a:p>
        </p:txBody>
      </p:sp>
      <p:sp>
        <p:nvSpPr>
          <p:cNvPr id="17" name="Управляющая кнопка: далее 16">
            <a:hlinkClick r:id="rId6" action="ppaction://hlinksldjump" highlightClick="1"/>
          </p:cNvPr>
          <p:cNvSpPr/>
          <p:nvPr/>
        </p:nvSpPr>
        <p:spPr bwMode="auto">
          <a:xfrm>
            <a:off x="8537104" y="6226794"/>
            <a:ext cx="606896" cy="542927"/>
          </a:xfrm>
          <a:prstGeom prst="actionButtonForwardNext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 sz="24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32104" y="767983"/>
            <a:ext cx="164623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79388" y="836613"/>
            <a:ext cx="1565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Проверка</a:t>
            </a:r>
          </a:p>
        </p:txBody>
      </p:sp>
      <p:sp>
        <p:nvSpPr>
          <p:cNvPr id="26" name="Управляющая кнопка: домой 25">
            <a:hlinkClick r:id="rId8" action="ppaction://hlinksldjump" highlightClick="1"/>
          </p:cNvPr>
          <p:cNvSpPr/>
          <p:nvPr/>
        </p:nvSpPr>
        <p:spPr bwMode="auto">
          <a:xfrm>
            <a:off x="7690613" y="6226793"/>
            <a:ext cx="654150" cy="542927"/>
          </a:xfrm>
          <a:prstGeom prst="actionButtonHom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 sz="240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12725"/>
            <a:ext cx="1644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Заголовок 6"/>
          <p:cNvSpPr>
            <a:spLocks noGrp="1"/>
          </p:cNvSpPr>
          <p:nvPr>
            <p:ph type="title"/>
          </p:nvPr>
        </p:nvSpPr>
        <p:spPr>
          <a:xfrm>
            <a:off x="107950" y="188913"/>
            <a:ext cx="1584325" cy="647700"/>
          </a:xfrm>
        </p:spPr>
        <p:txBody>
          <a:bodyPr/>
          <a:lstStyle/>
          <a:p>
            <a:pPr eaLnBrk="1" hangingPunct="1"/>
            <a:r>
              <a:rPr lang="ru-RU" sz="2800" smtClean="0"/>
              <a:t>Вопрос1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395288" y="3141663"/>
            <a:ext cx="8229600" cy="2187575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  <a:r>
              <a:rPr lang="ru-RU" sz="2400" smtClean="0"/>
              <a:t>Обеспечивает вертикальное положение тела и разнообразие движений, опору и защиту внутренних органов, дыхательные движения, произношение звуков, движения глаз, глотание, сокращения сердца, работу кишечника, опорожнение мочевого пузыря ...</a:t>
            </a:r>
          </a:p>
        </p:txBody>
      </p:sp>
      <p:sp>
        <p:nvSpPr>
          <p:cNvPr id="41988" name="TextBox 2"/>
          <p:cNvSpPr txBox="1">
            <a:spLocks noChangeArrowheads="1"/>
          </p:cNvSpPr>
          <p:nvPr/>
        </p:nvSpPr>
        <p:spPr bwMode="auto">
          <a:xfrm>
            <a:off x="1908175" y="212725"/>
            <a:ext cx="65309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Перечислите основные функции мышечной </a:t>
            </a:r>
          </a:p>
          <a:p>
            <a:r>
              <a:rPr lang="ru-RU" sz="2400"/>
              <a:t>ткани в организме.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7504" y="836712"/>
            <a:ext cx="164623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8913" y="920750"/>
            <a:ext cx="15652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Проверка</a:t>
            </a:r>
          </a:p>
        </p:txBody>
      </p:sp>
      <p:pic>
        <p:nvPicPr>
          <p:cNvPr id="41991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89950" y="6272213"/>
            <a:ext cx="6524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12725"/>
            <a:ext cx="17272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Заголовок 6"/>
          <p:cNvSpPr>
            <a:spLocks noGrp="1"/>
          </p:cNvSpPr>
          <p:nvPr>
            <p:ph type="title"/>
          </p:nvPr>
        </p:nvSpPr>
        <p:spPr>
          <a:xfrm>
            <a:off x="139700" y="203200"/>
            <a:ext cx="1727200" cy="647700"/>
          </a:xfrm>
        </p:spPr>
        <p:txBody>
          <a:bodyPr/>
          <a:lstStyle/>
          <a:p>
            <a:pPr eaLnBrk="1" hangingPunct="1"/>
            <a:r>
              <a:rPr lang="ru-RU" sz="2800" smtClean="0"/>
              <a:t>Вопрос 2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42913" y="2349500"/>
            <a:ext cx="8229600" cy="3787775"/>
          </a:xfrm>
        </p:spPr>
        <p:txBody>
          <a:bodyPr/>
          <a:lstStyle/>
          <a:p>
            <a:pPr eaLnBrk="1" hangingPunct="1"/>
            <a:r>
              <a:rPr lang="ru-RU" sz="2400" smtClean="0"/>
              <a:t> Мышцы состоят из миофибрилл, многоядерных волокон, способных к сокращениям за счет взаимного скольжения нитей белков актина и миозина. По степени активности волокна делятся на белые, способные активно и быстро сокращаться, но быстро утомляющиеся; и красные, сокращающиеся медленно, но долго. В мышцах человека присутствуют оба типа волокон, но от преобладания красных или белых волокон будет зависеть активность мышцы.</a:t>
            </a:r>
          </a:p>
        </p:txBody>
      </p:sp>
      <p:sp>
        <p:nvSpPr>
          <p:cNvPr id="43012" name="TextBox 2"/>
          <p:cNvSpPr txBox="1">
            <a:spLocks noChangeArrowheads="1"/>
          </p:cNvSpPr>
          <p:nvPr/>
        </p:nvSpPr>
        <p:spPr bwMode="auto">
          <a:xfrm>
            <a:off x="1979613" y="212725"/>
            <a:ext cx="64277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Какие особенности внутреннего строения </a:t>
            </a:r>
          </a:p>
          <a:p>
            <a:r>
              <a:rPr lang="ru-RU" sz="2400"/>
              <a:t>обеспечивают функциональную активность</a:t>
            </a:r>
          </a:p>
          <a:p>
            <a:r>
              <a:rPr lang="ru-RU" sz="2400"/>
              <a:t> мышц?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89459" y="856134"/>
            <a:ext cx="164623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1463" y="939800"/>
            <a:ext cx="1563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Проверка</a:t>
            </a:r>
          </a:p>
        </p:txBody>
      </p:sp>
      <p:pic>
        <p:nvPicPr>
          <p:cNvPr id="43015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64538" y="6272213"/>
            <a:ext cx="6524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Содержание</a:t>
            </a:r>
          </a:p>
        </p:txBody>
      </p:sp>
      <p:pic>
        <p:nvPicPr>
          <p:cNvPr id="5" name="Схема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7325" y="1390650"/>
            <a:ext cx="7424738" cy="5486400"/>
          </a:xfrm>
          <a:prstGeom prst="rect">
            <a:avLst/>
          </a:prstGeom>
          <a:noFill/>
        </p:spPr>
      </p:pic>
      <p:pic>
        <p:nvPicPr>
          <p:cNvPr id="4" name="Группа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13" y="585788"/>
            <a:ext cx="2054225" cy="766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12725"/>
            <a:ext cx="17272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Заголовок 6"/>
          <p:cNvSpPr>
            <a:spLocks noGrp="1"/>
          </p:cNvSpPr>
          <p:nvPr>
            <p:ph type="title"/>
          </p:nvPr>
        </p:nvSpPr>
        <p:spPr>
          <a:xfrm>
            <a:off x="139700" y="203200"/>
            <a:ext cx="1727200" cy="647700"/>
          </a:xfrm>
        </p:spPr>
        <p:txBody>
          <a:bodyPr/>
          <a:lstStyle/>
          <a:p>
            <a:pPr eaLnBrk="1" hangingPunct="1"/>
            <a:r>
              <a:rPr lang="ru-RU" sz="2800" smtClean="0"/>
              <a:t>Вопрос 3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349250" y="2133600"/>
            <a:ext cx="8229600" cy="3787775"/>
          </a:xfrm>
        </p:spPr>
        <p:txBody>
          <a:bodyPr/>
          <a:lstStyle/>
          <a:p>
            <a:pPr eaLnBrk="1" hangingPunct="1"/>
            <a:r>
              <a:rPr lang="ru-RU" sz="2400" smtClean="0"/>
              <a:t> Сухожилия – плотная несократимая часть, с помощью которой мышца прикреплена к разным точкам кости и действует как рычажный механизм, обеспечивая движения в суставах. Мышцы конечностей имеют узкие и длинные сухожилия, широкие и плоские сухожилия характерны для мышц, участвующих в формировании стенок полостей тела. Сухожилия малорастяжимы, обладают значительной прочностью и выдерживают огромные нагрузки.</a:t>
            </a:r>
          </a:p>
        </p:txBody>
      </p:sp>
      <p:sp>
        <p:nvSpPr>
          <p:cNvPr id="44036" name="TextBox 2"/>
          <p:cNvSpPr txBox="1">
            <a:spLocks noChangeArrowheads="1"/>
          </p:cNvSpPr>
          <p:nvPr/>
        </p:nvSpPr>
        <p:spPr bwMode="auto">
          <a:xfrm>
            <a:off x="1979613" y="236538"/>
            <a:ext cx="6575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Объясните целесообразность прикрепления</a:t>
            </a:r>
          </a:p>
          <a:p>
            <a:r>
              <a:rPr lang="ru-RU" sz="2400"/>
              <a:t> мышц к костям при помощи сухожилий. </a:t>
            </a:r>
          </a:p>
          <a:p>
            <a:r>
              <a:rPr lang="ru-RU" sz="2400"/>
              <a:t>Все ли сухожилия одинаковы по форме?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2" y="836712"/>
            <a:ext cx="164623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60350" y="920750"/>
            <a:ext cx="15652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Проверка</a:t>
            </a:r>
          </a:p>
        </p:txBody>
      </p:sp>
      <p:pic>
        <p:nvPicPr>
          <p:cNvPr id="44039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91538" y="6272213"/>
            <a:ext cx="6524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12725"/>
            <a:ext cx="17272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Заголовок 6"/>
          <p:cNvSpPr>
            <a:spLocks noGrp="1"/>
          </p:cNvSpPr>
          <p:nvPr>
            <p:ph type="title"/>
          </p:nvPr>
        </p:nvSpPr>
        <p:spPr>
          <a:xfrm>
            <a:off x="139700" y="203200"/>
            <a:ext cx="1727200" cy="647700"/>
          </a:xfrm>
        </p:spPr>
        <p:txBody>
          <a:bodyPr/>
          <a:lstStyle/>
          <a:p>
            <a:pPr eaLnBrk="1" hangingPunct="1"/>
            <a:r>
              <a:rPr lang="ru-RU" sz="2800" smtClean="0"/>
              <a:t>Вопрос 4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395288" y="2924175"/>
            <a:ext cx="8229600" cy="2089150"/>
          </a:xfrm>
        </p:spPr>
        <p:txBody>
          <a:bodyPr/>
          <a:lstStyle/>
          <a:p>
            <a:pPr eaLnBrk="1" hangingPunct="1"/>
            <a:r>
              <a:rPr lang="ru-RU" sz="2400" smtClean="0"/>
              <a:t> Мимические мышцы одним концом прикреплены к костям черепа, а другим к коже лица, поэтому при их сокращении на лице человека выражаются различные эмоции, мы можем улыбаться, плакать, смеяться.</a:t>
            </a:r>
          </a:p>
        </p:txBody>
      </p:sp>
      <p:sp>
        <p:nvSpPr>
          <p:cNvPr id="45060" name="TextBox 2"/>
          <p:cNvSpPr txBox="1">
            <a:spLocks noChangeArrowheads="1"/>
          </p:cNvSpPr>
          <p:nvPr/>
        </p:nvSpPr>
        <p:spPr bwMode="auto">
          <a:xfrm>
            <a:off x="2103438" y="296863"/>
            <a:ext cx="59817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Какова особенность мимических мышц?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89459" y="856134"/>
            <a:ext cx="164623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1463" y="939800"/>
            <a:ext cx="1563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Проверка</a:t>
            </a:r>
          </a:p>
        </p:txBody>
      </p:sp>
      <p:pic>
        <p:nvPicPr>
          <p:cNvPr id="45063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91538" y="6165850"/>
            <a:ext cx="6524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12725"/>
            <a:ext cx="17272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Заголовок 6"/>
          <p:cNvSpPr>
            <a:spLocks noGrp="1"/>
          </p:cNvSpPr>
          <p:nvPr>
            <p:ph type="title"/>
          </p:nvPr>
        </p:nvSpPr>
        <p:spPr>
          <a:xfrm>
            <a:off x="139700" y="203200"/>
            <a:ext cx="1727200" cy="647700"/>
          </a:xfrm>
        </p:spPr>
        <p:txBody>
          <a:bodyPr/>
          <a:lstStyle/>
          <a:p>
            <a:pPr eaLnBrk="1" hangingPunct="1"/>
            <a:r>
              <a:rPr lang="ru-RU" sz="2800" smtClean="0"/>
              <a:t>Вопрос 5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395288" y="2924175"/>
            <a:ext cx="8229600" cy="2089150"/>
          </a:xfrm>
        </p:spPr>
        <p:txBody>
          <a:bodyPr/>
          <a:lstStyle/>
          <a:p>
            <a:pPr eaLnBrk="1" hangingPunct="1"/>
            <a:r>
              <a:rPr lang="ru-RU" sz="2400" smtClean="0"/>
              <a:t> Разгибание туловища назад, наклоны в сторону, движения головы и рук, а также грудной клетки во время дыхания.</a:t>
            </a:r>
          </a:p>
        </p:txBody>
      </p:sp>
      <p:sp>
        <p:nvSpPr>
          <p:cNvPr id="46084" name="TextBox 2"/>
          <p:cNvSpPr txBox="1">
            <a:spLocks noChangeArrowheads="1"/>
          </p:cNvSpPr>
          <p:nvPr/>
        </p:nvSpPr>
        <p:spPr bwMode="auto">
          <a:xfrm>
            <a:off x="1979613" y="303213"/>
            <a:ext cx="61102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Какую работу выполняют мышцы спины?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2" y="836712"/>
            <a:ext cx="164623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60350" y="920750"/>
            <a:ext cx="15652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Проверка</a:t>
            </a:r>
          </a:p>
        </p:txBody>
      </p:sp>
      <p:pic>
        <p:nvPicPr>
          <p:cNvPr id="46087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39150" y="6272213"/>
            <a:ext cx="6524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12725"/>
            <a:ext cx="17272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Заголовок 6"/>
          <p:cNvSpPr>
            <a:spLocks noGrp="1"/>
          </p:cNvSpPr>
          <p:nvPr>
            <p:ph type="title"/>
          </p:nvPr>
        </p:nvSpPr>
        <p:spPr>
          <a:xfrm>
            <a:off x="139700" y="203200"/>
            <a:ext cx="1727200" cy="647700"/>
          </a:xfrm>
        </p:spPr>
        <p:txBody>
          <a:bodyPr/>
          <a:lstStyle/>
          <a:p>
            <a:pPr eaLnBrk="1" hangingPunct="1"/>
            <a:r>
              <a:rPr lang="ru-RU" sz="2800" smtClean="0"/>
              <a:t>Вопрос 6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395288" y="2924175"/>
            <a:ext cx="8229600" cy="2089150"/>
          </a:xfrm>
        </p:spPr>
        <p:txBody>
          <a:bodyPr/>
          <a:lstStyle/>
          <a:p>
            <a:pPr eaLnBrk="1" hangingPunct="1"/>
            <a:r>
              <a:rPr lang="ru-RU" sz="2400" smtClean="0"/>
              <a:t> Мышцы брюшного пресса формируют линию живота и талии, что немаловажно для гармоничной фигуры, но главное – обеспечивают дополнительную защиту младенцу во время внутриутробного развития и нормальное протекание родов.</a:t>
            </a:r>
          </a:p>
        </p:txBody>
      </p:sp>
      <p:sp>
        <p:nvSpPr>
          <p:cNvPr id="47108" name="TextBox 2"/>
          <p:cNvSpPr txBox="1">
            <a:spLocks noChangeArrowheads="1"/>
          </p:cNvSpPr>
          <p:nvPr/>
        </p:nvSpPr>
        <p:spPr bwMode="auto">
          <a:xfrm>
            <a:off x="1979613" y="236538"/>
            <a:ext cx="7054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 Объясните, почему для женщин очень важно</a:t>
            </a:r>
          </a:p>
          <a:p>
            <a:r>
              <a:rPr lang="ru-RU" sz="2400"/>
              <a:t> развитие мышц брюшного пресса, даже если </a:t>
            </a:r>
          </a:p>
          <a:p>
            <a:r>
              <a:rPr lang="ru-RU" sz="2400"/>
              <a:t>они не занимаются спортом профессионально?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89459" y="836712"/>
            <a:ext cx="164623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1463" y="920750"/>
            <a:ext cx="15636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Проверка</a:t>
            </a:r>
          </a:p>
        </p:txBody>
      </p:sp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 bwMode="auto">
          <a:xfrm>
            <a:off x="8446169" y="6263477"/>
            <a:ext cx="654150" cy="542927"/>
          </a:xfrm>
          <a:prstGeom prst="actionButtonHom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 sz="240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Типы мышц</a:t>
            </a:r>
          </a:p>
        </p:txBody>
      </p:sp>
      <p:pic>
        <p:nvPicPr>
          <p:cNvPr id="3" name="Схема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" y="974725"/>
            <a:ext cx="9009063" cy="5554663"/>
          </a:xfrm>
          <a:prstGeom prst="rect">
            <a:avLst/>
          </a:prstGeom>
          <a:noFill/>
        </p:spPr>
      </p:pic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539750" y="1958975"/>
            <a:ext cx="3808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Гладкая мышечная ткань</a:t>
            </a:r>
          </a:p>
        </p:txBody>
      </p:sp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4932363" y="1958975"/>
            <a:ext cx="4098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Поперечнополосатая ткань</a:t>
            </a:r>
          </a:p>
        </p:txBody>
      </p:sp>
      <p:pic>
        <p:nvPicPr>
          <p:cNvPr id="307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050" y="2054225"/>
            <a:ext cx="787400" cy="781050"/>
          </a:xfrm>
          <a:prstGeom prst="rect">
            <a:avLst/>
          </a:prstGeom>
          <a:noFill/>
        </p:spPr>
      </p:pic>
      <p:pic>
        <p:nvPicPr>
          <p:cNvPr id="3075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59300" y="2054225"/>
            <a:ext cx="744538" cy="731838"/>
          </a:xfrm>
          <a:prstGeom prst="rect">
            <a:avLst/>
          </a:prstGeom>
          <a:noFill/>
        </p:spPr>
      </p:pic>
      <p:grpSp>
        <p:nvGrpSpPr>
          <p:cNvPr id="48135" name="Группа 8"/>
          <p:cNvGrpSpPr>
            <a:grpSpLocks/>
          </p:cNvGrpSpPr>
          <p:nvPr/>
        </p:nvGrpSpPr>
        <p:grpSpPr bwMode="auto">
          <a:xfrm>
            <a:off x="2411413" y="6207125"/>
            <a:ext cx="4718050" cy="782638"/>
            <a:chOff x="2195736" y="6206859"/>
            <a:chExt cx="4717281" cy="782608"/>
          </a:xfrm>
        </p:grpSpPr>
        <p:pic>
          <p:nvPicPr>
            <p:cNvPr id="3076" name="Picture 4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191896" y="6272784"/>
              <a:ext cx="725424" cy="725424"/>
            </a:xfrm>
            <a:prstGeom prst="rect">
              <a:avLst/>
            </a:prstGeom>
            <a:noFill/>
          </p:spPr>
        </p:pic>
        <p:grpSp>
          <p:nvGrpSpPr>
            <p:cNvPr id="48141" name="Группа 7"/>
            <p:cNvGrpSpPr>
              <a:grpSpLocks/>
            </p:cNvGrpSpPr>
            <p:nvPr/>
          </p:nvGrpSpPr>
          <p:grpSpPr bwMode="auto">
            <a:xfrm>
              <a:off x="2659909" y="6206859"/>
              <a:ext cx="4253108" cy="651141"/>
              <a:chOff x="2659909" y="6206859"/>
              <a:chExt cx="4253108" cy="651141"/>
            </a:xfrm>
          </p:grpSpPr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691768" y="6199632"/>
                <a:ext cx="4224528" cy="664464"/>
              </a:xfrm>
              <a:prstGeom prst="rect">
                <a:avLst/>
              </a:prstGeom>
              <a:noFill/>
            </p:spPr>
          </p:pic>
          <p:sp>
            <p:nvSpPr>
              <p:cNvPr id="48143" name="TextBox 6"/>
              <p:cNvSpPr txBox="1">
                <a:spLocks noChangeArrowheads="1"/>
              </p:cNvSpPr>
              <p:nvPr/>
            </p:nvSpPr>
            <p:spPr bwMode="auto">
              <a:xfrm>
                <a:off x="2659909" y="6279703"/>
                <a:ext cx="4216347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400"/>
                  <a:t>Сердечная мышечная ткань</a:t>
                </a:r>
              </a:p>
            </p:txBody>
          </p:sp>
        </p:grpSp>
      </p:grpSp>
      <p:sp>
        <p:nvSpPr>
          <p:cNvPr id="13" name="Управляющая кнопка: домой 12">
            <a:hlinkClick r:id="rId11" action="ppaction://hlinksldjump" highlightClick="1"/>
          </p:cNvPr>
          <p:cNvSpPr/>
          <p:nvPr/>
        </p:nvSpPr>
        <p:spPr bwMode="auto">
          <a:xfrm>
            <a:off x="7740239" y="6239071"/>
            <a:ext cx="654150" cy="542927"/>
          </a:xfrm>
          <a:prstGeom prst="actionButtonHom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 sz="2400"/>
          </a:p>
        </p:txBody>
      </p:sp>
      <p:sp>
        <p:nvSpPr>
          <p:cNvPr id="48139" name="Управляющая кнопка: возврат 9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207125"/>
            <a:ext cx="611187" cy="585788"/>
          </a:xfrm>
          <a:prstGeom prst="actionButtonReturn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pPr algn="ctr"/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хема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350" y="225425"/>
            <a:ext cx="7662863" cy="6370638"/>
          </a:xfrm>
          <a:prstGeom prst="rect">
            <a:avLst/>
          </a:prstGeom>
          <a:noFill/>
        </p:spPr>
      </p:pic>
      <p:sp>
        <p:nvSpPr>
          <p:cNvPr id="50178" name="TextBox 4"/>
          <p:cNvSpPr txBox="1">
            <a:spLocks noChangeArrowheads="1"/>
          </p:cNvSpPr>
          <p:nvPr/>
        </p:nvSpPr>
        <p:spPr bwMode="auto">
          <a:xfrm>
            <a:off x="468313" y="15398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7" name="TextBox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" y="1163638"/>
            <a:ext cx="1041400" cy="4200525"/>
          </a:xfrm>
          <a:prstGeom prst="rect">
            <a:avLst/>
          </a:prstGeom>
          <a:noFill/>
        </p:spPr>
      </p:pic>
      <p:pic>
        <p:nvPicPr>
          <p:cNvPr id="10" name="TextBox 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5325" y="895350"/>
            <a:ext cx="1103313" cy="5260975"/>
          </a:xfrm>
          <a:prstGeom prst="rect">
            <a:avLst/>
          </a:prstGeom>
          <a:noFill/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00113" y="260350"/>
            <a:ext cx="2303462" cy="1463675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pPr algn="ctr"/>
            <a:r>
              <a:rPr lang="ru-RU" sz="2400" b="1"/>
              <a:t>1</a:t>
            </a: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900113" y="1844675"/>
            <a:ext cx="2341562" cy="1500188"/>
            <a:chOff x="179512" y="1844823"/>
            <a:chExt cx="2341563" cy="1500187"/>
          </a:xfrm>
        </p:grpSpPr>
        <p:pic>
          <p:nvPicPr>
            <p:cNvPr id="50202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9512" y="1844823"/>
              <a:ext cx="2341563" cy="150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203" name="TextBox 5"/>
            <p:cNvSpPr txBox="1">
              <a:spLocks noChangeArrowheads="1"/>
            </p:cNvSpPr>
            <p:nvPr/>
          </p:nvSpPr>
          <p:spPr bwMode="auto">
            <a:xfrm>
              <a:off x="1172199" y="1909148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2</a:t>
              </a:r>
            </a:p>
          </p:txBody>
        </p:sp>
      </p:grpSp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862013" y="3573463"/>
            <a:ext cx="2341562" cy="1500187"/>
            <a:chOff x="323528" y="3596978"/>
            <a:chExt cx="2341563" cy="1500187"/>
          </a:xfrm>
        </p:grpSpPr>
        <p:pic>
          <p:nvPicPr>
            <p:cNvPr id="50200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3528" y="3596978"/>
              <a:ext cx="2341563" cy="150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201" name="TextBox 10"/>
            <p:cNvSpPr txBox="1">
              <a:spLocks noChangeArrowheads="1"/>
            </p:cNvSpPr>
            <p:nvPr/>
          </p:nvSpPr>
          <p:spPr bwMode="auto">
            <a:xfrm>
              <a:off x="1331640" y="3645024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3</a:t>
              </a:r>
            </a:p>
          </p:txBody>
        </p:sp>
      </p:grpSp>
      <p:grpSp>
        <p:nvGrpSpPr>
          <p:cNvPr id="14" name="Группа 13"/>
          <p:cNvGrpSpPr>
            <a:grpSpLocks/>
          </p:cNvGrpSpPr>
          <p:nvPr/>
        </p:nvGrpSpPr>
        <p:grpSpPr bwMode="auto">
          <a:xfrm>
            <a:off x="827088" y="5097463"/>
            <a:ext cx="2341562" cy="1500187"/>
            <a:chOff x="827584" y="5097165"/>
            <a:chExt cx="2341563" cy="1500187"/>
          </a:xfrm>
        </p:grpSpPr>
        <p:pic>
          <p:nvPicPr>
            <p:cNvPr id="50198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27584" y="5097165"/>
              <a:ext cx="2341563" cy="150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99" name="TextBox 12"/>
            <p:cNvSpPr txBox="1">
              <a:spLocks noChangeArrowheads="1"/>
            </p:cNvSpPr>
            <p:nvPr/>
          </p:nvSpPr>
          <p:spPr bwMode="auto">
            <a:xfrm>
              <a:off x="1870397" y="5142383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4</a:t>
              </a:r>
            </a:p>
          </p:txBody>
        </p:sp>
      </p:grpSp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5940425" y="223838"/>
            <a:ext cx="2454275" cy="1500187"/>
            <a:chOff x="5940152" y="224295"/>
            <a:chExt cx="2453991" cy="1500187"/>
          </a:xfrm>
        </p:grpSpPr>
        <p:pic>
          <p:nvPicPr>
            <p:cNvPr id="50196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940152" y="224295"/>
              <a:ext cx="2453991" cy="150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97" name="TextBox 14"/>
            <p:cNvSpPr txBox="1">
              <a:spLocks noChangeArrowheads="1"/>
            </p:cNvSpPr>
            <p:nvPr/>
          </p:nvSpPr>
          <p:spPr bwMode="auto">
            <a:xfrm>
              <a:off x="7020272" y="260648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5</a:t>
              </a:r>
            </a:p>
          </p:txBody>
        </p:sp>
      </p:grp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6011863" y="1844675"/>
            <a:ext cx="2341562" cy="1500188"/>
            <a:chOff x="6012160" y="1844824"/>
            <a:chExt cx="2341563" cy="1500187"/>
          </a:xfrm>
        </p:grpSpPr>
        <p:pic>
          <p:nvPicPr>
            <p:cNvPr id="50194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12160" y="1844824"/>
              <a:ext cx="2341563" cy="150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95" name="TextBox 16"/>
            <p:cNvSpPr txBox="1">
              <a:spLocks noChangeArrowheads="1"/>
            </p:cNvSpPr>
            <p:nvPr/>
          </p:nvSpPr>
          <p:spPr bwMode="auto">
            <a:xfrm>
              <a:off x="7020272" y="1844824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6</a:t>
              </a:r>
            </a:p>
          </p:txBody>
        </p:sp>
      </p:grpSp>
      <p:grpSp>
        <p:nvGrpSpPr>
          <p:cNvPr id="20" name="Группа 19"/>
          <p:cNvGrpSpPr>
            <a:grpSpLocks/>
          </p:cNvGrpSpPr>
          <p:nvPr/>
        </p:nvGrpSpPr>
        <p:grpSpPr bwMode="auto">
          <a:xfrm>
            <a:off x="6053138" y="3554413"/>
            <a:ext cx="2341562" cy="1500187"/>
            <a:chOff x="6052580" y="3554983"/>
            <a:chExt cx="2341563" cy="1500187"/>
          </a:xfrm>
        </p:grpSpPr>
        <p:pic>
          <p:nvPicPr>
            <p:cNvPr id="50192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52580" y="3554983"/>
              <a:ext cx="2341563" cy="150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93" name="TextBox 18"/>
            <p:cNvSpPr txBox="1">
              <a:spLocks noChangeArrowheads="1"/>
            </p:cNvSpPr>
            <p:nvPr/>
          </p:nvSpPr>
          <p:spPr bwMode="auto">
            <a:xfrm>
              <a:off x="7092280" y="3573016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7</a:t>
              </a:r>
            </a:p>
          </p:txBody>
        </p:sp>
      </p:grpSp>
      <p:grpSp>
        <p:nvGrpSpPr>
          <p:cNvPr id="22" name="Группа 21"/>
          <p:cNvGrpSpPr>
            <a:grpSpLocks/>
          </p:cNvGrpSpPr>
          <p:nvPr/>
        </p:nvGrpSpPr>
        <p:grpSpPr bwMode="auto">
          <a:xfrm>
            <a:off x="6011863" y="5168900"/>
            <a:ext cx="2341562" cy="1500188"/>
            <a:chOff x="6012160" y="5169173"/>
            <a:chExt cx="2341563" cy="1500187"/>
          </a:xfrm>
        </p:grpSpPr>
        <p:pic>
          <p:nvPicPr>
            <p:cNvPr id="50190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12160" y="5169173"/>
              <a:ext cx="2341563" cy="150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91" name="TextBox 20"/>
            <p:cNvSpPr txBox="1">
              <a:spLocks noChangeArrowheads="1"/>
            </p:cNvSpPr>
            <p:nvPr/>
          </p:nvSpPr>
          <p:spPr bwMode="auto">
            <a:xfrm>
              <a:off x="7045267" y="5229200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8</a:t>
              </a:r>
            </a:p>
          </p:txBody>
        </p:sp>
      </p:grpSp>
      <p:sp>
        <p:nvSpPr>
          <p:cNvPr id="50189" name="Управляющая кнопка: возврат 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7888" y="6337300"/>
            <a:ext cx="647700" cy="520700"/>
          </a:xfrm>
          <a:prstGeom prst="actionButtonReturn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pPr algn="ctr"/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Строение скелетной мышцы</a:t>
            </a:r>
          </a:p>
        </p:txBody>
      </p:sp>
      <p:pic>
        <p:nvPicPr>
          <p:cNvPr id="1029" name="Picture 5" descr="C:\Users\Пользователь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763" y="1023938"/>
            <a:ext cx="6534150" cy="5370512"/>
          </a:xfrm>
          <a:prstGeom prst="rect">
            <a:avLst/>
          </a:prstGeom>
          <a:noFill/>
        </p:spPr>
      </p:pic>
      <p:grpSp>
        <p:nvGrpSpPr>
          <p:cNvPr id="3" name="Скругленный прямоугольник 2"/>
          <p:cNvGrpSpPr>
            <a:grpSpLocks/>
          </p:cNvGrpSpPr>
          <p:nvPr/>
        </p:nvGrpSpPr>
        <p:grpSpPr bwMode="auto">
          <a:xfrm>
            <a:off x="3292475" y="1755775"/>
            <a:ext cx="2840038" cy="573088"/>
            <a:chOff x="2074" y="1106"/>
            <a:chExt cx="1789" cy="361"/>
          </a:xfrm>
        </p:grpSpPr>
        <p:pic>
          <p:nvPicPr>
            <p:cNvPr id="51203" name="Скругленный прямоугольник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74" y="1106"/>
              <a:ext cx="1789" cy="361"/>
            </a:xfrm>
            <a:prstGeom prst="rect">
              <a:avLst/>
            </a:prstGeom>
            <a:noFill/>
          </p:spPr>
        </p:pic>
        <p:sp>
          <p:nvSpPr>
            <p:cNvPr id="51204" name="Text Box 4"/>
            <p:cNvSpPr txBox="1">
              <a:spLocks noChangeArrowheads="1"/>
            </p:cNvSpPr>
            <p:nvPr/>
          </p:nvSpPr>
          <p:spPr bwMode="auto">
            <a:xfrm>
              <a:off x="2101" y="1146"/>
              <a:ext cx="1738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/>
                <a:t>Мышца</a:t>
              </a:r>
            </a:p>
          </p:txBody>
        </p:sp>
      </p:grp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1724025" y="1200150"/>
            <a:ext cx="2878138" cy="573088"/>
            <a:chOff x="1537606" y="1462964"/>
            <a:chExt cx="2878137" cy="573087"/>
          </a:xfrm>
        </p:grpSpPr>
        <p:pic>
          <p:nvPicPr>
            <p:cNvPr id="51244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37606" y="1462964"/>
              <a:ext cx="2878137" cy="573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45" name="TextBox 4"/>
            <p:cNvSpPr txBox="1">
              <a:spLocks noChangeArrowheads="1"/>
            </p:cNvSpPr>
            <p:nvPr/>
          </p:nvSpPr>
          <p:spPr bwMode="auto">
            <a:xfrm>
              <a:off x="1928763" y="1484784"/>
              <a:ext cx="177914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Сухожилие</a:t>
              </a:r>
            </a:p>
          </p:txBody>
        </p:sp>
      </p:grp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1724025" y="1220788"/>
            <a:ext cx="2878138" cy="573087"/>
            <a:chOff x="5984507" y="1449148"/>
            <a:chExt cx="2878137" cy="573087"/>
          </a:xfrm>
        </p:grpSpPr>
        <p:pic>
          <p:nvPicPr>
            <p:cNvPr id="51242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84507" y="1449148"/>
              <a:ext cx="2878137" cy="573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43" name="TextBox 3"/>
            <p:cNvSpPr txBox="1">
              <a:spLocks noChangeArrowheads="1"/>
            </p:cNvSpPr>
            <p:nvPr/>
          </p:nvSpPr>
          <p:spPr bwMode="auto">
            <a:xfrm>
              <a:off x="7193241" y="1484784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1</a:t>
              </a:r>
            </a:p>
          </p:txBody>
        </p:sp>
      </p:grp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BDBFD"/>
              </a:clrFrom>
              <a:clrTo>
                <a:srgbClr val="DBDB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4025" y="1220788"/>
            <a:ext cx="2878138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3311525" y="1749425"/>
            <a:ext cx="2878138" cy="573088"/>
            <a:chOff x="6102473" y="4238689"/>
            <a:chExt cx="2878137" cy="573087"/>
          </a:xfrm>
        </p:grpSpPr>
        <p:pic>
          <p:nvPicPr>
            <p:cNvPr id="51240" name="Picture 1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02473" y="4238689"/>
              <a:ext cx="2878137" cy="573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41" name="TextBox 7"/>
            <p:cNvSpPr txBox="1">
              <a:spLocks noChangeArrowheads="1"/>
            </p:cNvSpPr>
            <p:nvPr/>
          </p:nvSpPr>
          <p:spPr bwMode="auto">
            <a:xfrm>
              <a:off x="7341694" y="4277022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2</a:t>
              </a:r>
            </a:p>
          </p:txBody>
        </p:sp>
      </p:grp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BDBFD"/>
              </a:clrFrom>
              <a:clrTo>
                <a:srgbClr val="DBDB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749425"/>
            <a:ext cx="2878138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2817813" y="5810250"/>
            <a:ext cx="2878137" cy="573088"/>
            <a:chOff x="2344612" y="5524178"/>
            <a:chExt cx="2878137" cy="573087"/>
          </a:xfrm>
        </p:grpSpPr>
        <p:pic>
          <p:nvPicPr>
            <p:cNvPr id="51238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44612" y="5524178"/>
              <a:ext cx="2878137" cy="573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39" name="TextBox 9"/>
            <p:cNvSpPr txBox="1">
              <a:spLocks noChangeArrowheads="1"/>
            </p:cNvSpPr>
            <p:nvPr/>
          </p:nvSpPr>
          <p:spPr bwMode="auto">
            <a:xfrm>
              <a:off x="3310769" y="5634607"/>
              <a:ext cx="115230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Клетки</a:t>
              </a:r>
            </a:p>
          </p:txBody>
        </p:sp>
      </p:grp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2846388" y="5808663"/>
            <a:ext cx="2878137" cy="573087"/>
            <a:chOff x="1404739" y="6382816"/>
            <a:chExt cx="2878137" cy="573087"/>
          </a:xfrm>
        </p:grpSpPr>
        <p:pic>
          <p:nvPicPr>
            <p:cNvPr id="51236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04739" y="6382816"/>
              <a:ext cx="2878137" cy="573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37" name="TextBox 11"/>
            <p:cNvSpPr txBox="1">
              <a:spLocks noChangeArrowheads="1"/>
            </p:cNvSpPr>
            <p:nvPr/>
          </p:nvSpPr>
          <p:spPr bwMode="auto">
            <a:xfrm>
              <a:off x="2665713" y="6438526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3</a:t>
              </a:r>
            </a:p>
          </p:txBody>
        </p:sp>
      </p:grp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BDBFD"/>
              </a:clrFrom>
              <a:clrTo>
                <a:srgbClr val="DBDB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6225" y="5810250"/>
            <a:ext cx="2878138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5873750" y="6151563"/>
            <a:ext cx="2878138" cy="573087"/>
            <a:chOff x="6012160" y="6096272"/>
            <a:chExt cx="2878137" cy="573087"/>
          </a:xfrm>
        </p:grpSpPr>
        <p:pic>
          <p:nvPicPr>
            <p:cNvPr id="51234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12160" y="6096272"/>
              <a:ext cx="2878137" cy="573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35" name="TextBox 13"/>
            <p:cNvSpPr txBox="1">
              <a:spLocks noChangeArrowheads="1"/>
            </p:cNvSpPr>
            <p:nvPr/>
          </p:nvSpPr>
          <p:spPr bwMode="auto">
            <a:xfrm>
              <a:off x="6290867" y="6165304"/>
              <a:ext cx="238558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Актин и миозин</a:t>
              </a:r>
            </a:p>
          </p:txBody>
        </p:sp>
      </p:grp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5867400" y="6165850"/>
            <a:ext cx="2878138" cy="573088"/>
            <a:chOff x="6265863" y="4797152"/>
            <a:chExt cx="2878137" cy="573087"/>
          </a:xfrm>
        </p:grpSpPr>
        <p:pic>
          <p:nvPicPr>
            <p:cNvPr id="51232" name="Picture 1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65863" y="4797152"/>
              <a:ext cx="2878137" cy="573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33" name="TextBox 14"/>
            <p:cNvSpPr txBox="1">
              <a:spLocks noChangeArrowheads="1"/>
            </p:cNvSpPr>
            <p:nvPr/>
          </p:nvSpPr>
          <p:spPr bwMode="auto">
            <a:xfrm>
              <a:off x="7483661" y="4869160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4</a:t>
              </a:r>
            </a:p>
          </p:txBody>
        </p:sp>
      </p:grp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BDBFD"/>
              </a:clrFrom>
              <a:clrTo>
                <a:srgbClr val="DBDB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83275" y="6137275"/>
            <a:ext cx="2878138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Группа 18"/>
          <p:cNvGrpSpPr>
            <a:grpSpLocks/>
          </p:cNvGrpSpPr>
          <p:nvPr/>
        </p:nvGrpSpPr>
        <p:grpSpPr bwMode="auto">
          <a:xfrm>
            <a:off x="4749800" y="2886075"/>
            <a:ext cx="2878138" cy="573088"/>
            <a:chOff x="6112999" y="4286248"/>
            <a:chExt cx="2878137" cy="573087"/>
          </a:xfrm>
        </p:grpSpPr>
        <p:pic>
          <p:nvPicPr>
            <p:cNvPr id="51230" name="Picture 1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12999" y="4286248"/>
              <a:ext cx="2878137" cy="573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31" name="TextBox 17"/>
            <p:cNvSpPr txBox="1">
              <a:spLocks noChangeArrowheads="1"/>
            </p:cNvSpPr>
            <p:nvPr/>
          </p:nvSpPr>
          <p:spPr bwMode="auto">
            <a:xfrm>
              <a:off x="7092280" y="4365104"/>
              <a:ext cx="93006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Ядра</a:t>
              </a:r>
            </a:p>
          </p:txBody>
        </p:sp>
      </p:grpSp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4757738" y="2921000"/>
            <a:ext cx="2878137" cy="573088"/>
            <a:chOff x="5597152" y="2906256"/>
            <a:chExt cx="2878137" cy="573087"/>
          </a:xfrm>
        </p:grpSpPr>
        <p:pic>
          <p:nvPicPr>
            <p:cNvPr id="51228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97152" y="2906256"/>
              <a:ext cx="2878137" cy="573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29" name="TextBox 19"/>
            <p:cNvSpPr txBox="1">
              <a:spLocks noChangeArrowheads="1"/>
            </p:cNvSpPr>
            <p:nvPr/>
          </p:nvSpPr>
          <p:spPr bwMode="auto">
            <a:xfrm>
              <a:off x="6876256" y="2967335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5</a:t>
              </a:r>
            </a:p>
          </p:txBody>
        </p:sp>
      </p:grp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BDBFD"/>
              </a:clrFrom>
              <a:clrTo>
                <a:srgbClr val="DBDB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5200" y="2924175"/>
            <a:ext cx="2878138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Группа 25"/>
          <p:cNvGrpSpPr>
            <a:grpSpLocks/>
          </p:cNvGrpSpPr>
          <p:nvPr/>
        </p:nvGrpSpPr>
        <p:grpSpPr bwMode="auto">
          <a:xfrm>
            <a:off x="4357688" y="2298700"/>
            <a:ext cx="2878137" cy="573088"/>
            <a:chOff x="4329037" y="2322090"/>
            <a:chExt cx="2878137" cy="573087"/>
          </a:xfrm>
        </p:grpSpPr>
        <p:pic>
          <p:nvPicPr>
            <p:cNvPr id="51226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29037" y="2322090"/>
              <a:ext cx="2878137" cy="573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27" name="TextBox 21"/>
            <p:cNvSpPr txBox="1">
              <a:spLocks noChangeArrowheads="1"/>
            </p:cNvSpPr>
            <p:nvPr/>
          </p:nvSpPr>
          <p:spPr bwMode="auto">
            <a:xfrm>
              <a:off x="4360752" y="2377800"/>
              <a:ext cx="27897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Мышечное </a:t>
              </a:r>
              <a:r>
                <a:rPr lang="ru-RU" sz="2000"/>
                <a:t>волокно</a:t>
              </a:r>
            </a:p>
          </p:txBody>
        </p:sp>
      </p:grpSp>
      <p:grpSp>
        <p:nvGrpSpPr>
          <p:cNvPr id="27" name="Группа 26"/>
          <p:cNvGrpSpPr>
            <a:grpSpLocks/>
          </p:cNvGrpSpPr>
          <p:nvPr/>
        </p:nvGrpSpPr>
        <p:grpSpPr bwMode="auto">
          <a:xfrm>
            <a:off x="4357688" y="2268538"/>
            <a:ext cx="2851150" cy="573087"/>
            <a:chOff x="6392563" y="1804713"/>
            <a:chExt cx="2850415" cy="573087"/>
          </a:xfrm>
        </p:grpSpPr>
        <p:pic>
          <p:nvPicPr>
            <p:cNvPr id="51224" name="Picture 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92563" y="1804713"/>
              <a:ext cx="2850415" cy="573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25" name="TextBox 22"/>
            <p:cNvSpPr txBox="1">
              <a:spLocks noChangeArrowheads="1"/>
            </p:cNvSpPr>
            <p:nvPr/>
          </p:nvSpPr>
          <p:spPr bwMode="auto">
            <a:xfrm flipH="1">
              <a:off x="7665356" y="1860425"/>
              <a:ext cx="5046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/>
                <a:t>6</a:t>
              </a:r>
            </a:p>
          </p:txBody>
        </p:sp>
      </p:grp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BDBFD"/>
              </a:clrFrom>
              <a:clrTo>
                <a:srgbClr val="DBDB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37050" y="2268538"/>
            <a:ext cx="2843213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3" name="Управляющая кнопка: возврат 2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7575" y="5399088"/>
            <a:ext cx="522288" cy="520700"/>
          </a:xfrm>
          <a:prstGeom prst="actionButtonReturn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pPr algn="ctr"/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>
          <a:xfrm>
            <a:off x="501650" y="80963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Форма мышц</a:t>
            </a:r>
          </a:p>
        </p:txBody>
      </p:sp>
      <p:grpSp>
        <p:nvGrpSpPr>
          <p:cNvPr id="52226" name="Группа 2"/>
          <p:cNvGrpSpPr>
            <a:grpSpLocks/>
          </p:cNvGrpSpPr>
          <p:nvPr/>
        </p:nvGrpSpPr>
        <p:grpSpPr bwMode="auto">
          <a:xfrm>
            <a:off x="290513" y="565150"/>
            <a:ext cx="1354137" cy="3325813"/>
            <a:chOff x="467544" y="564651"/>
            <a:chExt cx="1354347" cy="3326733"/>
          </a:xfrm>
        </p:grpSpPr>
        <p:pic>
          <p:nvPicPr>
            <p:cNvPr id="52263" name="Picture 2" descr="C:\Users\Пользователь\Desktop\м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6998" y="564651"/>
              <a:ext cx="854893" cy="3326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64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7544" y="692696"/>
              <a:ext cx="566737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227" name="Группа 3"/>
          <p:cNvGrpSpPr>
            <a:grpSpLocks/>
          </p:cNvGrpSpPr>
          <p:nvPr/>
        </p:nvGrpSpPr>
        <p:grpSpPr bwMode="auto">
          <a:xfrm>
            <a:off x="2547938" y="1030288"/>
            <a:ext cx="1311275" cy="3246437"/>
            <a:chOff x="2637111" y="1181009"/>
            <a:chExt cx="1311380" cy="3246328"/>
          </a:xfrm>
        </p:grpSpPr>
        <p:pic>
          <p:nvPicPr>
            <p:cNvPr id="52261" name="Picture 3" descr="C:\Users\Пользователь\Desktop\м\Рисунок2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59832" y="1181009"/>
              <a:ext cx="888659" cy="3246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62" name="Picture 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37111" y="1268760"/>
              <a:ext cx="566737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228" name="Группа 4"/>
          <p:cNvGrpSpPr>
            <a:grpSpLocks/>
          </p:cNvGrpSpPr>
          <p:nvPr/>
        </p:nvGrpSpPr>
        <p:grpSpPr bwMode="auto">
          <a:xfrm>
            <a:off x="4378325" y="1144588"/>
            <a:ext cx="1254125" cy="3594100"/>
            <a:chOff x="4378003" y="1124744"/>
            <a:chExt cx="1255017" cy="3594754"/>
          </a:xfrm>
        </p:grpSpPr>
        <p:pic>
          <p:nvPicPr>
            <p:cNvPr id="52259" name="Picture 4" descr="C:\Users\Пользователь\Desktop\м\Рисунок4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32040" y="1342224"/>
              <a:ext cx="700980" cy="3377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60" name="Picture 1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78003" y="1124744"/>
              <a:ext cx="554037" cy="738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229" name="Группа 5"/>
          <p:cNvGrpSpPr>
            <a:grpSpLocks/>
          </p:cNvGrpSpPr>
          <p:nvPr/>
        </p:nvGrpSpPr>
        <p:grpSpPr bwMode="auto">
          <a:xfrm>
            <a:off x="1639888" y="3373438"/>
            <a:ext cx="1284287" cy="3417887"/>
            <a:chOff x="1268958" y="3030861"/>
            <a:chExt cx="1283841" cy="3416671"/>
          </a:xfrm>
        </p:grpSpPr>
        <p:pic>
          <p:nvPicPr>
            <p:cNvPr id="52257" name="Picture 5" descr="C:\Users\Пользователь\Desktop\м\Рисунок5.png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3030861"/>
              <a:ext cx="717103" cy="3416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58" name="Picture 1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268958" y="5517232"/>
              <a:ext cx="566737" cy="68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230" name="Группа 6"/>
          <p:cNvGrpSpPr>
            <a:grpSpLocks/>
          </p:cNvGrpSpPr>
          <p:nvPr/>
        </p:nvGrpSpPr>
        <p:grpSpPr bwMode="auto">
          <a:xfrm>
            <a:off x="3763963" y="3986213"/>
            <a:ext cx="1431925" cy="2879725"/>
            <a:chOff x="3330107" y="3891384"/>
            <a:chExt cx="1432616" cy="2880596"/>
          </a:xfrm>
        </p:grpSpPr>
        <p:pic>
          <p:nvPicPr>
            <p:cNvPr id="52255" name="Picture 6" descr="C:\Users\Пользователь\Desktop\м\Рисунок6.png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00798" y="3891384"/>
              <a:ext cx="1361925" cy="2880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56" name="Picture 1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330107" y="5687443"/>
              <a:ext cx="592137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231" name="Группа 14"/>
          <p:cNvGrpSpPr>
            <a:grpSpLocks/>
          </p:cNvGrpSpPr>
          <p:nvPr/>
        </p:nvGrpSpPr>
        <p:grpSpPr bwMode="auto">
          <a:xfrm>
            <a:off x="6011863" y="1144588"/>
            <a:ext cx="2987675" cy="628650"/>
            <a:chOff x="5836719" y="1144166"/>
            <a:chExt cx="2987675" cy="628650"/>
          </a:xfrm>
        </p:grpSpPr>
        <p:pic>
          <p:nvPicPr>
            <p:cNvPr id="52253" name="Picture 14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836719" y="1144166"/>
              <a:ext cx="2987675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54" name="TextBox 7"/>
            <p:cNvSpPr txBox="1">
              <a:spLocks noChangeArrowheads="1"/>
            </p:cNvSpPr>
            <p:nvPr/>
          </p:nvSpPr>
          <p:spPr bwMode="auto">
            <a:xfrm>
              <a:off x="5940152" y="1196752"/>
              <a:ext cx="268547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1 </a:t>
              </a:r>
              <a:r>
                <a:rPr lang="ru-RU" sz="2000"/>
                <a:t>Веретенообразная</a:t>
              </a:r>
            </a:p>
          </p:txBody>
        </p:sp>
      </p:grpSp>
      <p:grpSp>
        <p:nvGrpSpPr>
          <p:cNvPr id="52232" name="Группа 15"/>
          <p:cNvGrpSpPr>
            <a:grpSpLocks/>
          </p:cNvGrpSpPr>
          <p:nvPr/>
        </p:nvGrpSpPr>
        <p:grpSpPr bwMode="auto">
          <a:xfrm>
            <a:off x="6011863" y="2025650"/>
            <a:ext cx="2987675" cy="628650"/>
            <a:chOff x="5868144" y="2025347"/>
            <a:chExt cx="2987675" cy="628650"/>
          </a:xfrm>
        </p:grpSpPr>
        <p:pic>
          <p:nvPicPr>
            <p:cNvPr id="52251" name="Picture 15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868144" y="2025347"/>
              <a:ext cx="2987675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52" name="TextBox 8"/>
            <p:cNvSpPr txBox="1">
              <a:spLocks noChangeArrowheads="1"/>
            </p:cNvSpPr>
            <p:nvPr/>
          </p:nvSpPr>
          <p:spPr bwMode="auto">
            <a:xfrm>
              <a:off x="6012160" y="2060848"/>
              <a:ext cx="19150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2 Двуглавая</a:t>
              </a:r>
            </a:p>
          </p:txBody>
        </p:sp>
      </p:grpSp>
      <p:grpSp>
        <p:nvGrpSpPr>
          <p:cNvPr id="52233" name="Группа 16"/>
          <p:cNvGrpSpPr>
            <a:grpSpLocks/>
          </p:cNvGrpSpPr>
          <p:nvPr/>
        </p:nvGrpSpPr>
        <p:grpSpPr bwMode="auto">
          <a:xfrm>
            <a:off x="6011863" y="2924175"/>
            <a:ext cx="2987675" cy="628650"/>
            <a:chOff x="5953348" y="3008636"/>
            <a:chExt cx="2987675" cy="628650"/>
          </a:xfrm>
        </p:grpSpPr>
        <p:pic>
          <p:nvPicPr>
            <p:cNvPr id="52249" name="Picture 16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953348" y="3008636"/>
              <a:ext cx="2987675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50" name="TextBox 9"/>
            <p:cNvSpPr txBox="1">
              <a:spLocks noChangeArrowheads="1"/>
            </p:cNvSpPr>
            <p:nvPr/>
          </p:nvSpPr>
          <p:spPr bwMode="auto">
            <a:xfrm>
              <a:off x="6075070" y="3068960"/>
              <a:ext cx="259019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3 Одноперистая </a:t>
              </a:r>
            </a:p>
          </p:txBody>
        </p:sp>
      </p:grpSp>
      <p:grpSp>
        <p:nvGrpSpPr>
          <p:cNvPr id="52234" name="Группа 17"/>
          <p:cNvGrpSpPr>
            <a:grpSpLocks/>
          </p:cNvGrpSpPr>
          <p:nvPr/>
        </p:nvGrpSpPr>
        <p:grpSpPr bwMode="auto">
          <a:xfrm>
            <a:off x="6011863" y="3860800"/>
            <a:ext cx="2987675" cy="628650"/>
            <a:chOff x="5940152" y="4090848"/>
            <a:chExt cx="2987675" cy="628650"/>
          </a:xfrm>
        </p:grpSpPr>
        <p:pic>
          <p:nvPicPr>
            <p:cNvPr id="52247" name="Picture 17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940152" y="4090848"/>
              <a:ext cx="2987675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48" name="TextBox 10"/>
            <p:cNvSpPr txBox="1">
              <a:spLocks noChangeArrowheads="1"/>
            </p:cNvSpPr>
            <p:nvPr/>
          </p:nvSpPr>
          <p:spPr bwMode="auto">
            <a:xfrm>
              <a:off x="6084168" y="4191471"/>
              <a:ext cx="227119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4 Двуперистая</a:t>
              </a:r>
            </a:p>
          </p:txBody>
        </p:sp>
      </p:grpSp>
      <p:grpSp>
        <p:nvGrpSpPr>
          <p:cNvPr id="52235" name="Группа 18"/>
          <p:cNvGrpSpPr>
            <a:grpSpLocks/>
          </p:cNvGrpSpPr>
          <p:nvPr/>
        </p:nvGrpSpPr>
        <p:grpSpPr bwMode="auto">
          <a:xfrm>
            <a:off x="6046788" y="4797425"/>
            <a:ext cx="2987675" cy="628650"/>
            <a:chOff x="6065838" y="5202907"/>
            <a:chExt cx="2987675" cy="628650"/>
          </a:xfrm>
        </p:grpSpPr>
        <p:pic>
          <p:nvPicPr>
            <p:cNvPr id="52245" name="Picture 18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065838" y="5202907"/>
              <a:ext cx="2987675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46" name="TextBox 11"/>
            <p:cNvSpPr txBox="1">
              <a:spLocks noChangeArrowheads="1"/>
            </p:cNvSpPr>
            <p:nvPr/>
          </p:nvSpPr>
          <p:spPr bwMode="auto">
            <a:xfrm>
              <a:off x="6156176" y="5301208"/>
              <a:ext cx="180241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5  Широкая</a:t>
              </a:r>
            </a:p>
          </p:txBody>
        </p:sp>
      </p:grpSp>
      <p:grpSp>
        <p:nvGrpSpPr>
          <p:cNvPr id="52236" name="Группа 19"/>
          <p:cNvGrpSpPr>
            <a:grpSpLocks/>
          </p:cNvGrpSpPr>
          <p:nvPr/>
        </p:nvGrpSpPr>
        <p:grpSpPr bwMode="auto">
          <a:xfrm>
            <a:off x="6011863" y="5732463"/>
            <a:ext cx="2987675" cy="635000"/>
            <a:chOff x="5940151" y="5967636"/>
            <a:chExt cx="2987675" cy="633413"/>
          </a:xfrm>
        </p:grpSpPr>
        <p:pic>
          <p:nvPicPr>
            <p:cNvPr id="52243" name="Picture 19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940151" y="5967636"/>
              <a:ext cx="2987675" cy="633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44" name="TextBox 12"/>
            <p:cNvSpPr txBox="1">
              <a:spLocks noChangeArrowheads="1"/>
            </p:cNvSpPr>
            <p:nvPr/>
          </p:nvSpPr>
          <p:spPr bwMode="auto">
            <a:xfrm>
              <a:off x="6012160" y="6021288"/>
              <a:ext cx="154696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6 Прямая</a:t>
              </a:r>
            </a:p>
          </p:txBody>
        </p:sp>
      </p:grpSp>
      <p:grpSp>
        <p:nvGrpSpPr>
          <p:cNvPr id="52237" name="Группа 13"/>
          <p:cNvGrpSpPr>
            <a:grpSpLocks/>
          </p:cNvGrpSpPr>
          <p:nvPr/>
        </p:nvGrpSpPr>
        <p:grpSpPr bwMode="auto">
          <a:xfrm>
            <a:off x="144463" y="3910013"/>
            <a:ext cx="1135062" cy="3262312"/>
            <a:chOff x="144637" y="3910719"/>
            <a:chExt cx="1134391" cy="3261631"/>
          </a:xfrm>
        </p:grpSpPr>
        <p:pic>
          <p:nvPicPr>
            <p:cNvPr id="52241" name="Picture 20" descr="C:\Users\Пользователь\Pictures\Рисунок3.pn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17724" y="3910719"/>
              <a:ext cx="561304" cy="3261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2" name="Picture 21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44637" y="3939023"/>
              <a:ext cx="644641" cy="760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Управляющая кнопка: домой 38">
            <a:hlinkClick r:id="rId16" action="ppaction://hlinksldjump" highlightClick="1"/>
          </p:cNvPr>
          <p:cNvSpPr/>
          <p:nvPr/>
        </p:nvSpPr>
        <p:spPr bwMode="auto">
          <a:xfrm>
            <a:off x="8446169" y="6263477"/>
            <a:ext cx="654150" cy="542927"/>
          </a:xfrm>
          <a:prstGeom prst="actionButtonHom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Мышцы головы</a:t>
            </a:r>
          </a:p>
        </p:txBody>
      </p:sp>
      <p:pic>
        <p:nvPicPr>
          <p:cNvPr id="53250" name="Picture 2" descr="C:\Users\Пользователь\Desktop\Безымянный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0238" y="1125538"/>
            <a:ext cx="4440237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251" name="Группа 3"/>
          <p:cNvGrpSpPr>
            <a:grpSpLocks/>
          </p:cNvGrpSpPr>
          <p:nvPr/>
        </p:nvGrpSpPr>
        <p:grpSpPr bwMode="auto">
          <a:xfrm>
            <a:off x="342900" y="2351088"/>
            <a:ext cx="1550988" cy="628650"/>
            <a:chOff x="611560" y="3232001"/>
            <a:chExt cx="1551963" cy="628650"/>
          </a:xfrm>
        </p:grpSpPr>
        <p:pic>
          <p:nvPicPr>
            <p:cNvPr id="53273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1560" y="3232001"/>
              <a:ext cx="1493837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74" name="TextBox 2"/>
            <p:cNvSpPr txBox="1">
              <a:spLocks noChangeArrowheads="1"/>
            </p:cNvSpPr>
            <p:nvPr/>
          </p:nvSpPr>
          <p:spPr bwMode="auto">
            <a:xfrm>
              <a:off x="611560" y="3315494"/>
              <a:ext cx="155196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Височная</a:t>
              </a:r>
            </a:p>
          </p:txBody>
        </p:sp>
      </p:grpSp>
      <p:cxnSp>
        <p:nvCxnSpPr>
          <p:cNvPr id="53252" name="Прямая со стрелкой 5"/>
          <p:cNvCxnSpPr>
            <a:cxnSpLocks noChangeShapeType="1"/>
            <a:stCxn id="53274" idx="3"/>
          </p:cNvCxnSpPr>
          <p:nvPr/>
        </p:nvCxnSpPr>
        <p:spPr bwMode="auto">
          <a:xfrm>
            <a:off x="1893888" y="2665413"/>
            <a:ext cx="1741487" cy="2301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53253" name="Группа 7"/>
          <p:cNvGrpSpPr>
            <a:grpSpLocks/>
          </p:cNvGrpSpPr>
          <p:nvPr/>
        </p:nvGrpSpPr>
        <p:grpSpPr bwMode="auto">
          <a:xfrm>
            <a:off x="179388" y="4508500"/>
            <a:ext cx="2987675" cy="831850"/>
            <a:chOff x="433112" y="4509120"/>
            <a:chExt cx="2987675" cy="830997"/>
          </a:xfrm>
        </p:grpSpPr>
        <p:pic>
          <p:nvPicPr>
            <p:cNvPr id="5327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3112" y="4610293"/>
              <a:ext cx="2987675" cy="729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72" name="TextBox 6"/>
            <p:cNvSpPr txBox="1">
              <a:spLocks noChangeArrowheads="1"/>
            </p:cNvSpPr>
            <p:nvPr/>
          </p:nvSpPr>
          <p:spPr bwMode="auto">
            <a:xfrm>
              <a:off x="467544" y="4509120"/>
              <a:ext cx="291881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Грудино-ключично-</a:t>
              </a:r>
            </a:p>
            <a:p>
              <a:r>
                <a:rPr lang="ru-RU" sz="2400"/>
                <a:t>сосцевидная</a:t>
              </a:r>
            </a:p>
          </p:txBody>
        </p:sp>
      </p:grpSp>
      <p:cxnSp>
        <p:nvCxnSpPr>
          <p:cNvPr id="53254" name="Прямая со стрелкой 9"/>
          <p:cNvCxnSpPr>
            <a:cxnSpLocks noChangeShapeType="1"/>
            <a:stCxn id="53272" idx="3"/>
          </p:cNvCxnSpPr>
          <p:nvPr/>
        </p:nvCxnSpPr>
        <p:spPr bwMode="auto">
          <a:xfrm flipV="1">
            <a:off x="3132138" y="4610100"/>
            <a:ext cx="647700" cy="3143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53255" name="Группа 11"/>
          <p:cNvGrpSpPr>
            <a:grpSpLocks/>
          </p:cNvGrpSpPr>
          <p:nvPr/>
        </p:nvGrpSpPr>
        <p:grpSpPr bwMode="auto">
          <a:xfrm>
            <a:off x="6313488" y="1617663"/>
            <a:ext cx="2139950" cy="628650"/>
            <a:chOff x="5940152" y="1700808"/>
            <a:chExt cx="2140522" cy="628650"/>
          </a:xfrm>
        </p:grpSpPr>
        <p:pic>
          <p:nvPicPr>
            <p:cNvPr id="53269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40153" y="1700808"/>
              <a:ext cx="2140521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70" name="TextBox 10"/>
            <p:cNvSpPr txBox="1">
              <a:spLocks noChangeArrowheads="1"/>
            </p:cNvSpPr>
            <p:nvPr/>
          </p:nvSpPr>
          <p:spPr bwMode="auto">
            <a:xfrm>
              <a:off x="5940152" y="1784300"/>
              <a:ext cx="214052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Круговая глаз</a:t>
              </a:r>
            </a:p>
          </p:txBody>
        </p:sp>
      </p:grpSp>
      <p:cxnSp>
        <p:nvCxnSpPr>
          <p:cNvPr id="53256" name="Прямая со стрелкой 13"/>
          <p:cNvCxnSpPr>
            <a:cxnSpLocks noChangeShapeType="1"/>
          </p:cNvCxnSpPr>
          <p:nvPr/>
        </p:nvCxnSpPr>
        <p:spPr bwMode="auto">
          <a:xfrm flipH="1">
            <a:off x="5292725" y="2030413"/>
            <a:ext cx="1065213" cy="6350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53257" name="Группа 17"/>
          <p:cNvGrpSpPr>
            <a:grpSpLocks/>
          </p:cNvGrpSpPr>
          <p:nvPr/>
        </p:nvGrpSpPr>
        <p:grpSpPr bwMode="auto">
          <a:xfrm>
            <a:off x="5580063" y="5614988"/>
            <a:ext cx="2495550" cy="628650"/>
            <a:chOff x="5889353" y="5085184"/>
            <a:chExt cx="2495379" cy="628650"/>
          </a:xfrm>
        </p:grpSpPr>
        <p:pic>
          <p:nvPicPr>
            <p:cNvPr id="53267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89353" y="5085184"/>
              <a:ext cx="2495379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68" name="TextBox 16"/>
            <p:cNvSpPr txBox="1">
              <a:spLocks noChangeArrowheads="1"/>
            </p:cNvSpPr>
            <p:nvPr/>
          </p:nvSpPr>
          <p:spPr bwMode="auto">
            <a:xfrm>
              <a:off x="5940152" y="5168676"/>
              <a:ext cx="24445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Подкожная шеи</a:t>
              </a:r>
            </a:p>
          </p:txBody>
        </p:sp>
      </p:grpSp>
      <p:cxnSp>
        <p:nvCxnSpPr>
          <p:cNvPr id="53258" name="Прямая со стрелкой 19"/>
          <p:cNvCxnSpPr>
            <a:cxnSpLocks noChangeShapeType="1"/>
            <a:stCxn id="53268" idx="1"/>
          </p:cNvCxnSpPr>
          <p:nvPr/>
        </p:nvCxnSpPr>
        <p:spPr bwMode="auto">
          <a:xfrm flipH="1" flipV="1">
            <a:off x="4284663" y="5614988"/>
            <a:ext cx="1346200" cy="3143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53259" name="Группа 21"/>
          <p:cNvGrpSpPr>
            <a:grpSpLocks/>
          </p:cNvGrpSpPr>
          <p:nvPr/>
        </p:nvGrpSpPr>
        <p:grpSpPr bwMode="auto">
          <a:xfrm>
            <a:off x="6296025" y="3389313"/>
            <a:ext cx="2097088" cy="628650"/>
            <a:chOff x="6295912" y="3388519"/>
            <a:chExt cx="2097425" cy="628650"/>
          </a:xfrm>
        </p:grpSpPr>
        <p:pic>
          <p:nvPicPr>
            <p:cNvPr id="53265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95912" y="3388519"/>
              <a:ext cx="2097425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66" name="TextBox 20"/>
            <p:cNvSpPr txBox="1">
              <a:spLocks noChangeArrowheads="1"/>
            </p:cNvSpPr>
            <p:nvPr/>
          </p:nvSpPr>
          <p:spPr bwMode="auto">
            <a:xfrm>
              <a:off x="6373040" y="3460701"/>
              <a:ext cx="202029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Круговая рта</a:t>
              </a:r>
            </a:p>
          </p:txBody>
        </p:sp>
      </p:grpSp>
      <p:cxnSp>
        <p:nvCxnSpPr>
          <p:cNvPr id="53260" name="Прямая со стрелкой 23"/>
          <p:cNvCxnSpPr>
            <a:cxnSpLocks noChangeShapeType="1"/>
          </p:cNvCxnSpPr>
          <p:nvPr/>
        </p:nvCxnSpPr>
        <p:spPr bwMode="auto">
          <a:xfrm flipH="1">
            <a:off x="5824538" y="3703638"/>
            <a:ext cx="471487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53261" name="Группа 25"/>
          <p:cNvGrpSpPr>
            <a:grpSpLocks/>
          </p:cNvGrpSpPr>
          <p:nvPr/>
        </p:nvGrpSpPr>
        <p:grpSpPr bwMode="auto">
          <a:xfrm>
            <a:off x="5867400" y="4508500"/>
            <a:ext cx="3278188" cy="628650"/>
            <a:chOff x="5868144" y="4509120"/>
            <a:chExt cx="3277307" cy="628650"/>
          </a:xfrm>
        </p:grpSpPr>
        <p:pic>
          <p:nvPicPr>
            <p:cNvPr id="53263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68144" y="4509120"/>
              <a:ext cx="3275856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64" name="TextBox 24"/>
            <p:cNvSpPr txBox="1">
              <a:spLocks noChangeArrowheads="1"/>
            </p:cNvSpPr>
            <p:nvPr/>
          </p:nvSpPr>
          <p:spPr bwMode="auto">
            <a:xfrm>
              <a:off x="5868144" y="4551511"/>
              <a:ext cx="327730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Опускающая угол рта</a:t>
              </a:r>
            </a:p>
          </p:txBody>
        </p:sp>
      </p:grpSp>
      <p:cxnSp>
        <p:nvCxnSpPr>
          <p:cNvPr id="53262" name="Прямая со стрелкой 27"/>
          <p:cNvCxnSpPr>
            <a:cxnSpLocks noChangeShapeType="1"/>
            <a:stCxn id="53264" idx="1"/>
          </p:cNvCxnSpPr>
          <p:nvPr/>
        </p:nvCxnSpPr>
        <p:spPr bwMode="auto">
          <a:xfrm flipH="1" flipV="1">
            <a:off x="5580063" y="4365625"/>
            <a:ext cx="287337" cy="41751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Функции мышц головы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19" y="1196752"/>
          <a:ext cx="8328249" cy="5477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76083"/>
                <a:gridCol w="2776083"/>
                <a:gridCol w="2776083"/>
              </a:tblGrid>
              <a:tr h="16374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Название мышц</a:t>
                      </a:r>
                      <a:endParaRPr lang="ru-RU" sz="2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Особенности</a:t>
                      </a:r>
                      <a:endParaRPr lang="ru-RU" sz="2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Функции</a:t>
                      </a:r>
                      <a:endParaRPr lang="ru-RU" sz="2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163744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Мимические</a:t>
                      </a:r>
                      <a:endParaRPr lang="ru-RU" sz="2400" b="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Одним концом прикрепляются к кости, другим к коже или только к коже</a:t>
                      </a:r>
                      <a:endParaRPr lang="ru-RU" sz="2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Прикрепляются только к кости</a:t>
                      </a:r>
                      <a:endParaRPr lang="ru-RU" sz="2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163744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Жевательные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Пережевывание пищи, формирование звуков речи</a:t>
                      </a:r>
                      <a:endParaRPr lang="ru-RU" sz="2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Изменяют выражение лица, круговая рта помогает</a:t>
                      </a:r>
                      <a:r>
                        <a:rPr lang="ru-RU" sz="2400" baseline="0" dirty="0" smtClean="0"/>
                        <a:t> говорить и есть</a:t>
                      </a:r>
                      <a:endParaRPr lang="ru-RU" sz="2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4275" name="Управляющая кнопка: возврат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6300" y="6334125"/>
            <a:ext cx="647700" cy="520700"/>
          </a:xfrm>
          <a:prstGeom prst="actionButtonReturn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pPr algn="ctr"/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163988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87325" y="200025"/>
            <a:ext cx="1481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Вопрос 1</a:t>
            </a:r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7399338" y="1863725"/>
            <a:ext cx="1639887" cy="628650"/>
            <a:chOff x="3751263" y="2816225"/>
            <a:chExt cx="1639887" cy="628650"/>
          </a:xfrm>
        </p:grpSpPr>
        <p:pic>
          <p:nvPicPr>
            <p:cNvPr id="21536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51263" y="2816225"/>
              <a:ext cx="1639887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37" name="TextBox 3"/>
            <p:cNvSpPr txBox="1">
              <a:spLocks noChangeArrowheads="1"/>
            </p:cNvSpPr>
            <p:nvPr/>
          </p:nvSpPr>
          <p:spPr bwMode="auto">
            <a:xfrm>
              <a:off x="3859440" y="2899717"/>
              <a:ext cx="14235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Неверно</a:t>
              </a:r>
            </a:p>
          </p:txBody>
        </p:sp>
      </p:grp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7399338" y="3087688"/>
            <a:ext cx="1639887" cy="628650"/>
            <a:chOff x="5724128" y="3340596"/>
            <a:chExt cx="1639887" cy="628650"/>
          </a:xfrm>
        </p:grpSpPr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47FF47">
                  <a:tint val="45000"/>
                  <a:satMod val="400000"/>
                </a:srgbClr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724128" y="3340596"/>
              <a:ext cx="1639887" cy="62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</p:pic>
        <p:sp>
          <p:nvSpPr>
            <p:cNvPr id="21535" name="TextBox 5"/>
            <p:cNvSpPr txBox="1">
              <a:spLocks noChangeArrowheads="1"/>
            </p:cNvSpPr>
            <p:nvPr/>
          </p:nvSpPr>
          <p:spPr bwMode="auto">
            <a:xfrm>
              <a:off x="5945194" y="3444875"/>
              <a:ext cx="107433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Верно</a:t>
              </a:r>
            </a:p>
          </p:txBody>
        </p:sp>
      </p:grp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5403850"/>
            <a:ext cx="163988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4232275"/>
            <a:ext cx="163988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11" name="Группа 8"/>
          <p:cNvGrpSpPr>
            <a:grpSpLocks/>
          </p:cNvGrpSpPr>
          <p:nvPr/>
        </p:nvGrpSpPr>
        <p:grpSpPr bwMode="auto">
          <a:xfrm>
            <a:off x="222250" y="1792288"/>
            <a:ext cx="604838" cy="628650"/>
            <a:chOff x="625090" y="1772816"/>
            <a:chExt cx="604713" cy="628650"/>
          </a:xfrm>
        </p:grpSpPr>
        <p:pic>
          <p:nvPicPr>
            <p:cNvPr id="2153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5090" y="1772816"/>
              <a:ext cx="604713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33" name="TextBox 7"/>
            <p:cNvSpPr txBox="1">
              <a:spLocks noChangeArrowheads="1"/>
            </p:cNvSpPr>
            <p:nvPr/>
          </p:nvSpPr>
          <p:spPr bwMode="auto">
            <a:xfrm>
              <a:off x="755576" y="1884833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1</a:t>
              </a:r>
            </a:p>
          </p:txBody>
        </p:sp>
      </p:grpSp>
      <p:grpSp>
        <p:nvGrpSpPr>
          <p:cNvPr id="21512" name="Группа 10"/>
          <p:cNvGrpSpPr>
            <a:grpSpLocks/>
          </p:cNvGrpSpPr>
          <p:nvPr/>
        </p:nvGrpSpPr>
        <p:grpSpPr bwMode="auto">
          <a:xfrm>
            <a:off x="223838" y="2997200"/>
            <a:ext cx="603250" cy="628650"/>
            <a:chOff x="625821" y="3076575"/>
            <a:chExt cx="603250" cy="628650"/>
          </a:xfrm>
        </p:grpSpPr>
        <p:pic>
          <p:nvPicPr>
            <p:cNvPr id="21530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5821" y="3076575"/>
              <a:ext cx="6032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31" name="TextBox 9"/>
            <p:cNvSpPr txBox="1">
              <a:spLocks noChangeArrowheads="1"/>
            </p:cNvSpPr>
            <p:nvPr/>
          </p:nvSpPr>
          <p:spPr bwMode="auto">
            <a:xfrm>
              <a:off x="755576" y="3140968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2</a:t>
              </a:r>
            </a:p>
          </p:txBody>
        </p:sp>
      </p:grpSp>
      <p:grpSp>
        <p:nvGrpSpPr>
          <p:cNvPr id="21513" name="Группа 12"/>
          <p:cNvGrpSpPr>
            <a:grpSpLocks/>
          </p:cNvGrpSpPr>
          <p:nvPr/>
        </p:nvGrpSpPr>
        <p:grpSpPr bwMode="auto">
          <a:xfrm>
            <a:off x="223838" y="4221163"/>
            <a:ext cx="603250" cy="628650"/>
            <a:chOff x="625821" y="4293096"/>
            <a:chExt cx="603250" cy="628650"/>
          </a:xfrm>
        </p:grpSpPr>
        <p:pic>
          <p:nvPicPr>
            <p:cNvPr id="21528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5821" y="4293096"/>
              <a:ext cx="6032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9" name="TextBox 11"/>
            <p:cNvSpPr txBox="1">
              <a:spLocks noChangeArrowheads="1"/>
            </p:cNvSpPr>
            <p:nvPr/>
          </p:nvSpPr>
          <p:spPr bwMode="auto">
            <a:xfrm>
              <a:off x="755576" y="4407495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3</a:t>
              </a:r>
            </a:p>
          </p:txBody>
        </p:sp>
      </p:grpSp>
      <p:grpSp>
        <p:nvGrpSpPr>
          <p:cNvPr id="21514" name="Группа 14"/>
          <p:cNvGrpSpPr>
            <a:grpSpLocks/>
          </p:cNvGrpSpPr>
          <p:nvPr/>
        </p:nvGrpSpPr>
        <p:grpSpPr bwMode="auto">
          <a:xfrm>
            <a:off x="223838" y="5373688"/>
            <a:ext cx="603250" cy="628650"/>
            <a:chOff x="626553" y="5301208"/>
            <a:chExt cx="603250" cy="628650"/>
          </a:xfrm>
        </p:grpSpPr>
        <p:pic>
          <p:nvPicPr>
            <p:cNvPr id="21526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6553" y="5301208"/>
              <a:ext cx="6032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7" name="TextBox 13"/>
            <p:cNvSpPr txBox="1">
              <a:spLocks noChangeArrowheads="1"/>
            </p:cNvSpPr>
            <p:nvPr/>
          </p:nvSpPr>
          <p:spPr bwMode="auto">
            <a:xfrm>
              <a:off x="755576" y="5373216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4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31988" y="114300"/>
            <a:ext cx="6021387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Объем </a:t>
            </a:r>
            <a:r>
              <a:rPr lang="ru-RU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бедер для пошива одежды </a:t>
            </a:r>
            <a:endParaRPr lang="ru-RU" sz="28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</a:t>
            </a:r>
            <a:r>
              <a:rPr lang="ru-RU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змеряют по </a:t>
            </a:r>
            <a:r>
              <a:rPr lang="ru-RU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контуру</a:t>
            </a:r>
            <a:r>
              <a:rPr lang="ru-RU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:</a:t>
            </a:r>
            <a:endParaRPr lang="ru-RU" sz="28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498600" y="1844675"/>
            <a:ext cx="3770313" cy="461963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Двуглавой мышцы бедра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522413" y="3068638"/>
            <a:ext cx="2863850" cy="461962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Ягодичной мышцы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547813" y="4292600"/>
            <a:ext cx="4640262" cy="461963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 Четырехглавой мышцы бедра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547813" y="5445125"/>
            <a:ext cx="3314700" cy="461963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Дельтовидная мышца</a:t>
            </a:r>
          </a:p>
        </p:txBody>
      </p:sp>
      <p:sp>
        <p:nvSpPr>
          <p:cNvPr id="17" name="Управляющая кнопка: далее 16">
            <a:hlinkClick r:id="rId7" action="ppaction://hlinksldjump" highlightClick="1"/>
          </p:cNvPr>
          <p:cNvSpPr/>
          <p:nvPr/>
        </p:nvSpPr>
        <p:spPr bwMode="auto">
          <a:xfrm>
            <a:off x="8537104" y="6226794"/>
            <a:ext cx="606896" cy="542927"/>
          </a:xfrm>
          <a:prstGeom prst="actionButtonForwardNext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 sz="2400"/>
          </a:p>
        </p:txBody>
      </p:sp>
      <p:grpSp>
        <p:nvGrpSpPr>
          <p:cNvPr id="21523" name="Группа 22"/>
          <p:cNvGrpSpPr>
            <a:grpSpLocks/>
          </p:cNvGrpSpPr>
          <p:nvPr/>
        </p:nvGrpSpPr>
        <p:grpSpPr bwMode="auto">
          <a:xfrm>
            <a:off x="123825" y="768350"/>
            <a:ext cx="1666875" cy="628650"/>
            <a:chOff x="123540" y="767983"/>
            <a:chExt cx="1667508" cy="628650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32104" y="767983"/>
              <a:ext cx="1646237" cy="62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</p:pic>
        <p:sp>
          <p:nvSpPr>
            <p:cNvPr id="21525" name="TextBox 21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23540" y="837798"/>
              <a:ext cx="16675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Подсказка</a:t>
              </a:r>
            </a:p>
          </p:txBody>
        </p:sp>
      </p:grp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4932363"/>
            <a:ext cx="1185863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Группы мышц туловища </a:t>
            </a:r>
            <a:r>
              <a:rPr lang="ru-RU" sz="2400" smtClean="0"/>
              <a:t>(вид спереди)</a:t>
            </a:r>
            <a:endParaRPr lang="ru-RU" sz="4000" smtClean="0"/>
          </a:p>
        </p:txBody>
      </p:sp>
      <p:pic>
        <p:nvPicPr>
          <p:cNvPr id="55299" name="Picture 3" descr="C:\Users\Пользователь\Desktop\Безым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196975"/>
            <a:ext cx="532447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5300" name="Группа 5"/>
          <p:cNvGrpSpPr>
            <a:grpSpLocks/>
          </p:cNvGrpSpPr>
          <p:nvPr/>
        </p:nvGrpSpPr>
        <p:grpSpPr bwMode="auto">
          <a:xfrm>
            <a:off x="1042988" y="5972175"/>
            <a:ext cx="1392237" cy="615950"/>
            <a:chOff x="6055148" y="4365104"/>
            <a:chExt cx="1391509" cy="615950"/>
          </a:xfrm>
        </p:grpSpPr>
        <p:pic>
          <p:nvPicPr>
            <p:cNvPr id="5532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55148" y="4365104"/>
              <a:ext cx="1391509" cy="61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25" name="TextBox 4"/>
            <p:cNvSpPr txBox="1">
              <a:spLocks noChangeArrowheads="1"/>
            </p:cNvSpPr>
            <p:nvPr/>
          </p:nvSpPr>
          <p:spPr bwMode="auto">
            <a:xfrm>
              <a:off x="6084168" y="4442246"/>
              <a:ext cx="129048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Прямая</a:t>
              </a:r>
            </a:p>
          </p:txBody>
        </p:sp>
      </p:grpSp>
      <p:grpSp>
        <p:nvGrpSpPr>
          <p:cNvPr id="55301" name="Группа 7"/>
          <p:cNvGrpSpPr>
            <a:grpSpLocks/>
          </p:cNvGrpSpPr>
          <p:nvPr/>
        </p:nvGrpSpPr>
        <p:grpSpPr bwMode="auto">
          <a:xfrm>
            <a:off x="107950" y="5084763"/>
            <a:ext cx="2570163" cy="615950"/>
            <a:chOff x="755576" y="5256014"/>
            <a:chExt cx="2570782" cy="615950"/>
          </a:xfrm>
        </p:grpSpPr>
        <p:pic>
          <p:nvPicPr>
            <p:cNvPr id="55322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5576" y="5256014"/>
              <a:ext cx="2570782" cy="61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23" name="TextBox 6"/>
            <p:cNvSpPr txBox="1">
              <a:spLocks noChangeArrowheads="1"/>
            </p:cNvSpPr>
            <p:nvPr/>
          </p:nvSpPr>
          <p:spPr bwMode="auto">
            <a:xfrm>
              <a:off x="771388" y="5343599"/>
              <a:ext cx="250446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Наружная косая</a:t>
              </a:r>
            </a:p>
          </p:txBody>
        </p:sp>
      </p:grpSp>
      <p:grpSp>
        <p:nvGrpSpPr>
          <p:cNvPr id="55302" name="Группа 9"/>
          <p:cNvGrpSpPr>
            <a:grpSpLocks/>
          </p:cNvGrpSpPr>
          <p:nvPr/>
        </p:nvGrpSpPr>
        <p:grpSpPr bwMode="auto">
          <a:xfrm>
            <a:off x="5580063" y="5356225"/>
            <a:ext cx="1917700" cy="615950"/>
            <a:chOff x="5580112" y="4732883"/>
            <a:chExt cx="1916935" cy="615950"/>
          </a:xfrm>
        </p:grpSpPr>
        <p:pic>
          <p:nvPicPr>
            <p:cNvPr id="55320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80112" y="4732883"/>
              <a:ext cx="1916935" cy="61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21" name="TextBox 8"/>
            <p:cNvSpPr txBox="1">
              <a:spLocks noChangeArrowheads="1"/>
            </p:cNvSpPr>
            <p:nvPr/>
          </p:nvSpPr>
          <p:spPr bwMode="auto">
            <a:xfrm>
              <a:off x="5580112" y="4797152"/>
              <a:ext cx="191693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Поперечная</a:t>
              </a:r>
            </a:p>
          </p:txBody>
        </p:sp>
      </p:grpSp>
      <p:cxnSp>
        <p:nvCxnSpPr>
          <p:cNvPr id="55303" name="Прямая со стрелкой 11"/>
          <p:cNvCxnSpPr>
            <a:cxnSpLocks noChangeShapeType="1"/>
          </p:cNvCxnSpPr>
          <p:nvPr/>
        </p:nvCxnSpPr>
        <p:spPr bwMode="auto">
          <a:xfrm flipV="1">
            <a:off x="2435225" y="6280150"/>
            <a:ext cx="1992313" cy="63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grpSp>
        <p:nvGrpSpPr>
          <p:cNvPr id="55304" name="Группа 15"/>
          <p:cNvGrpSpPr>
            <a:grpSpLocks/>
          </p:cNvGrpSpPr>
          <p:nvPr/>
        </p:nvGrpSpPr>
        <p:grpSpPr bwMode="auto">
          <a:xfrm>
            <a:off x="6003925" y="4740275"/>
            <a:ext cx="2765425" cy="615950"/>
            <a:chOff x="6003210" y="5556374"/>
            <a:chExt cx="2766694" cy="615950"/>
          </a:xfrm>
        </p:grpSpPr>
        <p:pic>
          <p:nvPicPr>
            <p:cNvPr id="55318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03210" y="5556374"/>
              <a:ext cx="2766694" cy="61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19" name="TextBox 14"/>
            <p:cNvSpPr txBox="1">
              <a:spLocks noChangeArrowheads="1"/>
            </p:cNvSpPr>
            <p:nvPr/>
          </p:nvSpPr>
          <p:spPr bwMode="auto">
            <a:xfrm>
              <a:off x="6012160" y="5631631"/>
              <a:ext cx="27577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Внутренняя косая</a:t>
              </a:r>
            </a:p>
          </p:txBody>
        </p:sp>
      </p:grpSp>
      <p:cxnSp>
        <p:nvCxnSpPr>
          <p:cNvPr id="55305" name="Прямая со стрелкой 17"/>
          <p:cNvCxnSpPr>
            <a:cxnSpLocks noChangeShapeType="1"/>
          </p:cNvCxnSpPr>
          <p:nvPr/>
        </p:nvCxnSpPr>
        <p:spPr bwMode="auto">
          <a:xfrm flipH="1">
            <a:off x="5219700" y="5084763"/>
            <a:ext cx="822325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55306" name="Группа 21"/>
          <p:cNvGrpSpPr>
            <a:grpSpLocks/>
          </p:cNvGrpSpPr>
          <p:nvPr/>
        </p:nvGrpSpPr>
        <p:grpSpPr bwMode="auto">
          <a:xfrm>
            <a:off x="-23813" y="3295650"/>
            <a:ext cx="2744788" cy="615950"/>
            <a:chOff x="5788577" y="2474466"/>
            <a:chExt cx="2743863" cy="615950"/>
          </a:xfrm>
        </p:grpSpPr>
        <p:pic>
          <p:nvPicPr>
            <p:cNvPr id="55316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88577" y="2474466"/>
              <a:ext cx="2743863" cy="61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17" name="TextBox 20"/>
            <p:cNvSpPr txBox="1">
              <a:spLocks noChangeArrowheads="1"/>
            </p:cNvSpPr>
            <p:nvPr/>
          </p:nvSpPr>
          <p:spPr bwMode="auto">
            <a:xfrm>
              <a:off x="5859464" y="2540049"/>
              <a:ext cx="267297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Большая грудная</a:t>
              </a:r>
            </a:p>
          </p:txBody>
        </p:sp>
      </p:grpSp>
      <p:grpSp>
        <p:nvGrpSpPr>
          <p:cNvPr id="55307" name="Группа 23"/>
          <p:cNvGrpSpPr>
            <a:grpSpLocks/>
          </p:cNvGrpSpPr>
          <p:nvPr/>
        </p:nvGrpSpPr>
        <p:grpSpPr bwMode="auto">
          <a:xfrm>
            <a:off x="107950" y="1381125"/>
            <a:ext cx="2255838" cy="615950"/>
            <a:chOff x="107504" y="1381175"/>
            <a:chExt cx="2255605" cy="615950"/>
          </a:xfrm>
        </p:grpSpPr>
        <p:pic>
          <p:nvPicPr>
            <p:cNvPr id="55314" name="Picture 1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7504" y="1381175"/>
              <a:ext cx="2255605" cy="61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15" name="TextBox 22"/>
            <p:cNvSpPr txBox="1">
              <a:spLocks noChangeArrowheads="1"/>
            </p:cNvSpPr>
            <p:nvPr/>
          </p:nvSpPr>
          <p:spPr bwMode="auto">
            <a:xfrm>
              <a:off x="179512" y="1455167"/>
              <a:ext cx="218359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/>
                <a:t>Дельтовидная</a:t>
              </a:r>
            </a:p>
          </p:txBody>
        </p:sp>
      </p:grpSp>
      <p:cxnSp>
        <p:nvCxnSpPr>
          <p:cNvPr id="55308" name="Прямая со стрелкой 25"/>
          <p:cNvCxnSpPr>
            <a:cxnSpLocks noChangeShapeType="1"/>
            <a:stCxn id="55317" idx="3"/>
          </p:cNvCxnSpPr>
          <p:nvPr/>
        </p:nvCxnSpPr>
        <p:spPr bwMode="auto">
          <a:xfrm flipV="1">
            <a:off x="2720975" y="3114675"/>
            <a:ext cx="842963" cy="47783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5309" name="Прямая со стрелкой 27"/>
          <p:cNvCxnSpPr>
            <a:cxnSpLocks noChangeShapeType="1"/>
          </p:cNvCxnSpPr>
          <p:nvPr/>
        </p:nvCxnSpPr>
        <p:spPr bwMode="auto">
          <a:xfrm>
            <a:off x="2282825" y="1916113"/>
            <a:ext cx="438150" cy="14446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32350" y="3168650"/>
            <a:ext cx="7747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11125" y="0"/>
            <a:ext cx="9291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67638" y="333375"/>
            <a:ext cx="6223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13" name="Управляющая кнопка: возврат 2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70888" y="6173788"/>
            <a:ext cx="638175" cy="554037"/>
          </a:xfrm>
          <a:prstGeom prst="actionButtonReturn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pPr algn="ctr"/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Мышцы туловища </a:t>
            </a:r>
            <a:r>
              <a:rPr lang="ru-RU" sz="2400" smtClean="0"/>
              <a:t> (вид сзади)</a:t>
            </a:r>
            <a:endParaRPr lang="ru-RU" sz="4000" smtClean="0"/>
          </a:p>
        </p:txBody>
      </p:sp>
      <p:pic>
        <p:nvPicPr>
          <p:cNvPr id="6146" name="Picture 2" descr="C:\Users\Пользователь\Pictures\Безымянныйу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1425" y="1030288"/>
            <a:ext cx="3760788" cy="5230812"/>
          </a:xfrm>
          <a:prstGeom prst="rect">
            <a:avLst/>
          </a:prstGeom>
          <a:noFill/>
        </p:spPr>
      </p:pic>
      <p:grpSp>
        <p:nvGrpSpPr>
          <p:cNvPr id="56323" name="Группа 3"/>
          <p:cNvGrpSpPr>
            <a:grpSpLocks/>
          </p:cNvGrpSpPr>
          <p:nvPr/>
        </p:nvGrpSpPr>
        <p:grpSpPr bwMode="auto">
          <a:xfrm>
            <a:off x="6062663" y="1412875"/>
            <a:ext cx="2671762" cy="622300"/>
            <a:chOff x="6062663" y="1700808"/>
            <a:chExt cx="2671783" cy="622300"/>
          </a:xfrm>
        </p:grpSpPr>
        <p:pic>
          <p:nvPicPr>
            <p:cNvPr id="5634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62663" y="1700808"/>
              <a:ext cx="2671783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44" name="TextBox 2"/>
            <p:cNvSpPr txBox="1">
              <a:spLocks noChangeArrowheads="1"/>
            </p:cNvSpPr>
            <p:nvPr/>
          </p:nvSpPr>
          <p:spPr bwMode="auto">
            <a:xfrm>
              <a:off x="6156176" y="1772816"/>
              <a:ext cx="257827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Трапециевидная</a:t>
              </a:r>
            </a:p>
          </p:txBody>
        </p:sp>
      </p:grpSp>
      <p:grpSp>
        <p:nvGrpSpPr>
          <p:cNvPr id="56324" name="Группа 5"/>
          <p:cNvGrpSpPr>
            <a:grpSpLocks/>
          </p:cNvGrpSpPr>
          <p:nvPr/>
        </p:nvGrpSpPr>
        <p:grpSpPr bwMode="auto">
          <a:xfrm>
            <a:off x="6011863" y="2276475"/>
            <a:ext cx="2232025" cy="622300"/>
            <a:chOff x="6012160" y="2276872"/>
            <a:chExt cx="2232248" cy="622300"/>
          </a:xfrm>
        </p:grpSpPr>
        <p:pic>
          <p:nvPicPr>
            <p:cNvPr id="56341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60352" y="2276872"/>
              <a:ext cx="2184056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42" name="TextBox 4"/>
            <p:cNvSpPr txBox="1">
              <a:spLocks noChangeArrowheads="1"/>
            </p:cNvSpPr>
            <p:nvPr/>
          </p:nvSpPr>
          <p:spPr bwMode="auto">
            <a:xfrm>
              <a:off x="6012160" y="2348880"/>
              <a:ext cx="212654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Ромбовидная</a:t>
              </a:r>
            </a:p>
          </p:txBody>
        </p:sp>
      </p:grpSp>
      <p:grpSp>
        <p:nvGrpSpPr>
          <p:cNvPr id="56325" name="Группа 7"/>
          <p:cNvGrpSpPr>
            <a:grpSpLocks/>
          </p:cNvGrpSpPr>
          <p:nvPr/>
        </p:nvGrpSpPr>
        <p:grpSpPr bwMode="auto">
          <a:xfrm>
            <a:off x="6134100" y="3284538"/>
            <a:ext cx="2109788" cy="622300"/>
            <a:chOff x="6062661" y="3422650"/>
            <a:chExt cx="2109739" cy="622300"/>
          </a:xfrm>
        </p:grpSpPr>
        <p:pic>
          <p:nvPicPr>
            <p:cNvPr id="56339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62661" y="3422650"/>
              <a:ext cx="2076043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40" name="TextBox 6"/>
            <p:cNvSpPr txBox="1">
              <a:spLocks noChangeArrowheads="1"/>
            </p:cNvSpPr>
            <p:nvPr/>
          </p:nvSpPr>
          <p:spPr bwMode="auto">
            <a:xfrm>
              <a:off x="6109335" y="3471391"/>
              <a:ext cx="206306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Широчайшая</a:t>
              </a:r>
            </a:p>
          </p:txBody>
        </p:sp>
      </p:grpSp>
      <p:grpSp>
        <p:nvGrpSpPr>
          <p:cNvPr id="56326" name="Группа 9"/>
          <p:cNvGrpSpPr>
            <a:grpSpLocks/>
          </p:cNvGrpSpPr>
          <p:nvPr/>
        </p:nvGrpSpPr>
        <p:grpSpPr bwMode="auto">
          <a:xfrm>
            <a:off x="6122988" y="4149725"/>
            <a:ext cx="1833562" cy="622300"/>
            <a:chOff x="5980134" y="4339034"/>
            <a:chExt cx="1833095" cy="622300"/>
          </a:xfrm>
        </p:grpSpPr>
        <p:pic>
          <p:nvPicPr>
            <p:cNvPr id="56337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80134" y="4339034"/>
              <a:ext cx="1833095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38" name="TextBox 8"/>
            <p:cNvSpPr txBox="1">
              <a:spLocks noChangeArrowheads="1"/>
            </p:cNvSpPr>
            <p:nvPr/>
          </p:nvSpPr>
          <p:spPr bwMode="auto">
            <a:xfrm>
              <a:off x="6034088" y="4437409"/>
              <a:ext cx="177914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Сухожилие</a:t>
              </a:r>
            </a:p>
          </p:txBody>
        </p:sp>
      </p:grpSp>
      <p:grpSp>
        <p:nvGrpSpPr>
          <p:cNvPr id="56327" name="Группа 11"/>
          <p:cNvGrpSpPr>
            <a:grpSpLocks/>
          </p:cNvGrpSpPr>
          <p:nvPr/>
        </p:nvGrpSpPr>
        <p:grpSpPr bwMode="auto">
          <a:xfrm>
            <a:off x="5580063" y="5543550"/>
            <a:ext cx="1697037" cy="622300"/>
            <a:chOff x="6084168" y="5292898"/>
            <a:chExt cx="1697260" cy="622300"/>
          </a:xfrm>
        </p:grpSpPr>
        <p:pic>
          <p:nvPicPr>
            <p:cNvPr id="56335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5619" y="5292898"/>
              <a:ext cx="1644734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36" name="TextBox 10"/>
            <p:cNvSpPr txBox="1">
              <a:spLocks noChangeArrowheads="1"/>
            </p:cNvSpPr>
            <p:nvPr/>
          </p:nvSpPr>
          <p:spPr bwMode="auto">
            <a:xfrm>
              <a:off x="6084168" y="5373216"/>
              <a:ext cx="16972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Ягодичная</a:t>
              </a:r>
            </a:p>
          </p:txBody>
        </p:sp>
      </p:grpSp>
      <p:grpSp>
        <p:nvGrpSpPr>
          <p:cNvPr id="56328" name="Группа 13"/>
          <p:cNvGrpSpPr>
            <a:grpSpLocks/>
          </p:cNvGrpSpPr>
          <p:nvPr/>
        </p:nvGrpSpPr>
        <p:grpSpPr bwMode="auto">
          <a:xfrm>
            <a:off x="106363" y="3390900"/>
            <a:ext cx="2724150" cy="622300"/>
            <a:chOff x="106685" y="3390900"/>
            <a:chExt cx="2724273" cy="622300"/>
          </a:xfrm>
        </p:grpSpPr>
        <p:pic>
          <p:nvPicPr>
            <p:cNvPr id="56333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6685" y="3390900"/>
              <a:ext cx="2724273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34" name="TextBox 12"/>
            <p:cNvSpPr txBox="1">
              <a:spLocks noChangeArrowheads="1"/>
            </p:cNvSpPr>
            <p:nvPr/>
          </p:nvSpPr>
          <p:spPr bwMode="auto">
            <a:xfrm>
              <a:off x="106686" y="3471217"/>
              <a:ext cx="27242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Трехглавая плеча</a:t>
              </a:r>
            </a:p>
          </p:txBody>
        </p:sp>
      </p:grpSp>
      <p:grpSp>
        <p:nvGrpSpPr>
          <p:cNvPr id="56329" name="Группа 15"/>
          <p:cNvGrpSpPr>
            <a:grpSpLocks/>
          </p:cNvGrpSpPr>
          <p:nvPr/>
        </p:nvGrpSpPr>
        <p:grpSpPr bwMode="auto">
          <a:xfrm>
            <a:off x="563563" y="1916113"/>
            <a:ext cx="2309812" cy="622300"/>
            <a:chOff x="563588" y="1916832"/>
            <a:chExt cx="2309217" cy="622300"/>
          </a:xfrm>
        </p:grpSpPr>
        <p:pic>
          <p:nvPicPr>
            <p:cNvPr id="56331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3588" y="1916832"/>
              <a:ext cx="2309217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32" name="TextBox 14"/>
            <p:cNvSpPr txBox="1">
              <a:spLocks noChangeArrowheads="1"/>
            </p:cNvSpPr>
            <p:nvPr/>
          </p:nvSpPr>
          <p:spPr bwMode="auto">
            <a:xfrm>
              <a:off x="563588" y="1988840"/>
              <a:ext cx="220201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Дельтовидная</a:t>
              </a:r>
            </a:p>
          </p:txBody>
        </p:sp>
      </p:grpSp>
      <p:sp>
        <p:nvSpPr>
          <p:cNvPr id="56330" name="Управляющая кнопка: возврат 1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91525" y="6000750"/>
            <a:ext cx="520700" cy="520700"/>
          </a:xfrm>
          <a:prstGeom prst="actionButtonReturn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pPr algn="ctr"/>
            <a:endParaRPr lang="ru-RU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Функции мышц туловища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5536" y="1556792"/>
          <a:ext cx="7992888" cy="504060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64296"/>
                <a:gridCol w="2664296"/>
                <a:gridCol w="2664296"/>
              </a:tblGrid>
              <a:tr h="92580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Мышцы спины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Мышцы груди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Дыхательные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11475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Обеспечивают</a:t>
                      </a:r>
                      <a:r>
                        <a:rPr lang="ru-RU" sz="2400" baseline="0" dirty="0" smtClean="0"/>
                        <a:t> д</a:t>
                      </a:r>
                      <a:r>
                        <a:rPr lang="ru-RU" sz="2400" dirty="0" smtClean="0"/>
                        <a:t>вижение шеи и позвоночника, сохранение вертикального положения тела, вызывают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движение</a:t>
                      </a:r>
                      <a:r>
                        <a:rPr lang="ru-RU" sz="2400" baseline="0" dirty="0" smtClean="0"/>
                        <a:t> лопаток и верхних конечностей</a:t>
                      </a:r>
                      <a:endParaRPr lang="ru-RU" sz="2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Образуют брюшной пресс, участвуют в поворотах и наклонах</a:t>
                      </a:r>
                      <a:endParaRPr lang="ru-RU" sz="2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Межреберные и диафрагма, обеспечивают дыхательные движения</a:t>
                      </a:r>
                      <a:endParaRPr lang="ru-RU" sz="2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Мышцы конечностей</a:t>
            </a:r>
          </a:p>
        </p:txBody>
      </p:sp>
      <p:pic>
        <p:nvPicPr>
          <p:cNvPr id="7170" name="Picture 2" descr="C:\Users\Пользователь\Pictures\Рисунок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90800" y="1144587"/>
            <a:ext cx="4572000" cy="5153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58371" name="Группа 3"/>
          <p:cNvGrpSpPr>
            <a:grpSpLocks/>
          </p:cNvGrpSpPr>
          <p:nvPr/>
        </p:nvGrpSpPr>
        <p:grpSpPr bwMode="auto">
          <a:xfrm>
            <a:off x="6291263" y="4365625"/>
            <a:ext cx="2676525" cy="622300"/>
            <a:chOff x="6444209" y="4869160"/>
            <a:chExt cx="2675734" cy="622300"/>
          </a:xfrm>
        </p:grpSpPr>
        <p:pic>
          <p:nvPicPr>
            <p:cNvPr id="5840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44209" y="4869160"/>
              <a:ext cx="2675734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402" name="TextBox 2"/>
            <p:cNvSpPr txBox="1">
              <a:spLocks noChangeArrowheads="1"/>
            </p:cNvSpPr>
            <p:nvPr/>
          </p:nvSpPr>
          <p:spPr bwMode="auto">
            <a:xfrm>
              <a:off x="6516216" y="4911551"/>
              <a:ext cx="260372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Двуглавая бедра</a:t>
              </a:r>
            </a:p>
          </p:txBody>
        </p:sp>
      </p:grpSp>
      <p:grpSp>
        <p:nvGrpSpPr>
          <p:cNvPr id="58372" name="Группа 5"/>
          <p:cNvGrpSpPr>
            <a:grpSpLocks/>
          </p:cNvGrpSpPr>
          <p:nvPr/>
        </p:nvGrpSpPr>
        <p:grpSpPr bwMode="auto">
          <a:xfrm>
            <a:off x="6784975" y="5414963"/>
            <a:ext cx="1995488" cy="622300"/>
            <a:chOff x="6541617" y="3911947"/>
            <a:chExt cx="1995364" cy="622300"/>
          </a:xfrm>
        </p:grpSpPr>
        <p:pic>
          <p:nvPicPr>
            <p:cNvPr id="58399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41617" y="3911947"/>
              <a:ext cx="1995364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400" name="TextBox 4"/>
            <p:cNvSpPr txBox="1">
              <a:spLocks noChangeArrowheads="1"/>
            </p:cNvSpPr>
            <p:nvPr/>
          </p:nvSpPr>
          <p:spPr bwMode="auto">
            <a:xfrm>
              <a:off x="6602091" y="4072582"/>
              <a:ext cx="193488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Икроножная</a:t>
              </a:r>
            </a:p>
          </p:txBody>
        </p:sp>
      </p:grpSp>
      <p:grpSp>
        <p:nvGrpSpPr>
          <p:cNvPr id="58373" name="Группа 7"/>
          <p:cNvGrpSpPr>
            <a:grpSpLocks/>
          </p:cNvGrpSpPr>
          <p:nvPr/>
        </p:nvGrpSpPr>
        <p:grpSpPr bwMode="auto">
          <a:xfrm>
            <a:off x="179388" y="3706813"/>
            <a:ext cx="1978025" cy="622300"/>
            <a:chOff x="-8755" y="4038600"/>
            <a:chExt cx="1977474" cy="622300"/>
          </a:xfrm>
        </p:grpSpPr>
        <p:pic>
          <p:nvPicPr>
            <p:cNvPr id="58397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8755" y="4038600"/>
              <a:ext cx="1977474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398" name="TextBox 6"/>
            <p:cNvSpPr txBox="1">
              <a:spLocks noChangeArrowheads="1"/>
            </p:cNvSpPr>
            <p:nvPr/>
          </p:nvSpPr>
          <p:spPr bwMode="auto">
            <a:xfrm>
              <a:off x="35496" y="4119463"/>
              <a:ext cx="193322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Портняжная</a:t>
              </a:r>
            </a:p>
          </p:txBody>
        </p:sp>
      </p:grpSp>
      <p:grpSp>
        <p:nvGrpSpPr>
          <p:cNvPr id="58374" name="Группа 9"/>
          <p:cNvGrpSpPr>
            <a:grpSpLocks/>
          </p:cNvGrpSpPr>
          <p:nvPr/>
        </p:nvGrpSpPr>
        <p:grpSpPr bwMode="auto">
          <a:xfrm>
            <a:off x="-60325" y="5807075"/>
            <a:ext cx="3611563" cy="622300"/>
            <a:chOff x="0" y="5726112"/>
            <a:chExt cx="3611155" cy="622300"/>
          </a:xfrm>
        </p:grpSpPr>
        <p:pic>
          <p:nvPicPr>
            <p:cNvPr id="58395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5726112"/>
              <a:ext cx="3611155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396" name="TextBox 8"/>
            <p:cNvSpPr txBox="1">
              <a:spLocks noChangeArrowheads="1"/>
            </p:cNvSpPr>
            <p:nvPr/>
          </p:nvSpPr>
          <p:spPr bwMode="auto">
            <a:xfrm>
              <a:off x="107504" y="5806429"/>
              <a:ext cx="35036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Длинная прямая бедра</a:t>
              </a:r>
            </a:p>
          </p:txBody>
        </p:sp>
      </p:grpSp>
      <p:grpSp>
        <p:nvGrpSpPr>
          <p:cNvPr id="58375" name="Группа 11"/>
          <p:cNvGrpSpPr>
            <a:grpSpLocks/>
          </p:cNvGrpSpPr>
          <p:nvPr/>
        </p:nvGrpSpPr>
        <p:grpSpPr bwMode="auto">
          <a:xfrm>
            <a:off x="179388" y="1284288"/>
            <a:ext cx="2640012" cy="622300"/>
            <a:chOff x="-180527" y="1340768"/>
            <a:chExt cx="2640220" cy="622300"/>
          </a:xfrm>
        </p:grpSpPr>
        <p:pic>
          <p:nvPicPr>
            <p:cNvPr id="58393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80527" y="1340768"/>
              <a:ext cx="2640220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394" name="TextBox 10"/>
            <p:cNvSpPr txBox="1">
              <a:spLocks noChangeArrowheads="1"/>
            </p:cNvSpPr>
            <p:nvPr/>
          </p:nvSpPr>
          <p:spPr bwMode="auto">
            <a:xfrm>
              <a:off x="-123195" y="1421085"/>
              <a:ext cx="258288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Двуглавая плеча</a:t>
              </a:r>
            </a:p>
          </p:txBody>
        </p:sp>
      </p:grpSp>
      <p:grpSp>
        <p:nvGrpSpPr>
          <p:cNvPr id="58376" name="Группа 13"/>
          <p:cNvGrpSpPr>
            <a:grpSpLocks/>
          </p:cNvGrpSpPr>
          <p:nvPr/>
        </p:nvGrpSpPr>
        <p:grpSpPr bwMode="auto">
          <a:xfrm>
            <a:off x="6845300" y="1144588"/>
            <a:ext cx="2209800" cy="622300"/>
            <a:chOff x="6291413" y="2794000"/>
            <a:chExt cx="2210792" cy="622300"/>
          </a:xfrm>
        </p:grpSpPr>
        <p:pic>
          <p:nvPicPr>
            <p:cNvPr id="58391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91413" y="2794000"/>
              <a:ext cx="2169019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392" name="TextBox 12"/>
            <p:cNvSpPr txBox="1">
              <a:spLocks noChangeArrowheads="1"/>
            </p:cNvSpPr>
            <p:nvPr/>
          </p:nvSpPr>
          <p:spPr bwMode="auto">
            <a:xfrm>
              <a:off x="6300192" y="2874317"/>
              <a:ext cx="220201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Дельтовидная</a:t>
              </a:r>
            </a:p>
          </p:txBody>
        </p:sp>
      </p:grpSp>
      <p:cxnSp>
        <p:nvCxnSpPr>
          <p:cNvPr id="58377" name="Прямая со стрелкой 15"/>
          <p:cNvCxnSpPr>
            <a:cxnSpLocks noChangeShapeType="1"/>
          </p:cNvCxnSpPr>
          <p:nvPr/>
        </p:nvCxnSpPr>
        <p:spPr bwMode="auto">
          <a:xfrm>
            <a:off x="2195513" y="1906588"/>
            <a:ext cx="2016125" cy="5143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8378" name="Прямая со стрелкой 20"/>
          <p:cNvCxnSpPr>
            <a:cxnSpLocks noChangeShapeType="1"/>
          </p:cNvCxnSpPr>
          <p:nvPr/>
        </p:nvCxnSpPr>
        <p:spPr bwMode="auto">
          <a:xfrm>
            <a:off x="2051050" y="3787775"/>
            <a:ext cx="1152525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8379" name="Прямая со стрелкой 22"/>
          <p:cNvCxnSpPr>
            <a:cxnSpLocks noChangeShapeType="1"/>
          </p:cNvCxnSpPr>
          <p:nvPr/>
        </p:nvCxnSpPr>
        <p:spPr bwMode="auto">
          <a:xfrm flipV="1">
            <a:off x="2157413" y="4097338"/>
            <a:ext cx="1046162" cy="170973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8380" name="Прямая со стрелкой 24"/>
          <p:cNvCxnSpPr>
            <a:cxnSpLocks noChangeShapeType="1"/>
          </p:cNvCxnSpPr>
          <p:nvPr/>
        </p:nvCxnSpPr>
        <p:spPr bwMode="auto">
          <a:xfrm flipH="1">
            <a:off x="6845300" y="1766888"/>
            <a:ext cx="534988" cy="509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8381" name="Прямая со стрелкой 26"/>
          <p:cNvCxnSpPr>
            <a:cxnSpLocks noChangeShapeType="1"/>
          </p:cNvCxnSpPr>
          <p:nvPr/>
        </p:nvCxnSpPr>
        <p:spPr bwMode="auto">
          <a:xfrm flipH="1" flipV="1">
            <a:off x="5867400" y="4408488"/>
            <a:ext cx="423863" cy="2682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8382" name="Прямая со стрелкой 28"/>
          <p:cNvCxnSpPr>
            <a:cxnSpLocks noChangeShapeType="1"/>
          </p:cNvCxnSpPr>
          <p:nvPr/>
        </p:nvCxnSpPr>
        <p:spPr bwMode="auto">
          <a:xfrm flipH="1" flipV="1">
            <a:off x="6291263" y="5229225"/>
            <a:ext cx="493712" cy="4968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58383" name="Группа 16"/>
          <p:cNvGrpSpPr>
            <a:grpSpLocks/>
          </p:cNvGrpSpPr>
          <p:nvPr/>
        </p:nvGrpSpPr>
        <p:grpSpPr bwMode="auto">
          <a:xfrm>
            <a:off x="4124325" y="6092825"/>
            <a:ext cx="2752725" cy="628650"/>
            <a:chOff x="4124915" y="6229350"/>
            <a:chExt cx="2751814" cy="628650"/>
          </a:xfrm>
        </p:grpSpPr>
        <p:pic>
          <p:nvPicPr>
            <p:cNvPr id="58389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24915" y="6229350"/>
              <a:ext cx="2751814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390" name="TextBox 14"/>
            <p:cNvSpPr txBox="1">
              <a:spLocks noChangeArrowheads="1"/>
            </p:cNvSpPr>
            <p:nvPr/>
          </p:nvSpPr>
          <p:spPr bwMode="auto">
            <a:xfrm>
              <a:off x="4211960" y="6344095"/>
              <a:ext cx="266476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Большеберцовая</a:t>
              </a:r>
            </a:p>
          </p:txBody>
        </p:sp>
      </p:grpSp>
      <p:cxnSp>
        <p:nvCxnSpPr>
          <p:cNvPr id="58384" name="Прямая со стрелкой 18"/>
          <p:cNvCxnSpPr>
            <a:cxnSpLocks noChangeShapeType="1"/>
          </p:cNvCxnSpPr>
          <p:nvPr/>
        </p:nvCxnSpPr>
        <p:spPr bwMode="auto">
          <a:xfrm flipH="1" flipV="1">
            <a:off x="3995738" y="5414963"/>
            <a:ext cx="720725" cy="70326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8385" name="TextBox 17"/>
          <p:cNvSpPr txBox="1">
            <a:spLocks noChangeArrowheads="1"/>
          </p:cNvSpPr>
          <p:nvPr/>
        </p:nvSpPr>
        <p:spPr bwMode="auto">
          <a:xfrm>
            <a:off x="323850" y="4408488"/>
            <a:ext cx="1889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(самая длинная</a:t>
            </a:r>
          </a:p>
          <a:p>
            <a:r>
              <a:rPr lang="ru-RU"/>
              <a:t>В организме)</a:t>
            </a:r>
          </a:p>
        </p:txBody>
      </p:sp>
      <p:sp>
        <p:nvSpPr>
          <p:cNvPr id="58386" name="TextBox 19"/>
          <p:cNvSpPr txBox="1">
            <a:spLocks noChangeArrowheads="1"/>
          </p:cNvSpPr>
          <p:nvPr/>
        </p:nvSpPr>
        <p:spPr bwMode="auto">
          <a:xfrm>
            <a:off x="7019925" y="6164263"/>
            <a:ext cx="1327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Ахиллово </a:t>
            </a:r>
          </a:p>
          <a:p>
            <a:r>
              <a:rPr lang="ru-RU"/>
              <a:t>сухожилие</a:t>
            </a:r>
          </a:p>
        </p:txBody>
      </p:sp>
      <p:cxnSp>
        <p:nvCxnSpPr>
          <p:cNvPr id="58387" name="Прямая со стрелкой 23"/>
          <p:cNvCxnSpPr>
            <a:cxnSpLocks noChangeShapeType="1"/>
          </p:cNvCxnSpPr>
          <p:nvPr/>
        </p:nvCxnSpPr>
        <p:spPr bwMode="auto">
          <a:xfrm flipH="1" flipV="1">
            <a:off x="6148388" y="5986463"/>
            <a:ext cx="1160462" cy="2222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8388" name="Управляющая кнопка: возврат 2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9013" y="6297613"/>
            <a:ext cx="534987" cy="512762"/>
          </a:xfrm>
          <a:prstGeom prst="actionButtonReturn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pPr algn="ctr"/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Функции мышц конечностей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1412776"/>
          <a:ext cx="8568952" cy="45413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84476"/>
                <a:gridCol w="4284476"/>
              </a:tblGrid>
              <a:tr h="149342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Мышцы рук</a:t>
                      </a:r>
                      <a:endParaRPr lang="ru-RU" sz="2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Мышцы ног</a:t>
                      </a:r>
                      <a:endParaRPr lang="ru-RU" sz="2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149342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Позволяют выполнять сложные, точные движения</a:t>
                      </a:r>
                      <a:endParaRPr lang="ru-RU" sz="2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Обеспечивают сохранение вертикального положения тела, ходьбу, бег</a:t>
                      </a:r>
                      <a:endParaRPr lang="ru-RU" sz="2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1493424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Двуглавая плеча(бицепс) сгибает руку в локте, дельтовидная отводит плечо кнаружи</a:t>
                      </a:r>
                      <a:endParaRPr lang="ru-RU" sz="2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Портняжная сгибает голень и бедро, двуглавая бедра разгибает бедро и сгибает голень</a:t>
                      </a:r>
                      <a:endParaRPr lang="ru-RU" sz="2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 bwMode="auto">
          <a:xfrm>
            <a:off x="8446169" y="6263477"/>
            <a:ext cx="654150" cy="542927"/>
          </a:xfrm>
          <a:prstGeom prst="actionButtonHom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9" name="Заголовок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ru-RU" sz="4000" smtClean="0"/>
              <a:t>Микроскопическое строение поперечнополосатой ткани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963" y="1457325"/>
            <a:ext cx="4729162" cy="4730750"/>
          </a:xfrm>
          <a:prstGeom prst="rect">
            <a:avLst/>
          </a:prstGeom>
          <a:noFill/>
        </p:spPr>
      </p:pic>
      <p:grpSp>
        <p:nvGrpSpPr>
          <p:cNvPr id="3251" name="Группа 7"/>
          <p:cNvGrpSpPr>
            <a:grpSpLocks/>
          </p:cNvGrpSpPr>
          <p:nvPr/>
        </p:nvGrpSpPr>
        <p:grpSpPr bwMode="auto">
          <a:xfrm>
            <a:off x="5235575" y="3582988"/>
            <a:ext cx="1522413" cy="479425"/>
            <a:chOff x="3359224" y="3284984"/>
            <a:chExt cx="1521321" cy="47947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41060" y="3279705"/>
              <a:ext cx="1554480" cy="499872"/>
            </a:xfrm>
            <a:prstGeom prst="rect">
              <a:avLst/>
            </a:prstGeom>
            <a:noFill/>
          </p:spPr>
        </p:pic>
        <p:sp>
          <p:nvSpPr>
            <p:cNvPr id="3273" name="TextBox 6"/>
            <p:cNvSpPr txBox="1">
              <a:spLocks noChangeArrowheads="1"/>
            </p:cNvSpPr>
            <p:nvPr/>
          </p:nvSpPr>
          <p:spPr bwMode="auto">
            <a:xfrm>
              <a:off x="3635896" y="3284984"/>
              <a:ext cx="93006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Ядра</a:t>
              </a:r>
            </a:p>
          </p:txBody>
        </p:sp>
      </p:grpSp>
      <p:grpSp>
        <p:nvGrpSpPr>
          <p:cNvPr id="3252" name="Группа 12"/>
          <p:cNvGrpSpPr>
            <a:grpSpLocks/>
          </p:cNvGrpSpPr>
          <p:nvPr/>
        </p:nvGrpSpPr>
        <p:grpSpPr bwMode="auto">
          <a:xfrm>
            <a:off x="5608638" y="2647950"/>
            <a:ext cx="1206500" cy="530225"/>
            <a:chOff x="6805875" y="2204864"/>
            <a:chExt cx="1206735" cy="53094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87847" y="2184549"/>
              <a:ext cx="1237488" cy="560832"/>
            </a:xfrm>
            <a:prstGeom prst="rect">
              <a:avLst/>
            </a:prstGeom>
            <a:noFill/>
          </p:spPr>
        </p:pic>
        <p:sp>
          <p:nvSpPr>
            <p:cNvPr id="3271" name="TextBox 8"/>
            <p:cNvSpPr txBox="1">
              <a:spLocks noChangeArrowheads="1"/>
            </p:cNvSpPr>
            <p:nvPr/>
          </p:nvSpPr>
          <p:spPr bwMode="auto">
            <a:xfrm>
              <a:off x="6860453" y="2204864"/>
              <a:ext cx="1024639" cy="37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Диски</a:t>
              </a:r>
            </a:p>
          </p:txBody>
        </p:sp>
      </p:grpSp>
      <p:grpSp>
        <p:nvGrpSpPr>
          <p:cNvPr id="3253" name="Группа 11"/>
          <p:cNvGrpSpPr>
            <a:grpSpLocks/>
          </p:cNvGrpSpPr>
          <p:nvPr/>
        </p:nvGrpSpPr>
        <p:grpSpPr bwMode="auto">
          <a:xfrm>
            <a:off x="5329238" y="1804988"/>
            <a:ext cx="1485900" cy="615950"/>
            <a:chOff x="3092451" y="2822575"/>
            <a:chExt cx="2042824" cy="615950"/>
          </a:xfrm>
        </p:grpSpPr>
        <p:pic>
          <p:nvPicPr>
            <p:cNvPr id="3268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92451" y="2822575"/>
              <a:ext cx="2042824" cy="61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69" name="TextBox 10"/>
            <p:cNvSpPr txBox="1">
              <a:spLocks noChangeArrowheads="1"/>
            </p:cNvSpPr>
            <p:nvPr/>
          </p:nvSpPr>
          <p:spPr bwMode="auto">
            <a:xfrm>
              <a:off x="3155480" y="2922998"/>
              <a:ext cx="13852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Волокна</a:t>
              </a:r>
            </a:p>
          </p:txBody>
        </p:sp>
      </p:grpSp>
      <p:cxnSp>
        <p:nvCxnSpPr>
          <p:cNvPr id="3254" name="Прямая соединительная линия 16"/>
          <p:cNvCxnSpPr>
            <a:cxnSpLocks noChangeShapeType="1"/>
          </p:cNvCxnSpPr>
          <p:nvPr/>
        </p:nvCxnSpPr>
        <p:spPr bwMode="auto">
          <a:xfrm>
            <a:off x="5219700" y="2070100"/>
            <a:ext cx="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3255" name="Прямая соединительная линия 18"/>
          <p:cNvCxnSpPr>
            <a:cxnSpLocks noChangeShapeType="1"/>
          </p:cNvCxnSpPr>
          <p:nvPr/>
        </p:nvCxnSpPr>
        <p:spPr bwMode="auto">
          <a:xfrm flipH="1">
            <a:off x="3851275" y="2924175"/>
            <a:ext cx="1728788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3256" name="Прямая соединительная линия 36"/>
          <p:cNvCxnSpPr>
            <a:cxnSpLocks noChangeShapeType="1"/>
          </p:cNvCxnSpPr>
          <p:nvPr/>
        </p:nvCxnSpPr>
        <p:spPr bwMode="auto">
          <a:xfrm flipH="1">
            <a:off x="4211638" y="3810000"/>
            <a:ext cx="99218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 type="stealth" w="med" len="med"/>
          </a:ln>
        </p:spPr>
      </p:cxnSp>
      <p:pic>
        <p:nvPicPr>
          <p:cNvPr id="3257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6100" y="2078038"/>
            <a:ext cx="100806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6100" y="5516563"/>
            <a:ext cx="7747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" name="Группа 39"/>
          <p:cNvGrpSpPr>
            <a:grpSpLocks/>
          </p:cNvGrpSpPr>
          <p:nvPr/>
        </p:nvGrpSpPr>
        <p:grpSpPr bwMode="auto">
          <a:xfrm>
            <a:off x="-150813" y="1077913"/>
            <a:ext cx="9364663" cy="5969000"/>
            <a:chOff x="-112143" y="889000"/>
            <a:chExt cx="9364663" cy="5969000"/>
          </a:xfrm>
        </p:grpSpPr>
        <p:pic>
          <p:nvPicPr>
            <p:cNvPr id="3264" name="Picture 1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112143" y="889000"/>
              <a:ext cx="9364663" cy="596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Умножение 38"/>
            <p:cNvSpPr/>
            <p:nvPr/>
          </p:nvSpPr>
          <p:spPr bwMode="auto">
            <a:xfrm>
              <a:off x="7740352" y="1156228"/>
              <a:ext cx="914400" cy="914400"/>
            </a:xfrm>
            <a:prstGeom prst="mathMultiply">
              <a:avLst>
                <a:gd name="adj1" fmla="val 15187"/>
              </a:avLst>
            </a:prstGeom>
            <a:solidFill>
              <a:srgbClr val="FF0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 algn="ctr">
                <a:defRPr/>
              </a:pPr>
              <a:endParaRPr lang="ru-RU" sz="240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37488" y="1473200"/>
            <a:ext cx="6223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48" name="Object 176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7913688" y="115888"/>
          <a:ext cx="1195387" cy="1009650"/>
        </p:xfrm>
        <a:graphic>
          <a:graphicData uri="http://schemas.openxmlformats.org/presentationml/2006/ole">
            <p:oleObj spid="_x0000_s3248" name="Документ" showAsIcon="1" r:id="rId11" imgW="914400" imgH="771480" progId="">
              <p:embed/>
            </p:oleObj>
          </a:graphicData>
        </a:graphic>
      </p:graphicFrame>
      <p:sp>
        <p:nvSpPr>
          <p:cNvPr id="3" name="Управляющая кнопка: назад 2">
            <a:hlinkClick r:id="rId12" action="ppaction://hlinksldjump" highlightClick="1"/>
          </p:cNvPr>
          <p:cNvSpPr/>
          <p:nvPr/>
        </p:nvSpPr>
        <p:spPr bwMode="auto">
          <a:xfrm>
            <a:off x="8460432" y="6285582"/>
            <a:ext cx="665224" cy="521208"/>
          </a:xfrm>
          <a:prstGeom prst="actionButtonBackPrevious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Расположение гладкой мышечной ткани в организме</a:t>
            </a:r>
          </a:p>
        </p:txBody>
      </p:sp>
      <p:pic>
        <p:nvPicPr>
          <p:cNvPr id="2052" name="Picture 4" descr="C:\Users\Пользователь\Desktop\Безымянный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3388" y="1438275"/>
            <a:ext cx="4114800" cy="4078288"/>
          </a:xfrm>
          <a:prstGeom prst="rect">
            <a:avLst/>
          </a:prstGeom>
          <a:noFill/>
        </p:spPr>
      </p:pic>
      <p:pic>
        <p:nvPicPr>
          <p:cNvPr id="2053" name="Picture 5" descr="C:\Users\Пользователь\Desktop\Безымянный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350" y="1438275"/>
            <a:ext cx="3981450" cy="4200525"/>
          </a:xfrm>
          <a:prstGeom prst="rect">
            <a:avLst/>
          </a:prstGeom>
          <a:noFill/>
        </p:spPr>
      </p:pic>
      <p:pic>
        <p:nvPicPr>
          <p:cNvPr id="22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5589588"/>
            <a:ext cx="330835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31" name="Группа 3"/>
          <p:cNvGrpSpPr>
            <a:grpSpLocks/>
          </p:cNvGrpSpPr>
          <p:nvPr/>
        </p:nvGrpSpPr>
        <p:grpSpPr bwMode="auto">
          <a:xfrm>
            <a:off x="4821238" y="5651500"/>
            <a:ext cx="3032125" cy="873125"/>
            <a:chOff x="4821435" y="5589488"/>
            <a:chExt cx="3711005" cy="873140"/>
          </a:xfrm>
        </p:grpSpPr>
        <p:pic>
          <p:nvPicPr>
            <p:cNvPr id="2239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21435" y="5589488"/>
              <a:ext cx="3711005" cy="873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40" name="TextBox 2"/>
            <p:cNvSpPr txBox="1">
              <a:spLocks noChangeArrowheads="1"/>
            </p:cNvSpPr>
            <p:nvPr/>
          </p:nvSpPr>
          <p:spPr bwMode="auto">
            <a:xfrm>
              <a:off x="4921708" y="5631631"/>
              <a:ext cx="293163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Кольцевые мышцы</a:t>
              </a:r>
            </a:p>
            <a:p>
              <a:r>
                <a:rPr lang="ru-RU" sz="2400"/>
                <a:t> глаз</a:t>
              </a:r>
            </a:p>
          </p:txBody>
        </p:sp>
      </p:grpSp>
      <p:sp>
        <p:nvSpPr>
          <p:cNvPr id="2232" name="TextBox 4"/>
          <p:cNvSpPr txBox="1">
            <a:spLocks noChangeArrowheads="1"/>
          </p:cNvSpPr>
          <p:nvPr/>
        </p:nvSpPr>
        <p:spPr bwMode="auto">
          <a:xfrm>
            <a:off x="611188" y="5732463"/>
            <a:ext cx="32369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/>
              <a:t>Продольные мышцы </a:t>
            </a:r>
          </a:p>
          <a:p>
            <a:pPr algn="ctr"/>
            <a:r>
              <a:rPr lang="ru-RU" sz="2400"/>
              <a:t>кишечника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21038" y="4149725"/>
            <a:ext cx="7747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36525" y="741363"/>
            <a:ext cx="938847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42313" y="1196975"/>
            <a:ext cx="6223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26" name="Object 178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7978775" y="31750"/>
          <a:ext cx="1171575" cy="989013"/>
        </p:xfrm>
        <a:graphic>
          <a:graphicData uri="http://schemas.openxmlformats.org/presentationml/2006/ole">
            <p:oleObj spid="_x0000_s2226" name="Документ" showAsIcon="1" r:id="rId10" imgW="914400" imgH="771480" progId="">
              <p:embed/>
            </p:oleObj>
          </a:graphicData>
        </a:graphic>
      </p:graphicFrame>
      <p:sp>
        <p:nvSpPr>
          <p:cNvPr id="14" name="Управляющая кнопка: назад 13">
            <a:hlinkClick r:id="rId11" action="ppaction://hlinksldjump" highlightClick="1"/>
          </p:cNvPr>
          <p:cNvSpPr/>
          <p:nvPr/>
        </p:nvSpPr>
        <p:spPr bwMode="auto">
          <a:xfrm>
            <a:off x="8460432" y="6285582"/>
            <a:ext cx="665224" cy="521208"/>
          </a:xfrm>
          <a:prstGeom prst="actionButtonBackPrevious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88138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Сердечная мышечная ткань</a:t>
            </a:r>
            <a:br>
              <a:rPr lang="ru-RU" sz="4000" smtClean="0"/>
            </a:br>
            <a:r>
              <a:rPr lang="ru-RU" sz="2400" smtClean="0"/>
              <a:t>(поперечно-полосатые волокна, соединенные между собой)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1530350"/>
            <a:ext cx="6419850" cy="518160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75" y="2322513"/>
            <a:ext cx="2541588" cy="3475037"/>
          </a:xfrm>
          <a:prstGeom prst="rect">
            <a:avLst/>
          </a:prstGeom>
          <a:noFill/>
        </p:spPr>
      </p:pic>
      <p:grpSp>
        <p:nvGrpSpPr>
          <p:cNvPr id="65540" name="Группа 4"/>
          <p:cNvGrpSpPr>
            <a:grpSpLocks/>
          </p:cNvGrpSpPr>
          <p:nvPr/>
        </p:nvGrpSpPr>
        <p:grpSpPr bwMode="auto">
          <a:xfrm>
            <a:off x="6970713" y="1628775"/>
            <a:ext cx="985837" cy="615950"/>
            <a:chOff x="6971022" y="1628800"/>
            <a:chExt cx="985354" cy="615950"/>
          </a:xfrm>
        </p:grpSpPr>
        <p:pic>
          <p:nvPicPr>
            <p:cNvPr id="65550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71022" y="1628800"/>
              <a:ext cx="985354" cy="61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551" name="TextBox 3"/>
            <p:cNvSpPr txBox="1">
              <a:spLocks noChangeArrowheads="1"/>
            </p:cNvSpPr>
            <p:nvPr/>
          </p:nvSpPr>
          <p:spPr bwMode="auto">
            <a:xfrm>
              <a:off x="7010411" y="1712292"/>
              <a:ext cx="87395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ядра</a:t>
              </a:r>
            </a:p>
          </p:txBody>
        </p:sp>
      </p:grpSp>
      <p:grpSp>
        <p:nvGrpSpPr>
          <p:cNvPr id="65541" name="Группа 6"/>
          <p:cNvGrpSpPr>
            <a:grpSpLocks/>
          </p:cNvGrpSpPr>
          <p:nvPr/>
        </p:nvGrpSpPr>
        <p:grpSpPr bwMode="auto">
          <a:xfrm>
            <a:off x="6761163" y="5661025"/>
            <a:ext cx="2006600" cy="615950"/>
            <a:chOff x="6761526" y="5877272"/>
            <a:chExt cx="2006501" cy="615950"/>
          </a:xfrm>
        </p:grpSpPr>
        <p:pic>
          <p:nvPicPr>
            <p:cNvPr id="65548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61526" y="5877272"/>
              <a:ext cx="2006501" cy="61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549" name="TextBox 5"/>
            <p:cNvSpPr txBox="1">
              <a:spLocks noChangeArrowheads="1"/>
            </p:cNvSpPr>
            <p:nvPr/>
          </p:nvSpPr>
          <p:spPr bwMode="auto">
            <a:xfrm>
              <a:off x="6804248" y="5949280"/>
              <a:ext cx="193142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Цитоплазма</a:t>
              </a:r>
            </a:p>
          </p:txBody>
        </p:sp>
      </p:grpSp>
      <p:cxnSp>
        <p:nvCxnSpPr>
          <p:cNvPr id="65542" name="Прямая со стрелкой 10"/>
          <p:cNvCxnSpPr>
            <a:cxnSpLocks noChangeShapeType="1"/>
          </p:cNvCxnSpPr>
          <p:nvPr/>
        </p:nvCxnSpPr>
        <p:spPr bwMode="auto">
          <a:xfrm>
            <a:off x="7658100" y="2170113"/>
            <a:ext cx="1077913" cy="9715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65543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2092325"/>
            <a:ext cx="1462088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7692463">
            <a:off x="7058026" y="4313237"/>
            <a:ext cx="120015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Управляющая кнопка: назад 13">
            <a:hlinkClick r:id="rId7" action="ppaction://hlinksldjump" highlightClick="1"/>
          </p:cNvPr>
          <p:cNvSpPr/>
          <p:nvPr/>
        </p:nvSpPr>
        <p:spPr bwMode="auto">
          <a:xfrm>
            <a:off x="8460432" y="6285582"/>
            <a:ext cx="665224" cy="521208"/>
          </a:xfrm>
          <a:prstGeom prst="actionButtonBackPrevious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Мышцы конечностей</a:t>
            </a:r>
          </a:p>
        </p:txBody>
      </p:sp>
      <p:pic>
        <p:nvPicPr>
          <p:cNvPr id="7170" name="Picture 2" descr="C:\Users\Пользователь\Pictures\Рисунок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90800" y="1144587"/>
            <a:ext cx="4572000" cy="5153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66563" name="Группа 3"/>
          <p:cNvGrpSpPr>
            <a:grpSpLocks/>
          </p:cNvGrpSpPr>
          <p:nvPr/>
        </p:nvGrpSpPr>
        <p:grpSpPr bwMode="auto">
          <a:xfrm>
            <a:off x="6291263" y="4365625"/>
            <a:ext cx="2676525" cy="622300"/>
            <a:chOff x="6444209" y="4869160"/>
            <a:chExt cx="2675734" cy="622300"/>
          </a:xfrm>
        </p:grpSpPr>
        <p:pic>
          <p:nvPicPr>
            <p:cNvPr id="6659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44209" y="4869160"/>
              <a:ext cx="2675734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94" name="TextBox 2"/>
            <p:cNvSpPr txBox="1">
              <a:spLocks noChangeArrowheads="1"/>
            </p:cNvSpPr>
            <p:nvPr/>
          </p:nvSpPr>
          <p:spPr bwMode="auto">
            <a:xfrm>
              <a:off x="6516216" y="4911551"/>
              <a:ext cx="260372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</a:rPr>
                <a:t>Двуглавая бедра</a:t>
              </a:r>
            </a:p>
          </p:txBody>
        </p:sp>
      </p:grpSp>
      <p:grpSp>
        <p:nvGrpSpPr>
          <p:cNvPr id="66564" name="Группа 5"/>
          <p:cNvGrpSpPr>
            <a:grpSpLocks/>
          </p:cNvGrpSpPr>
          <p:nvPr/>
        </p:nvGrpSpPr>
        <p:grpSpPr bwMode="auto">
          <a:xfrm>
            <a:off x="6784975" y="5414963"/>
            <a:ext cx="1995488" cy="622300"/>
            <a:chOff x="6541617" y="3911947"/>
            <a:chExt cx="1995364" cy="622300"/>
          </a:xfrm>
        </p:grpSpPr>
        <p:pic>
          <p:nvPicPr>
            <p:cNvPr id="66591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41617" y="3911947"/>
              <a:ext cx="1995364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92" name="TextBox 4"/>
            <p:cNvSpPr txBox="1">
              <a:spLocks noChangeArrowheads="1"/>
            </p:cNvSpPr>
            <p:nvPr/>
          </p:nvSpPr>
          <p:spPr bwMode="auto">
            <a:xfrm>
              <a:off x="6602091" y="4072582"/>
              <a:ext cx="193488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</a:rPr>
                <a:t>Икроножная</a:t>
              </a:r>
            </a:p>
          </p:txBody>
        </p:sp>
      </p:grpSp>
      <p:grpSp>
        <p:nvGrpSpPr>
          <p:cNvPr id="66565" name="Группа 7"/>
          <p:cNvGrpSpPr>
            <a:grpSpLocks/>
          </p:cNvGrpSpPr>
          <p:nvPr/>
        </p:nvGrpSpPr>
        <p:grpSpPr bwMode="auto">
          <a:xfrm>
            <a:off x="179388" y="3706813"/>
            <a:ext cx="1978025" cy="622300"/>
            <a:chOff x="-8755" y="4038600"/>
            <a:chExt cx="1977474" cy="622300"/>
          </a:xfrm>
        </p:grpSpPr>
        <p:pic>
          <p:nvPicPr>
            <p:cNvPr id="66589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8755" y="4038600"/>
              <a:ext cx="1977474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90" name="TextBox 6"/>
            <p:cNvSpPr txBox="1">
              <a:spLocks noChangeArrowheads="1"/>
            </p:cNvSpPr>
            <p:nvPr/>
          </p:nvSpPr>
          <p:spPr bwMode="auto">
            <a:xfrm>
              <a:off x="35496" y="4119463"/>
              <a:ext cx="193322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</a:rPr>
                <a:t>Портняжная</a:t>
              </a:r>
            </a:p>
          </p:txBody>
        </p:sp>
      </p:grpSp>
      <p:grpSp>
        <p:nvGrpSpPr>
          <p:cNvPr id="66566" name="Группа 9"/>
          <p:cNvGrpSpPr>
            <a:grpSpLocks/>
          </p:cNvGrpSpPr>
          <p:nvPr/>
        </p:nvGrpSpPr>
        <p:grpSpPr bwMode="auto">
          <a:xfrm>
            <a:off x="-60325" y="5807075"/>
            <a:ext cx="3611563" cy="622300"/>
            <a:chOff x="0" y="5726112"/>
            <a:chExt cx="3611155" cy="622300"/>
          </a:xfrm>
        </p:grpSpPr>
        <p:pic>
          <p:nvPicPr>
            <p:cNvPr id="66587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5726112"/>
              <a:ext cx="3611155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88" name="TextBox 8"/>
            <p:cNvSpPr txBox="1">
              <a:spLocks noChangeArrowheads="1"/>
            </p:cNvSpPr>
            <p:nvPr/>
          </p:nvSpPr>
          <p:spPr bwMode="auto">
            <a:xfrm>
              <a:off x="107504" y="5806429"/>
              <a:ext cx="35036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</a:rPr>
                <a:t>Длинная прямая бедра</a:t>
              </a:r>
            </a:p>
          </p:txBody>
        </p:sp>
      </p:grpSp>
      <p:grpSp>
        <p:nvGrpSpPr>
          <p:cNvPr id="66567" name="Группа 11"/>
          <p:cNvGrpSpPr>
            <a:grpSpLocks/>
          </p:cNvGrpSpPr>
          <p:nvPr/>
        </p:nvGrpSpPr>
        <p:grpSpPr bwMode="auto">
          <a:xfrm>
            <a:off x="179388" y="1284288"/>
            <a:ext cx="2640012" cy="622300"/>
            <a:chOff x="-180527" y="1340768"/>
            <a:chExt cx="2640220" cy="622300"/>
          </a:xfrm>
        </p:grpSpPr>
        <p:pic>
          <p:nvPicPr>
            <p:cNvPr id="66585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80527" y="1340768"/>
              <a:ext cx="2640220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86" name="TextBox 10"/>
            <p:cNvSpPr txBox="1">
              <a:spLocks noChangeArrowheads="1"/>
            </p:cNvSpPr>
            <p:nvPr/>
          </p:nvSpPr>
          <p:spPr bwMode="auto">
            <a:xfrm>
              <a:off x="-123195" y="1421085"/>
              <a:ext cx="258288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</a:rPr>
                <a:t>Двуглавая плеча</a:t>
              </a:r>
            </a:p>
          </p:txBody>
        </p:sp>
      </p:grpSp>
      <p:grpSp>
        <p:nvGrpSpPr>
          <p:cNvPr id="66568" name="Группа 13"/>
          <p:cNvGrpSpPr>
            <a:grpSpLocks/>
          </p:cNvGrpSpPr>
          <p:nvPr/>
        </p:nvGrpSpPr>
        <p:grpSpPr bwMode="auto">
          <a:xfrm>
            <a:off x="6845300" y="1144588"/>
            <a:ext cx="2209800" cy="622300"/>
            <a:chOff x="6291413" y="2794000"/>
            <a:chExt cx="2210792" cy="622300"/>
          </a:xfrm>
        </p:grpSpPr>
        <p:pic>
          <p:nvPicPr>
            <p:cNvPr id="66583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91413" y="2794000"/>
              <a:ext cx="2169019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84" name="TextBox 12"/>
            <p:cNvSpPr txBox="1">
              <a:spLocks noChangeArrowheads="1"/>
            </p:cNvSpPr>
            <p:nvPr/>
          </p:nvSpPr>
          <p:spPr bwMode="auto">
            <a:xfrm>
              <a:off x="6300192" y="2874317"/>
              <a:ext cx="220201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</a:rPr>
                <a:t>Дельтовидная</a:t>
              </a:r>
            </a:p>
          </p:txBody>
        </p:sp>
      </p:grpSp>
      <p:cxnSp>
        <p:nvCxnSpPr>
          <p:cNvPr id="66569" name="Прямая со стрелкой 15"/>
          <p:cNvCxnSpPr>
            <a:cxnSpLocks noChangeShapeType="1"/>
          </p:cNvCxnSpPr>
          <p:nvPr/>
        </p:nvCxnSpPr>
        <p:spPr bwMode="auto">
          <a:xfrm>
            <a:off x="2195513" y="1906588"/>
            <a:ext cx="2016125" cy="5143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6570" name="Прямая со стрелкой 20"/>
          <p:cNvCxnSpPr>
            <a:cxnSpLocks noChangeShapeType="1"/>
          </p:cNvCxnSpPr>
          <p:nvPr/>
        </p:nvCxnSpPr>
        <p:spPr bwMode="auto">
          <a:xfrm>
            <a:off x="2051050" y="3787775"/>
            <a:ext cx="1152525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6571" name="Прямая со стрелкой 22"/>
          <p:cNvCxnSpPr>
            <a:cxnSpLocks noChangeShapeType="1"/>
          </p:cNvCxnSpPr>
          <p:nvPr/>
        </p:nvCxnSpPr>
        <p:spPr bwMode="auto">
          <a:xfrm flipV="1">
            <a:off x="2157413" y="4097338"/>
            <a:ext cx="1046162" cy="170973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6572" name="Прямая со стрелкой 24"/>
          <p:cNvCxnSpPr>
            <a:cxnSpLocks noChangeShapeType="1"/>
          </p:cNvCxnSpPr>
          <p:nvPr/>
        </p:nvCxnSpPr>
        <p:spPr bwMode="auto">
          <a:xfrm flipH="1">
            <a:off x="6845300" y="1766888"/>
            <a:ext cx="534988" cy="509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6573" name="Прямая со стрелкой 26"/>
          <p:cNvCxnSpPr>
            <a:cxnSpLocks noChangeShapeType="1"/>
          </p:cNvCxnSpPr>
          <p:nvPr/>
        </p:nvCxnSpPr>
        <p:spPr bwMode="auto">
          <a:xfrm flipH="1" flipV="1">
            <a:off x="5867400" y="4408488"/>
            <a:ext cx="423863" cy="2682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6574" name="Прямая со стрелкой 28"/>
          <p:cNvCxnSpPr>
            <a:cxnSpLocks noChangeShapeType="1"/>
          </p:cNvCxnSpPr>
          <p:nvPr/>
        </p:nvCxnSpPr>
        <p:spPr bwMode="auto">
          <a:xfrm flipH="1" flipV="1">
            <a:off x="6291263" y="5229225"/>
            <a:ext cx="493712" cy="4968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66575" name="Группа 16"/>
          <p:cNvGrpSpPr>
            <a:grpSpLocks/>
          </p:cNvGrpSpPr>
          <p:nvPr/>
        </p:nvGrpSpPr>
        <p:grpSpPr bwMode="auto">
          <a:xfrm>
            <a:off x="4124325" y="6092825"/>
            <a:ext cx="2752725" cy="628650"/>
            <a:chOff x="4124915" y="6229350"/>
            <a:chExt cx="2751814" cy="628650"/>
          </a:xfrm>
        </p:grpSpPr>
        <p:pic>
          <p:nvPicPr>
            <p:cNvPr id="66581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24915" y="6229350"/>
              <a:ext cx="2751814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82" name="TextBox 14"/>
            <p:cNvSpPr txBox="1">
              <a:spLocks noChangeArrowheads="1"/>
            </p:cNvSpPr>
            <p:nvPr/>
          </p:nvSpPr>
          <p:spPr bwMode="auto">
            <a:xfrm>
              <a:off x="4211960" y="6344095"/>
              <a:ext cx="266476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</a:rPr>
                <a:t>Большеберцовая</a:t>
              </a:r>
            </a:p>
          </p:txBody>
        </p:sp>
      </p:grpSp>
      <p:cxnSp>
        <p:nvCxnSpPr>
          <p:cNvPr id="66576" name="Прямая со стрелкой 18"/>
          <p:cNvCxnSpPr>
            <a:cxnSpLocks noChangeShapeType="1"/>
          </p:cNvCxnSpPr>
          <p:nvPr/>
        </p:nvCxnSpPr>
        <p:spPr bwMode="auto">
          <a:xfrm flipH="1" flipV="1">
            <a:off x="3995738" y="5414963"/>
            <a:ext cx="720725" cy="70326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6577" name="TextBox 17"/>
          <p:cNvSpPr txBox="1">
            <a:spLocks noChangeArrowheads="1"/>
          </p:cNvSpPr>
          <p:nvPr/>
        </p:nvSpPr>
        <p:spPr bwMode="auto">
          <a:xfrm>
            <a:off x="323850" y="4408488"/>
            <a:ext cx="1889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(самая длинная</a:t>
            </a:r>
          </a:p>
          <a:p>
            <a:r>
              <a:rPr lang="ru-RU">
                <a:solidFill>
                  <a:srgbClr val="000000"/>
                </a:solidFill>
              </a:rPr>
              <a:t>В организме)</a:t>
            </a:r>
          </a:p>
        </p:txBody>
      </p:sp>
      <p:sp>
        <p:nvSpPr>
          <p:cNvPr id="66578" name="TextBox 19"/>
          <p:cNvSpPr txBox="1">
            <a:spLocks noChangeArrowheads="1"/>
          </p:cNvSpPr>
          <p:nvPr/>
        </p:nvSpPr>
        <p:spPr bwMode="auto">
          <a:xfrm>
            <a:off x="7019925" y="6164263"/>
            <a:ext cx="1327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Ахиллово </a:t>
            </a:r>
          </a:p>
          <a:p>
            <a:r>
              <a:rPr lang="ru-RU">
                <a:solidFill>
                  <a:srgbClr val="000000"/>
                </a:solidFill>
              </a:rPr>
              <a:t>сухожилие</a:t>
            </a:r>
          </a:p>
        </p:txBody>
      </p:sp>
      <p:cxnSp>
        <p:nvCxnSpPr>
          <p:cNvPr id="66579" name="Прямая со стрелкой 23"/>
          <p:cNvCxnSpPr>
            <a:cxnSpLocks noChangeShapeType="1"/>
          </p:cNvCxnSpPr>
          <p:nvPr/>
        </p:nvCxnSpPr>
        <p:spPr bwMode="auto">
          <a:xfrm flipH="1" flipV="1">
            <a:off x="6148388" y="5986463"/>
            <a:ext cx="1160462" cy="2222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6580" name="Управляющая кнопка: возврат 2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66138" y="6348413"/>
            <a:ext cx="677862" cy="523875"/>
          </a:xfrm>
          <a:prstGeom prst="actionButtonReturn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pPr algn="ctr"/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Мышцы конечностей</a:t>
            </a:r>
          </a:p>
        </p:txBody>
      </p:sp>
      <p:pic>
        <p:nvPicPr>
          <p:cNvPr id="7170" name="Picture 2" descr="C:\Users\Пользователь\Pictures\Рисунок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90800" y="1144587"/>
            <a:ext cx="4572000" cy="5153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67587" name="Группа 3"/>
          <p:cNvGrpSpPr>
            <a:grpSpLocks/>
          </p:cNvGrpSpPr>
          <p:nvPr/>
        </p:nvGrpSpPr>
        <p:grpSpPr bwMode="auto">
          <a:xfrm>
            <a:off x="6291263" y="4365625"/>
            <a:ext cx="2676525" cy="622300"/>
            <a:chOff x="6444209" y="4869160"/>
            <a:chExt cx="2675734" cy="622300"/>
          </a:xfrm>
        </p:grpSpPr>
        <p:pic>
          <p:nvPicPr>
            <p:cNvPr id="6761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44209" y="4869160"/>
              <a:ext cx="2675734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618" name="TextBox 2"/>
            <p:cNvSpPr txBox="1">
              <a:spLocks noChangeArrowheads="1"/>
            </p:cNvSpPr>
            <p:nvPr/>
          </p:nvSpPr>
          <p:spPr bwMode="auto">
            <a:xfrm>
              <a:off x="6516216" y="4911551"/>
              <a:ext cx="260372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</a:rPr>
                <a:t>Двуглавая бедра</a:t>
              </a:r>
            </a:p>
          </p:txBody>
        </p:sp>
      </p:grpSp>
      <p:grpSp>
        <p:nvGrpSpPr>
          <p:cNvPr id="67588" name="Группа 5"/>
          <p:cNvGrpSpPr>
            <a:grpSpLocks/>
          </p:cNvGrpSpPr>
          <p:nvPr/>
        </p:nvGrpSpPr>
        <p:grpSpPr bwMode="auto">
          <a:xfrm>
            <a:off x="6784975" y="5414963"/>
            <a:ext cx="1995488" cy="622300"/>
            <a:chOff x="6541617" y="3911947"/>
            <a:chExt cx="1995364" cy="622300"/>
          </a:xfrm>
        </p:grpSpPr>
        <p:pic>
          <p:nvPicPr>
            <p:cNvPr id="67615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41617" y="3911947"/>
              <a:ext cx="1995364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616" name="TextBox 4"/>
            <p:cNvSpPr txBox="1">
              <a:spLocks noChangeArrowheads="1"/>
            </p:cNvSpPr>
            <p:nvPr/>
          </p:nvSpPr>
          <p:spPr bwMode="auto">
            <a:xfrm>
              <a:off x="6602091" y="4072582"/>
              <a:ext cx="193488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</a:rPr>
                <a:t>Икроножная</a:t>
              </a:r>
            </a:p>
          </p:txBody>
        </p:sp>
      </p:grpSp>
      <p:grpSp>
        <p:nvGrpSpPr>
          <p:cNvPr id="67589" name="Группа 7"/>
          <p:cNvGrpSpPr>
            <a:grpSpLocks/>
          </p:cNvGrpSpPr>
          <p:nvPr/>
        </p:nvGrpSpPr>
        <p:grpSpPr bwMode="auto">
          <a:xfrm>
            <a:off x="179388" y="3706813"/>
            <a:ext cx="1978025" cy="622300"/>
            <a:chOff x="-8755" y="4038600"/>
            <a:chExt cx="1977474" cy="622300"/>
          </a:xfrm>
        </p:grpSpPr>
        <p:pic>
          <p:nvPicPr>
            <p:cNvPr id="67613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8755" y="4038600"/>
              <a:ext cx="1977474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614" name="TextBox 6"/>
            <p:cNvSpPr txBox="1">
              <a:spLocks noChangeArrowheads="1"/>
            </p:cNvSpPr>
            <p:nvPr/>
          </p:nvSpPr>
          <p:spPr bwMode="auto">
            <a:xfrm>
              <a:off x="35496" y="4119463"/>
              <a:ext cx="193322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</a:rPr>
                <a:t>Портняжная</a:t>
              </a:r>
            </a:p>
          </p:txBody>
        </p:sp>
      </p:grpSp>
      <p:grpSp>
        <p:nvGrpSpPr>
          <p:cNvPr id="67590" name="Группа 9"/>
          <p:cNvGrpSpPr>
            <a:grpSpLocks/>
          </p:cNvGrpSpPr>
          <p:nvPr/>
        </p:nvGrpSpPr>
        <p:grpSpPr bwMode="auto">
          <a:xfrm>
            <a:off x="-60325" y="5807075"/>
            <a:ext cx="3611563" cy="622300"/>
            <a:chOff x="0" y="5726112"/>
            <a:chExt cx="3611155" cy="622300"/>
          </a:xfrm>
        </p:grpSpPr>
        <p:pic>
          <p:nvPicPr>
            <p:cNvPr id="67611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5726112"/>
              <a:ext cx="3611155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612" name="TextBox 8"/>
            <p:cNvSpPr txBox="1">
              <a:spLocks noChangeArrowheads="1"/>
            </p:cNvSpPr>
            <p:nvPr/>
          </p:nvSpPr>
          <p:spPr bwMode="auto">
            <a:xfrm>
              <a:off x="107504" y="5806429"/>
              <a:ext cx="35036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</a:rPr>
                <a:t>Длинная прямая бедра</a:t>
              </a:r>
            </a:p>
          </p:txBody>
        </p:sp>
      </p:grpSp>
      <p:grpSp>
        <p:nvGrpSpPr>
          <p:cNvPr id="67591" name="Группа 11"/>
          <p:cNvGrpSpPr>
            <a:grpSpLocks/>
          </p:cNvGrpSpPr>
          <p:nvPr/>
        </p:nvGrpSpPr>
        <p:grpSpPr bwMode="auto">
          <a:xfrm>
            <a:off x="179388" y="1284288"/>
            <a:ext cx="2640012" cy="622300"/>
            <a:chOff x="-180527" y="1340768"/>
            <a:chExt cx="2640220" cy="622300"/>
          </a:xfrm>
        </p:grpSpPr>
        <p:pic>
          <p:nvPicPr>
            <p:cNvPr id="67609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80527" y="1340768"/>
              <a:ext cx="2640220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610" name="TextBox 10"/>
            <p:cNvSpPr txBox="1">
              <a:spLocks noChangeArrowheads="1"/>
            </p:cNvSpPr>
            <p:nvPr/>
          </p:nvSpPr>
          <p:spPr bwMode="auto">
            <a:xfrm>
              <a:off x="-123195" y="1421085"/>
              <a:ext cx="258288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</a:rPr>
                <a:t>Двуглавая плеча</a:t>
              </a:r>
            </a:p>
          </p:txBody>
        </p:sp>
      </p:grpSp>
      <p:grpSp>
        <p:nvGrpSpPr>
          <p:cNvPr id="67592" name="Группа 13"/>
          <p:cNvGrpSpPr>
            <a:grpSpLocks/>
          </p:cNvGrpSpPr>
          <p:nvPr/>
        </p:nvGrpSpPr>
        <p:grpSpPr bwMode="auto">
          <a:xfrm>
            <a:off x="6845300" y="1144588"/>
            <a:ext cx="2209800" cy="622300"/>
            <a:chOff x="6291413" y="2794000"/>
            <a:chExt cx="2210792" cy="622300"/>
          </a:xfrm>
        </p:grpSpPr>
        <p:pic>
          <p:nvPicPr>
            <p:cNvPr id="67607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91413" y="2794000"/>
              <a:ext cx="2169019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608" name="TextBox 12"/>
            <p:cNvSpPr txBox="1">
              <a:spLocks noChangeArrowheads="1"/>
            </p:cNvSpPr>
            <p:nvPr/>
          </p:nvSpPr>
          <p:spPr bwMode="auto">
            <a:xfrm>
              <a:off x="6300192" y="2874317"/>
              <a:ext cx="220201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</a:rPr>
                <a:t>Дельтовидная</a:t>
              </a:r>
            </a:p>
          </p:txBody>
        </p:sp>
      </p:grpSp>
      <p:cxnSp>
        <p:nvCxnSpPr>
          <p:cNvPr id="67593" name="Прямая со стрелкой 15"/>
          <p:cNvCxnSpPr>
            <a:cxnSpLocks noChangeShapeType="1"/>
          </p:cNvCxnSpPr>
          <p:nvPr/>
        </p:nvCxnSpPr>
        <p:spPr bwMode="auto">
          <a:xfrm>
            <a:off x="2195513" y="1906588"/>
            <a:ext cx="2016125" cy="5143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7594" name="Прямая со стрелкой 20"/>
          <p:cNvCxnSpPr>
            <a:cxnSpLocks noChangeShapeType="1"/>
          </p:cNvCxnSpPr>
          <p:nvPr/>
        </p:nvCxnSpPr>
        <p:spPr bwMode="auto">
          <a:xfrm>
            <a:off x="2051050" y="3787775"/>
            <a:ext cx="1152525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7595" name="Прямая со стрелкой 22"/>
          <p:cNvCxnSpPr>
            <a:cxnSpLocks noChangeShapeType="1"/>
          </p:cNvCxnSpPr>
          <p:nvPr/>
        </p:nvCxnSpPr>
        <p:spPr bwMode="auto">
          <a:xfrm flipV="1">
            <a:off x="2157413" y="4097338"/>
            <a:ext cx="1046162" cy="170973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7596" name="Прямая со стрелкой 24"/>
          <p:cNvCxnSpPr>
            <a:cxnSpLocks noChangeShapeType="1"/>
          </p:cNvCxnSpPr>
          <p:nvPr/>
        </p:nvCxnSpPr>
        <p:spPr bwMode="auto">
          <a:xfrm flipH="1">
            <a:off x="6845300" y="1766888"/>
            <a:ext cx="534988" cy="509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7597" name="Прямая со стрелкой 26"/>
          <p:cNvCxnSpPr>
            <a:cxnSpLocks noChangeShapeType="1"/>
          </p:cNvCxnSpPr>
          <p:nvPr/>
        </p:nvCxnSpPr>
        <p:spPr bwMode="auto">
          <a:xfrm flipH="1" flipV="1">
            <a:off x="5867400" y="4408488"/>
            <a:ext cx="423863" cy="2682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7598" name="Прямая со стрелкой 28"/>
          <p:cNvCxnSpPr>
            <a:cxnSpLocks noChangeShapeType="1"/>
          </p:cNvCxnSpPr>
          <p:nvPr/>
        </p:nvCxnSpPr>
        <p:spPr bwMode="auto">
          <a:xfrm flipH="1" flipV="1">
            <a:off x="6291263" y="5229225"/>
            <a:ext cx="493712" cy="4968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67599" name="Группа 16"/>
          <p:cNvGrpSpPr>
            <a:grpSpLocks/>
          </p:cNvGrpSpPr>
          <p:nvPr/>
        </p:nvGrpSpPr>
        <p:grpSpPr bwMode="auto">
          <a:xfrm>
            <a:off x="4124325" y="6092825"/>
            <a:ext cx="2752725" cy="628650"/>
            <a:chOff x="4124915" y="6229350"/>
            <a:chExt cx="2751814" cy="628650"/>
          </a:xfrm>
        </p:grpSpPr>
        <p:pic>
          <p:nvPicPr>
            <p:cNvPr id="67605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24915" y="6229350"/>
              <a:ext cx="2751814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606" name="TextBox 14"/>
            <p:cNvSpPr txBox="1">
              <a:spLocks noChangeArrowheads="1"/>
            </p:cNvSpPr>
            <p:nvPr/>
          </p:nvSpPr>
          <p:spPr bwMode="auto">
            <a:xfrm>
              <a:off x="4211960" y="6344095"/>
              <a:ext cx="266476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</a:rPr>
                <a:t>Большеберцовая</a:t>
              </a:r>
            </a:p>
          </p:txBody>
        </p:sp>
      </p:grpSp>
      <p:cxnSp>
        <p:nvCxnSpPr>
          <p:cNvPr id="67600" name="Прямая со стрелкой 18"/>
          <p:cNvCxnSpPr>
            <a:cxnSpLocks noChangeShapeType="1"/>
          </p:cNvCxnSpPr>
          <p:nvPr/>
        </p:nvCxnSpPr>
        <p:spPr bwMode="auto">
          <a:xfrm flipH="1" flipV="1">
            <a:off x="3995738" y="5414963"/>
            <a:ext cx="720725" cy="70326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7601" name="TextBox 17"/>
          <p:cNvSpPr txBox="1">
            <a:spLocks noChangeArrowheads="1"/>
          </p:cNvSpPr>
          <p:nvPr/>
        </p:nvSpPr>
        <p:spPr bwMode="auto">
          <a:xfrm>
            <a:off x="323850" y="4408488"/>
            <a:ext cx="1889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(самая длинная</a:t>
            </a:r>
          </a:p>
          <a:p>
            <a:r>
              <a:rPr lang="ru-RU">
                <a:solidFill>
                  <a:srgbClr val="000000"/>
                </a:solidFill>
              </a:rPr>
              <a:t>В организме)</a:t>
            </a:r>
          </a:p>
        </p:txBody>
      </p:sp>
      <p:sp>
        <p:nvSpPr>
          <p:cNvPr id="67602" name="TextBox 19"/>
          <p:cNvSpPr txBox="1">
            <a:spLocks noChangeArrowheads="1"/>
          </p:cNvSpPr>
          <p:nvPr/>
        </p:nvSpPr>
        <p:spPr bwMode="auto">
          <a:xfrm>
            <a:off x="7019925" y="6164263"/>
            <a:ext cx="1327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Ахиллово </a:t>
            </a:r>
          </a:p>
          <a:p>
            <a:r>
              <a:rPr lang="ru-RU">
                <a:solidFill>
                  <a:srgbClr val="000000"/>
                </a:solidFill>
              </a:rPr>
              <a:t>сухожилие</a:t>
            </a:r>
          </a:p>
        </p:txBody>
      </p:sp>
      <p:cxnSp>
        <p:nvCxnSpPr>
          <p:cNvPr id="67603" name="Прямая со стрелкой 23"/>
          <p:cNvCxnSpPr>
            <a:cxnSpLocks noChangeShapeType="1"/>
          </p:cNvCxnSpPr>
          <p:nvPr/>
        </p:nvCxnSpPr>
        <p:spPr bwMode="auto">
          <a:xfrm flipH="1" flipV="1">
            <a:off x="6148388" y="5986463"/>
            <a:ext cx="1160462" cy="2222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7604" name="Управляющая кнопка: возврат 2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1225" y="6256338"/>
            <a:ext cx="612775" cy="581025"/>
          </a:xfrm>
          <a:prstGeom prst="actionButtonReturn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pPr algn="ctr"/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163988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187325" y="200025"/>
            <a:ext cx="1481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Вопрос 2</a:t>
            </a:r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7399338" y="1863725"/>
            <a:ext cx="1639887" cy="628650"/>
            <a:chOff x="3751263" y="2816225"/>
            <a:chExt cx="1639887" cy="628650"/>
          </a:xfrm>
        </p:grpSpPr>
        <p:pic>
          <p:nvPicPr>
            <p:cNvPr id="22558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51263" y="2816225"/>
              <a:ext cx="1639887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9" name="TextBox 3"/>
            <p:cNvSpPr txBox="1">
              <a:spLocks noChangeArrowheads="1"/>
            </p:cNvSpPr>
            <p:nvPr/>
          </p:nvSpPr>
          <p:spPr bwMode="auto">
            <a:xfrm>
              <a:off x="3859440" y="2899717"/>
              <a:ext cx="14235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Неверно</a:t>
              </a:r>
            </a:p>
          </p:txBody>
        </p:sp>
      </p:grp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7399338" y="3087688"/>
            <a:ext cx="1639887" cy="628650"/>
            <a:chOff x="5724128" y="3340596"/>
            <a:chExt cx="1639887" cy="628650"/>
          </a:xfrm>
        </p:grpSpPr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47FF47">
                  <a:tint val="45000"/>
                  <a:satMod val="400000"/>
                </a:srgbClr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724128" y="3340596"/>
              <a:ext cx="1639887" cy="62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</p:pic>
        <p:sp>
          <p:nvSpPr>
            <p:cNvPr id="22557" name="TextBox 5"/>
            <p:cNvSpPr txBox="1">
              <a:spLocks noChangeArrowheads="1"/>
            </p:cNvSpPr>
            <p:nvPr/>
          </p:nvSpPr>
          <p:spPr bwMode="auto">
            <a:xfrm>
              <a:off x="5945194" y="3444875"/>
              <a:ext cx="107433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Верно</a:t>
              </a:r>
            </a:p>
          </p:txBody>
        </p:sp>
      </p:grp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5403850"/>
            <a:ext cx="163988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4232275"/>
            <a:ext cx="163988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5" name="Группа 8"/>
          <p:cNvGrpSpPr>
            <a:grpSpLocks/>
          </p:cNvGrpSpPr>
          <p:nvPr/>
        </p:nvGrpSpPr>
        <p:grpSpPr bwMode="auto">
          <a:xfrm>
            <a:off x="222250" y="1792288"/>
            <a:ext cx="604838" cy="628650"/>
            <a:chOff x="625090" y="1772816"/>
            <a:chExt cx="604713" cy="628650"/>
          </a:xfrm>
        </p:grpSpPr>
        <p:pic>
          <p:nvPicPr>
            <p:cNvPr id="2255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5090" y="1772816"/>
              <a:ext cx="604713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5" name="TextBox 7"/>
            <p:cNvSpPr txBox="1">
              <a:spLocks noChangeArrowheads="1"/>
            </p:cNvSpPr>
            <p:nvPr/>
          </p:nvSpPr>
          <p:spPr bwMode="auto">
            <a:xfrm>
              <a:off x="755576" y="1884833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1</a:t>
              </a:r>
            </a:p>
          </p:txBody>
        </p:sp>
      </p:grpSp>
      <p:grpSp>
        <p:nvGrpSpPr>
          <p:cNvPr id="22536" name="Группа 10"/>
          <p:cNvGrpSpPr>
            <a:grpSpLocks/>
          </p:cNvGrpSpPr>
          <p:nvPr/>
        </p:nvGrpSpPr>
        <p:grpSpPr bwMode="auto">
          <a:xfrm>
            <a:off x="223838" y="2997200"/>
            <a:ext cx="603250" cy="628650"/>
            <a:chOff x="625821" y="3076575"/>
            <a:chExt cx="603250" cy="628650"/>
          </a:xfrm>
        </p:grpSpPr>
        <p:pic>
          <p:nvPicPr>
            <p:cNvPr id="22552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5821" y="3076575"/>
              <a:ext cx="6032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3" name="TextBox 9"/>
            <p:cNvSpPr txBox="1">
              <a:spLocks noChangeArrowheads="1"/>
            </p:cNvSpPr>
            <p:nvPr/>
          </p:nvSpPr>
          <p:spPr bwMode="auto">
            <a:xfrm>
              <a:off x="755576" y="3140968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2</a:t>
              </a:r>
            </a:p>
          </p:txBody>
        </p:sp>
      </p:grpSp>
      <p:grpSp>
        <p:nvGrpSpPr>
          <p:cNvPr id="22537" name="Группа 12"/>
          <p:cNvGrpSpPr>
            <a:grpSpLocks/>
          </p:cNvGrpSpPr>
          <p:nvPr/>
        </p:nvGrpSpPr>
        <p:grpSpPr bwMode="auto">
          <a:xfrm>
            <a:off x="223838" y="4221163"/>
            <a:ext cx="603250" cy="628650"/>
            <a:chOff x="625821" y="4293096"/>
            <a:chExt cx="603250" cy="628650"/>
          </a:xfrm>
        </p:grpSpPr>
        <p:pic>
          <p:nvPicPr>
            <p:cNvPr id="22550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5821" y="4293096"/>
              <a:ext cx="6032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1" name="TextBox 11"/>
            <p:cNvSpPr txBox="1">
              <a:spLocks noChangeArrowheads="1"/>
            </p:cNvSpPr>
            <p:nvPr/>
          </p:nvSpPr>
          <p:spPr bwMode="auto">
            <a:xfrm>
              <a:off x="755576" y="4407495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3</a:t>
              </a:r>
            </a:p>
          </p:txBody>
        </p:sp>
      </p:grpSp>
      <p:grpSp>
        <p:nvGrpSpPr>
          <p:cNvPr id="22538" name="Группа 14"/>
          <p:cNvGrpSpPr>
            <a:grpSpLocks/>
          </p:cNvGrpSpPr>
          <p:nvPr/>
        </p:nvGrpSpPr>
        <p:grpSpPr bwMode="auto">
          <a:xfrm>
            <a:off x="223838" y="5373688"/>
            <a:ext cx="603250" cy="628650"/>
            <a:chOff x="626553" y="5301208"/>
            <a:chExt cx="603250" cy="628650"/>
          </a:xfrm>
        </p:grpSpPr>
        <p:pic>
          <p:nvPicPr>
            <p:cNvPr id="22548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6553" y="5301208"/>
              <a:ext cx="6032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9" name="TextBox 13"/>
            <p:cNvSpPr txBox="1">
              <a:spLocks noChangeArrowheads="1"/>
            </p:cNvSpPr>
            <p:nvPr/>
          </p:nvSpPr>
          <p:spPr bwMode="auto">
            <a:xfrm>
              <a:off x="755576" y="5373216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4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31988" y="114300"/>
            <a:ext cx="68056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Мышцы крепятся к костям при </a:t>
            </a:r>
            <a:r>
              <a:rPr lang="ru-RU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помощи:</a:t>
            </a:r>
            <a:endParaRPr lang="ru-RU" sz="28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498600" y="1844675"/>
            <a:ext cx="2185988" cy="461963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 Надкостницы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522413" y="3068638"/>
            <a:ext cx="1779587" cy="461962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Сухожилий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547813" y="4292600"/>
            <a:ext cx="1401762" cy="461963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 Хрящей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547813" y="5445125"/>
            <a:ext cx="2346325" cy="461963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Хвоста мышцы</a:t>
            </a:r>
          </a:p>
        </p:txBody>
      </p:sp>
      <p:sp>
        <p:nvSpPr>
          <p:cNvPr id="17" name="Управляющая кнопка: далее 16">
            <a:hlinkClick r:id="rId7" action="ppaction://hlinksldjump" highlightClick="1"/>
          </p:cNvPr>
          <p:cNvSpPr/>
          <p:nvPr/>
        </p:nvSpPr>
        <p:spPr bwMode="auto">
          <a:xfrm>
            <a:off x="8537104" y="6226794"/>
            <a:ext cx="606896" cy="542927"/>
          </a:xfrm>
          <a:prstGeom prst="actionButtonForwardNext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 sz="2400"/>
          </a:p>
        </p:txBody>
      </p:sp>
      <p:pic>
        <p:nvPicPr>
          <p:cNvPr id="22547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50" y="750888"/>
            <a:ext cx="18415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Микроскопическое строение</a:t>
            </a:r>
          </a:p>
        </p:txBody>
      </p:sp>
      <p:pic>
        <p:nvPicPr>
          <p:cNvPr id="68610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1077913"/>
            <a:ext cx="9364663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Управляющая кнопка: возврат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07413" y="6210300"/>
            <a:ext cx="647700" cy="647700"/>
          </a:xfrm>
          <a:prstGeom prst="actionButtonReturn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pPr algn="ctr"/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>
          <a:xfrm>
            <a:off x="536575" y="255588"/>
            <a:ext cx="8242300" cy="804862"/>
          </a:xfrm>
        </p:spPr>
      </p:pic>
      <p:pic>
        <p:nvPicPr>
          <p:cNvPr id="622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013" y="4389438"/>
            <a:ext cx="62865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218" name="Object 74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95288" y="2605088"/>
          <a:ext cx="1195387" cy="1009650"/>
        </p:xfrm>
        <a:graphic>
          <a:graphicData uri="http://schemas.openxmlformats.org/presentationml/2006/ole">
            <p:oleObj spid="_x0000_s6218" name="Документ" showAsIcon="1" r:id="rId6" imgW="914400" imgH="771480" progId="">
              <p:embed/>
            </p:oleObj>
          </a:graphicData>
        </a:graphic>
      </p:graphicFrame>
      <p:pic>
        <p:nvPicPr>
          <p:cNvPr id="622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3641725"/>
            <a:ext cx="7747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Управляющая кнопка: домой 3"/>
          <p:cNvGrpSpPr>
            <a:grpSpLocks/>
          </p:cNvGrpSpPr>
          <p:nvPr/>
        </p:nvGrpSpPr>
        <p:grpSpPr bwMode="auto">
          <a:xfrm>
            <a:off x="311150" y="5205413"/>
            <a:ext cx="706438" cy="652462"/>
            <a:chOff x="196" y="3279"/>
            <a:chExt cx="445" cy="411"/>
          </a:xfrm>
        </p:grpSpPr>
        <p:pic>
          <p:nvPicPr>
            <p:cNvPr id="6222" name="Управляющая кнопка: домой 3">
              <a:hlinkClick r:id="" action="ppaction://hlinkshowjump?jump=firstslide" highlightClick="1"/>
            </p:cNvPr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96" y="3279"/>
              <a:ext cx="445" cy="411"/>
            </a:xfrm>
            <a:prstGeom prst="rect">
              <a:avLst/>
            </a:prstGeom>
            <a:noFill/>
          </p:spPr>
        </p:pic>
        <p:sp>
          <p:nvSpPr>
            <p:cNvPr id="6223" name="Text Box 79"/>
            <p:cNvSpPr txBox="1">
              <a:spLocks noChangeArrowheads="1"/>
            </p:cNvSpPr>
            <p:nvPr/>
          </p:nvSpPr>
          <p:spPr bwMode="auto">
            <a:xfrm>
              <a:off x="212" y="3294"/>
              <a:ext cx="4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400"/>
            </a:p>
          </p:txBody>
        </p:sp>
      </p:grpSp>
      <p:grpSp>
        <p:nvGrpSpPr>
          <p:cNvPr id="5" name="Управляющая кнопка: далее 4"/>
          <p:cNvGrpSpPr>
            <a:grpSpLocks/>
          </p:cNvGrpSpPr>
          <p:nvPr/>
        </p:nvGrpSpPr>
        <p:grpSpPr bwMode="auto">
          <a:xfrm>
            <a:off x="371475" y="5999163"/>
            <a:ext cx="701675" cy="614362"/>
            <a:chOff x="234" y="3779"/>
            <a:chExt cx="442" cy="387"/>
          </a:xfrm>
        </p:grpSpPr>
        <p:pic>
          <p:nvPicPr>
            <p:cNvPr id="6225" name="Управляющая кнопка: далее 4">
              <a:hlinkClick r:id="" action="ppaction://hlinkshowjump?jump=nextslide" highlightClick="1"/>
            </p:cNvPr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34" y="3779"/>
              <a:ext cx="442" cy="387"/>
            </a:xfrm>
            <a:prstGeom prst="rect">
              <a:avLst/>
            </a:prstGeom>
            <a:noFill/>
          </p:spPr>
        </p:pic>
        <p:sp>
          <p:nvSpPr>
            <p:cNvPr id="6226" name="Text Box 82"/>
            <p:cNvSpPr txBox="1">
              <a:spLocks noChangeArrowheads="1"/>
            </p:cNvSpPr>
            <p:nvPr/>
          </p:nvSpPr>
          <p:spPr bwMode="auto">
            <a:xfrm>
              <a:off x="249" y="3793"/>
              <a:ext cx="41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400"/>
            </a:p>
          </p:txBody>
        </p:sp>
      </p:grpSp>
      <p:pic>
        <p:nvPicPr>
          <p:cNvPr id="6228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8125" y="1916113"/>
            <a:ext cx="174307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29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8913" y="1052513"/>
            <a:ext cx="18415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30" name="TextBox 5"/>
          <p:cNvSpPr txBox="1">
            <a:spLocks noChangeArrowheads="1"/>
          </p:cNvSpPr>
          <p:nvPr/>
        </p:nvSpPr>
        <p:spPr bwMode="auto">
          <a:xfrm>
            <a:off x="2268538" y="1157288"/>
            <a:ext cx="4805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Подсказка для ответа на вопрос</a:t>
            </a:r>
          </a:p>
        </p:txBody>
      </p:sp>
      <p:sp>
        <p:nvSpPr>
          <p:cNvPr id="6231" name="TextBox 6"/>
          <p:cNvSpPr txBox="1">
            <a:spLocks noChangeArrowheads="1"/>
          </p:cNvSpPr>
          <p:nvPr/>
        </p:nvSpPr>
        <p:spPr bwMode="auto">
          <a:xfrm>
            <a:off x="2268538" y="2030413"/>
            <a:ext cx="46624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Проверка правильности ответа</a:t>
            </a:r>
          </a:p>
        </p:txBody>
      </p:sp>
      <p:sp>
        <p:nvSpPr>
          <p:cNvPr id="6232" name="TextBox 7"/>
          <p:cNvSpPr txBox="1">
            <a:spLocks noChangeArrowheads="1"/>
          </p:cNvSpPr>
          <p:nvPr/>
        </p:nvSpPr>
        <p:spPr bwMode="auto">
          <a:xfrm>
            <a:off x="1857375" y="2781300"/>
            <a:ext cx="5980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Дополнительная текстовая информация</a:t>
            </a:r>
          </a:p>
        </p:txBody>
      </p:sp>
      <p:sp>
        <p:nvSpPr>
          <p:cNvPr id="6233" name="TextBox 8"/>
          <p:cNvSpPr txBox="1">
            <a:spLocks noChangeArrowheads="1"/>
          </p:cNvSpPr>
          <p:nvPr/>
        </p:nvSpPr>
        <p:spPr bwMode="auto">
          <a:xfrm>
            <a:off x="1500188" y="3692525"/>
            <a:ext cx="33480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Рассмотри подробнее</a:t>
            </a:r>
          </a:p>
        </p:txBody>
      </p:sp>
      <p:sp>
        <p:nvSpPr>
          <p:cNvPr id="6234" name="TextBox 9"/>
          <p:cNvSpPr txBox="1">
            <a:spLocks noChangeArrowheads="1"/>
          </p:cNvSpPr>
          <p:nvPr/>
        </p:nvSpPr>
        <p:spPr bwMode="auto">
          <a:xfrm>
            <a:off x="1476375" y="4468813"/>
            <a:ext cx="4373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Закрой страничку с рисунком</a:t>
            </a:r>
          </a:p>
        </p:txBody>
      </p:sp>
      <p:sp>
        <p:nvSpPr>
          <p:cNvPr id="6235" name="TextBox 10"/>
          <p:cNvSpPr txBox="1">
            <a:spLocks noChangeArrowheads="1"/>
          </p:cNvSpPr>
          <p:nvPr/>
        </p:nvSpPr>
        <p:spPr bwMode="auto">
          <a:xfrm>
            <a:off x="1387475" y="5229225"/>
            <a:ext cx="6134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Возвращение к содержанию презентации</a:t>
            </a:r>
          </a:p>
        </p:txBody>
      </p:sp>
      <p:sp>
        <p:nvSpPr>
          <p:cNvPr id="6236" name="TextBox 11"/>
          <p:cNvSpPr txBox="1">
            <a:spLocks noChangeArrowheads="1"/>
          </p:cNvSpPr>
          <p:nvPr/>
        </p:nvSpPr>
        <p:spPr bwMode="auto">
          <a:xfrm>
            <a:off x="1116013" y="6064250"/>
            <a:ext cx="28527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Следующий слайд</a:t>
            </a:r>
          </a:p>
        </p:txBody>
      </p:sp>
      <p:pic>
        <p:nvPicPr>
          <p:cNvPr id="6237" name="Picture 2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454525" y="6021388"/>
            <a:ext cx="6477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38" name="TextBox 12"/>
          <p:cNvSpPr txBox="1">
            <a:spLocks noChangeArrowheads="1"/>
          </p:cNvSpPr>
          <p:nvPr/>
        </p:nvSpPr>
        <p:spPr bwMode="auto">
          <a:xfrm>
            <a:off x="5148263" y="6116638"/>
            <a:ext cx="1339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Возврат</a:t>
            </a:r>
          </a:p>
        </p:txBody>
      </p:sp>
      <p:grpSp>
        <p:nvGrpSpPr>
          <p:cNvPr id="19" name="Управляющая кнопка: домой 18"/>
          <p:cNvGrpSpPr>
            <a:grpSpLocks/>
          </p:cNvGrpSpPr>
          <p:nvPr/>
        </p:nvGrpSpPr>
        <p:grpSpPr bwMode="auto">
          <a:xfrm>
            <a:off x="8431213" y="-19050"/>
            <a:ext cx="693737" cy="585788"/>
            <a:chOff x="5311" y="-12"/>
            <a:chExt cx="437" cy="369"/>
          </a:xfrm>
        </p:grpSpPr>
        <p:pic>
          <p:nvPicPr>
            <p:cNvPr id="6239" name="Управляющая кнопка: домой 18">
              <a:hlinkClick r:id="rId13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311" y="-12"/>
              <a:ext cx="437" cy="369"/>
            </a:xfrm>
            <a:prstGeom prst="rect">
              <a:avLst/>
            </a:prstGeom>
            <a:noFill/>
          </p:spPr>
        </p:pic>
        <p:sp>
          <p:nvSpPr>
            <p:cNvPr id="6240" name="Text Box 96"/>
            <p:cNvSpPr txBox="1">
              <a:spLocks noChangeArrowheads="1"/>
            </p:cNvSpPr>
            <p:nvPr/>
          </p:nvSpPr>
          <p:spPr bwMode="auto">
            <a:xfrm>
              <a:off x="5326" y="2"/>
              <a:ext cx="412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400"/>
            </a:p>
          </p:txBody>
        </p:sp>
      </p:grpSp>
      <p:sp>
        <p:nvSpPr>
          <p:cNvPr id="6242" name="Управляющая кнопка: возврат 1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6932613" y="6021388"/>
            <a:ext cx="593725" cy="557212"/>
          </a:xfrm>
          <a:prstGeom prst="actionButtonReturn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pPr algn="ctr"/>
            <a:endParaRPr lang="ru-RU" sz="2400"/>
          </a:p>
        </p:txBody>
      </p:sp>
      <p:sp>
        <p:nvSpPr>
          <p:cNvPr id="6243" name="TextBox 14"/>
          <p:cNvSpPr txBox="1">
            <a:spLocks noChangeArrowheads="1"/>
          </p:cNvSpPr>
          <p:nvPr/>
        </p:nvSpPr>
        <p:spPr bwMode="auto">
          <a:xfrm>
            <a:off x="7524750" y="5930900"/>
            <a:ext cx="15589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Возврат к</a:t>
            </a:r>
          </a:p>
          <a:p>
            <a:r>
              <a:rPr lang="ru-RU" sz="2400"/>
              <a:t>тесту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Ресурсы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400" kern="1200" dirty="0" err="1">
                <a:solidFill>
                  <a:prstClr val="black"/>
                </a:solidFill>
                <a:latin typeface="Calibri"/>
                <a:cs typeface="Arial" charset="0"/>
              </a:rPr>
              <a:t>Резанова</a:t>
            </a:r>
            <a:r>
              <a:rPr lang="ru-RU" sz="1400" kern="1200" dirty="0">
                <a:solidFill>
                  <a:prstClr val="black"/>
                </a:solidFill>
                <a:latin typeface="Calibri"/>
                <a:cs typeface="Arial" charset="0"/>
              </a:rPr>
              <a:t> Е.А., Антонова И.П., </a:t>
            </a:r>
            <a:r>
              <a:rPr lang="ru-RU" sz="1400" kern="1200" dirty="0" err="1">
                <a:solidFill>
                  <a:prstClr val="black"/>
                </a:solidFill>
                <a:latin typeface="Calibri"/>
                <a:cs typeface="Arial" charset="0"/>
              </a:rPr>
              <a:t>Резанов</a:t>
            </a:r>
            <a:r>
              <a:rPr lang="ru-RU" sz="1400" kern="1200" dirty="0">
                <a:solidFill>
                  <a:prstClr val="black"/>
                </a:solidFill>
                <a:latin typeface="Calibri"/>
                <a:cs typeface="Arial" charset="0"/>
              </a:rPr>
              <a:t> А.А. , Биология человека. В таблицах и схемах – М. «</a:t>
            </a:r>
            <a:r>
              <a:rPr lang="ru-RU" sz="1400" kern="1200" dirty="0" err="1">
                <a:solidFill>
                  <a:prstClr val="black"/>
                </a:solidFill>
                <a:latin typeface="Calibri"/>
                <a:cs typeface="Arial" charset="0"/>
              </a:rPr>
              <a:t>Издат</a:t>
            </a:r>
            <a:r>
              <a:rPr lang="ru-RU" sz="1400" kern="1200" dirty="0">
                <a:solidFill>
                  <a:prstClr val="black"/>
                </a:solidFill>
                <a:latin typeface="Calibri"/>
                <a:cs typeface="Arial" charset="0"/>
              </a:rPr>
              <a:t>-школа </a:t>
            </a:r>
            <a:r>
              <a:rPr lang="ru-RU" sz="1400" kern="1200" dirty="0" smtClean="0">
                <a:solidFill>
                  <a:prstClr val="black"/>
                </a:solidFill>
                <a:latin typeface="Calibri"/>
                <a:cs typeface="Arial" charset="0"/>
              </a:rPr>
              <a:t>2007», </a:t>
            </a:r>
            <a:r>
              <a:rPr lang="ru-RU" sz="1400" kern="1200" dirty="0">
                <a:solidFill>
                  <a:prstClr val="black"/>
                </a:solidFill>
                <a:latin typeface="Calibri"/>
                <a:cs typeface="Arial" charset="0"/>
              </a:rPr>
              <a:t>- 208 </a:t>
            </a:r>
            <a:r>
              <a:rPr lang="ru-RU" sz="1400" kern="1200" dirty="0" smtClean="0">
                <a:solidFill>
                  <a:prstClr val="black"/>
                </a:solidFill>
                <a:latin typeface="Calibri"/>
                <a:cs typeface="Arial" charset="0"/>
              </a:rPr>
              <a:t>с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400" kern="1200" dirty="0">
                <a:solidFill>
                  <a:prstClr val="black"/>
                </a:solidFill>
                <a:latin typeface="Calibri"/>
                <a:cs typeface="Arial" charset="0"/>
                <a:hlinkClick r:id="rId2"/>
              </a:rPr>
              <a:t>http</a:t>
            </a:r>
            <a:r>
              <a:rPr lang="en-US" sz="1400" kern="1200" dirty="0" smtClean="0">
                <a:solidFill>
                  <a:prstClr val="black"/>
                </a:solidFill>
                <a:latin typeface="Calibri"/>
                <a:cs typeface="Arial" charset="0"/>
                <a:hlinkClick r:id="rId2"/>
              </a:rPr>
              <a:t>://</a:t>
            </a:r>
            <a:r>
              <a:rPr lang="ru-RU" sz="1400" kern="1200" dirty="0">
                <a:solidFill>
                  <a:prstClr val="black"/>
                </a:solidFill>
                <a:latin typeface="Calibri"/>
                <a:cs typeface="Arial" charset="0"/>
                <a:hlinkClick r:id="rId2"/>
              </a:rPr>
              <a:t>м</a:t>
            </a:r>
            <a:r>
              <a:rPr lang="en-US" sz="1400" kern="1200" dirty="0" err="1" smtClean="0">
                <a:solidFill>
                  <a:prstClr val="black"/>
                </a:solidFill>
                <a:latin typeface="Calibri"/>
                <a:cs typeface="Arial" charset="0"/>
                <a:hlinkClick r:id="rId2"/>
              </a:rPr>
              <a:t>odernLib.Ru</a:t>
            </a:r>
            <a:r>
              <a:rPr lang="ru-RU" sz="1400" kern="1200" dirty="0" smtClean="0">
                <a:solidFill>
                  <a:prstClr val="black"/>
                </a:solidFill>
                <a:latin typeface="Calibri"/>
                <a:cs typeface="Arial" charset="0"/>
              </a:rPr>
              <a:t>  </a:t>
            </a:r>
            <a:r>
              <a:rPr lang="ru-RU" sz="1400" kern="1200" dirty="0">
                <a:solidFill>
                  <a:prstClr val="black"/>
                </a:solidFill>
                <a:latin typeface="Calibri"/>
                <a:cs typeface="Arial" charset="0"/>
              </a:rPr>
              <a:t>Краева </a:t>
            </a:r>
            <a:r>
              <a:rPr lang="ru-RU" sz="1400" kern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ru-RU" sz="1400" kern="1200" dirty="0" err="1" smtClean="0">
                <a:solidFill>
                  <a:prstClr val="black"/>
                </a:solidFill>
                <a:latin typeface="Calibri"/>
                <a:cs typeface="Arial" charset="0"/>
              </a:rPr>
              <a:t>Екатерина.,Тесты</a:t>
            </a:r>
            <a:r>
              <a:rPr lang="ru-RU" sz="1400" kern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ru-RU" sz="1400" kern="1200" dirty="0">
                <a:solidFill>
                  <a:prstClr val="black"/>
                </a:solidFill>
                <a:latin typeface="Calibri"/>
                <a:cs typeface="Arial" charset="0"/>
              </a:rPr>
              <a:t>по биологии. 8 класс </a:t>
            </a:r>
            <a:r>
              <a:rPr lang="ru-RU" sz="1400" kern="1200" dirty="0" smtClean="0">
                <a:solidFill>
                  <a:prstClr val="black"/>
                </a:solidFill>
                <a:latin typeface="Calibri"/>
                <a:cs typeface="Arial" charset="0"/>
              </a:rPr>
              <a:t>-Бесплатная электронная библиотека </a:t>
            </a:r>
            <a:r>
              <a:rPr lang="en-US" sz="1400" kern="1200" dirty="0" err="1">
                <a:solidFill>
                  <a:prstClr val="black"/>
                </a:solidFill>
                <a:latin typeface="Calibri"/>
                <a:cs typeface="Arial" charset="0"/>
              </a:rPr>
              <a:t>ModernLib.Ru</a:t>
            </a:r>
            <a:endParaRPr lang="ru-RU" sz="1400" kern="1200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400" kern="1200" dirty="0">
                <a:solidFill>
                  <a:prstClr val="black"/>
                </a:solidFill>
                <a:latin typeface="Calibri"/>
                <a:cs typeface="Arial" charset="0"/>
                <a:hlinkClick r:id="rId3"/>
              </a:rPr>
              <a:t>http://</a:t>
            </a:r>
            <a:r>
              <a:rPr lang="en-US" sz="1400" kern="1200" dirty="0" smtClean="0">
                <a:solidFill>
                  <a:prstClr val="black"/>
                </a:solidFill>
                <a:latin typeface="Calibri"/>
                <a:cs typeface="Arial" charset="0"/>
                <a:hlinkClick r:id="rId3"/>
              </a:rPr>
              <a:t>asylumtraininginfo.tripod.com/adm/interstitial/remote.jpg</a:t>
            </a:r>
            <a:r>
              <a:rPr lang="ru-RU" sz="1400" kern="1200" dirty="0" smtClean="0">
                <a:solidFill>
                  <a:prstClr val="black"/>
                </a:solidFill>
                <a:latin typeface="Calibri"/>
                <a:cs typeface="Arial" charset="0"/>
              </a:rPr>
              <a:t> слайд 1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400" kern="1200" dirty="0" smtClean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http</a:t>
            </a:r>
            <a:r>
              <a:rPr lang="en-US" sz="1400" kern="1200" dirty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://</a:t>
            </a:r>
            <a:r>
              <a:rPr lang="en-US" sz="1400" kern="1200" dirty="0" smtClean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elenglukhik.bajenovoscool.edusite.ru/images/1263458568.gif</a:t>
            </a:r>
            <a:r>
              <a:rPr lang="ru-RU" sz="1400" kern="1200" dirty="0" smtClean="0">
                <a:solidFill>
                  <a:prstClr val="black"/>
                </a:solidFill>
                <a:latin typeface="Calibri"/>
                <a:cs typeface="Arial" charset="0"/>
              </a:rPr>
              <a:t> слайд 25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400" kern="1200" dirty="0" smtClean="0">
                <a:solidFill>
                  <a:prstClr val="black"/>
                </a:solidFill>
                <a:latin typeface="Calibri"/>
                <a:cs typeface="Arial" charset="0"/>
                <a:hlinkClick r:id="rId5"/>
              </a:rPr>
              <a:t>http</a:t>
            </a:r>
            <a:r>
              <a:rPr lang="en-US" sz="1400" kern="1200" dirty="0">
                <a:solidFill>
                  <a:prstClr val="black"/>
                </a:solidFill>
                <a:latin typeface="Calibri"/>
                <a:cs typeface="Arial" charset="0"/>
                <a:hlinkClick r:id="rId5"/>
              </a:rPr>
              <a:t>://</a:t>
            </a:r>
            <a:r>
              <a:rPr lang="en-US" sz="1400" kern="1200" dirty="0" smtClean="0">
                <a:solidFill>
                  <a:prstClr val="black"/>
                </a:solidFill>
                <a:latin typeface="Calibri"/>
                <a:cs typeface="Arial" charset="0"/>
                <a:hlinkClick r:id="rId5"/>
              </a:rPr>
              <a:t>trendclub.ru/upload/media/images/dashman/mishci.jpg</a:t>
            </a:r>
            <a:r>
              <a:rPr lang="ru-RU" sz="1400" kern="1200" dirty="0" smtClean="0">
                <a:solidFill>
                  <a:prstClr val="black"/>
                </a:solidFill>
                <a:latin typeface="Calibri"/>
                <a:cs typeface="Arial" charset="0"/>
              </a:rPr>
              <a:t> слайд 28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400" kern="1200" dirty="0" smtClean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http</a:t>
            </a:r>
            <a:r>
              <a:rPr lang="en-US" sz="1400" kern="1200" dirty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://</a:t>
            </a:r>
            <a:r>
              <a:rPr lang="en-US" sz="1400" kern="1200" dirty="0" smtClean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www.pilatespatio.com/external_internal_intercostals.jpg</a:t>
            </a:r>
            <a:r>
              <a:rPr lang="ru-RU" sz="1400" kern="1200" dirty="0" smtClean="0">
                <a:solidFill>
                  <a:prstClr val="black"/>
                </a:solidFill>
                <a:latin typeface="Calibri"/>
                <a:cs typeface="Arial" charset="0"/>
              </a:rPr>
              <a:t> слайд 30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400" kern="1200" dirty="0" smtClean="0">
                <a:solidFill>
                  <a:prstClr val="black"/>
                </a:solidFill>
                <a:latin typeface="Calibri"/>
                <a:cs typeface="Arial" charset="0"/>
                <a:hlinkClick r:id="rId7"/>
              </a:rPr>
              <a:t>http</a:t>
            </a:r>
            <a:r>
              <a:rPr lang="en-US" sz="1400" kern="1200" dirty="0">
                <a:solidFill>
                  <a:prstClr val="black"/>
                </a:solidFill>
                <a:latin typeface="Calibri"/>
                <a:cs typeface="Arial" charset="0"/>
                <a:hlinkClick r:id="rId7"/>
              </a:rPr>
              <a:t>://</a:t>
            </a:r>
            <a:r>
              <a:rPr lang="en-US" sz="1400" kern="1200" dirty="0" smtClean="0">
                <a:solidFill>
                  <a:prstClr val="black"/>
                </a:solidFill>
                <a:latin typeface="Calibri"/>
                <a:cs typeface="Arial" charset="0"/>
                <a:hlinkClick r:id="rId7"/>
              </a:rPr>
              <a:t>ffactor.ru/wp-content/gallery/muscles/89465_0.jpg</a:t>
            </a:r>
            <a:r>
              <a:rPr lang="ru-RU" sz="1400" kern="1200" dirty="0" smtClean="0">
                <a:solidFill>
                  <a:prstClr val="black"/>
                </a:solidFill>
                <a:latin typeface="Calibri"/>
                <a:cs typeface="Arial" charset="0"/>
              </a:rPr>
              <a:t> слайд 30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400" kern="1200" dirty="0">
                <a:solidFill>
                  <a:prstClr val="black"/>
                </a:solidFill>
                <a:latin typeface="Calibri"/>
                <a:cs typeface="Arial" charset="0"/>
                <a:hlinkClick r:id="rId8"/>
              </a:rPr>
              <a:t>http://</a:t>
            </a:r>
            <a:r>
              <a:rPr lang="en-US" sz="1400" kern="1200" dirty="0" smtClean="0">
                <a:solidFill>
                  <a:prstClr val="black"/>
                </a:solidFill>
                <a:latin typeface="Calibri"/>
                <a:cs typeface="Arial" charset="0"/>
                <a:hlinkClick r:id="rId8"/>
              </a:rPr>
              <a:t>miss-slim.ru/uploads/posts/2011-02/1298170828_zadnie-gruppy-myshc.jpg</a:t>
            </a:r>
            <a:r>
              <a:rPr lang="ru-RU" sz="1400" kern="1200" dirty="0" smtClean="0">
                <a:solidFill>
                  <a:prstClr val="black"/>
                </a:solidFill>
                <a:latin typeface="Calibri"/>
                <a:cs typeface="Arial" charset="0"/>
              </a:rPr>
              <a:t> слайд 31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400" kern="1200" dirty="0" smtClean="0">
                <a:solidFill>
                  <a:prstClr val="black"/>
                </a:solidFill>
                <a:latin typeface="Calibri"/>
                <a:cs typeface="Arial" charset="0"/>
                <a:hlinkClick r:id="rId9"/>
              </a:rPr>
              <a:t>http</a:t>
            </a:r>
            <a:r>
              <a:rPr lang="en-US" sz="1400" kern="1200" dirty="0">
                <a:solidFill>
                  <a:prstClr val="black"/>
                </a:solidFill>
                <a:latin typeface="Calibri"/>
                <a:cs typeface="Arial" charset="0"/>
                <a:hlinkClick r:id="rId9"/>
              </a:rPr>
              <a:t>://</a:t>
            </a:r>
            <a:r>
              <a:rPr lang="en-US" sz="1400" kern="1200" dirty="0" smtClean="0">
                <a:solidFill>
                  <a:prstClr val="black"/>
                </a:solidFill>
                <a:latin typeface="Calibri"/>
                <a:cs typeface="Arial" charset="0"/>
                <a:hlinkClick r:id="rId9"/>
              </a:rPr>
              <a:t>prombez.ucoz.de/pic/003.jpg</a:t>
            </a:r>
            <a:r>
              <a:rPr lang="ru-RU" sz="1400" kern="1200" dirty="0" smtClean="0">
                <a:solidFill>
                  <a:prstClr val="black"/>
                </a:solidFill>
                <a:latin typeface="Calibri"/>
                <a:cs typeface="Arial" charset="0"/>
              </a:rPr>
              <a:t> слайд 33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400" kern="1200" dirty="0">
                <a:solidFill>
                  <a:prstClr val="black"/>
                </a:solidFill>
                <a:latin typeface="Calibri"/>
                <a:cs typeface="Arial" charset="0"/>
                <a:hlinkClick r:id="rId10"/>
              </a:rPr>
              <a:t>http://www.e-drofa.ru/materials/bio8/objects/_</a:t>
            </a:r>
            <a:r>
              <a:rPr lang="en-US" sz="1400" kern="1200" dirty="0" smtClean="0">
                <a:solidFill>
                  <a:prstClr val="black"/>
                </a:solidFill>
                <a:latin typeface="Calibri"/>
                <a:cs typeface="Arial" charset="0"/>
                <a:hlinkClick r:id="rId10"/>
              </a:rPr>
              <a:t>poperechno_00000163/bezymjannyj_1.jpg</a:t>
            </a:r>
            <a:r>
              <a:rPr lang="ru-RU" sz="1400" kern="1200" dirty="0" smtClean="0">
                <a:solidFill>
                  <a:prstClr val="black"/>
                </a:solidFill>
                <a:latin typeface="Calibri"/>
                <a:cs typeface="Arial" charset="0"/>
              </a:rPr>
              <a:t> слайд 35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400" kern="1200" dirty="0">
                <a:solidFill>
                  <a:prstClr val="black"/>
                </a:solidFill>
                <a:latin typeface="Calibri"/>
                <a:cs typeface="Arial" charset="0"/>
                <a:hlinkClick r:id="rId11"/>
              </a:rPr>
              <a:t>http://</a:t>
            </a:r>
            <a:r>
              <a:rPr lang="en-US" sz="1400" kern="1200" dirty="0" smtClean="0">
                <a:solidFill>
                  <a:prstClr val="black"/>
                </a:solidFill>
                <a:latin typeface="Calibri"/>
                <a:cs typeface="Arial" charset="0"/>
                <a:hlinkClick r:id="rId11"/>
              </a:rPr>
              <a:t>www.nedug.ru/common/data/pub/images/articles/80018/normal.jpg</a:t>
            </a:r>
            <a:r>
              <a:rPr lang="ru-RU" sz="1400" kern="1200" dirty="0" smtClean="0">
                <a:solidFill>
                  <a:prstClr val="black"/>
                </a:solidFill>
                <a:latin typeface="Calibri"/>
                <a:cs typeface="Arial" charset="0"/>
              </a:rPr>
              <a:t> слайд 35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400" kern="1200" dirty="0" smtClean="0">
                <a:solidFill>
                  <a:prstClr val="black"/>
                </a:solidFill>
                <a:latin typeface="Calibri"/>
                <a:cs typeface="Arial" charset="0"/>
                <a:hlinkClick r:id="rId12"/>
              </a:rPr>
              <a:t>http</a:t>
            </a:r>
            <a:r>
              <a:rPr lang="en-US" sz="1400" kern="1200" dirty="0">
                <a:solidFill>
                  <a:prstClr val="black"/>
                </a:solidFill>
                <a:latin typeface="Calibri"/>
                <a:cs typeface="Arial" charset="0"/>
                <a:hlinkClick r:id="rId12"/>
              </a:rPr>
              <a:t>://</a:t>
            </a:r>
            <a:r>
              <a:rPr lang="en-US" sz="1400" kern="1200" dirty="0" smtClean="0">
                <a:solidFill>
                  <a:prstClr val="black"/>
                </a:solidFill>
                <a:latin typeface="Calibri"/>
                <a:cs typeface="Arial" charset="0"/>
                <a:hlinkClick r:id="rId12"/>
              </a:rPr>
              <a:t>s39.radikal.ru/i086/1104/3a/e4fac384ac7a.jpg</a:t>
            </a:r>
            <a:r>
              <a:rPr lang="ru-RU" sz="1400" kern="1200" dirty="0" smtClean="0">
                <a:solidFill>
                  <a:prstClr val="black"/>
                </a:solidFill>
                <a:latin typeface="Calibri"/>
                <a:cs typeface="Arial" charset="0"/>
              </a:rPr>
              <a:t> слайд 36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400" kern="1200" dirty="0" smtClean="0">
                <a:solidFill>
                  <a:prstClr val="black"/>
                </a:solidFill>
                <a:latin typeface="Calibri"/>
                <a:cs typeface="Arial" charset="0"/>
                <a:hlinkClick r:id="rId13"/>
              </a:rPr>
              <a:t>http</a:t>
            </a:r>
            <a:r>
              <a:rPr lang="en-US" sz="1400" kern="1200" dirty="0">
                <a:solidFill>
                  <a:prstClr val="black"/>
                </a:solidFill>
                <a:latin typeface="Calibri"/>
                <a:cs typeface="Arial" charset="0"/>
                <a:hlinkClick r:id="rId13"/>
              </a:rPr>
              <a:t>://</a:t>
            </a:r>
            <a:r>
              <a:rPr lang="en-US" sz="1400" kern="1200" dirty="0" smtClean="0">
                <a:solidFill>
                  <a:prstClr val="black"/>
                </a:solidFill>
                <a:latin typeface="Calibri"/>
                <a:cs typeface="Arial" charset="0"/>
                <a:hlinkClick r:id="rId13"/>
              </a:rPr>
              <a:t>old.college.ru/biology/course/content/chapter9/section3/paragraph3/images/09030301.gif</a:t>
            </a:r>
            <a:r>
              <a:rPr lang="ru-RU" sz="1400" kern="1200" dirty="0" smtClean="0">
                <a:solidFill>
                  <a:prstClr val="black"/>
                </a:solidFill>
                <a:latin typeface="Calibri"/>
                <a:cs typeface="Arial" charset="0"/>
              </a:rPr>
              <a:t> слайд 36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400" kern="1200" dirty="0" smtClean="0">
                <a:solidFill>
                  <a:prstClr val="black"/>
                </a:solidFill>
                <a:latin typeface="Calibri"/>
                <a:cs typeface="Arial" charset="0"/>
                <a:hlinkClick r:id="rId14"/>
              </a:rPr>
              <a:t>http</a:t>
            </a:r>
            <a:r>
              <a:rPr lang="en-US" sz="1400" kern="1200" dirty="0">
                <a:solidFill>
                  <a:prstClr val="black"/>
                </a:solidFill>
                <a:latin typeface="Calibri"/>
                <a:cs typeface="Arial" charset="0"/>
                <a:hlinkClick r:id="rId14"/>
              </a:rPr>
              <a:t>://</a:t>
            </a:r>
            <a:r>
              <a:rPr lang="en-US" sz="1400" kern="1200" dirty="0" smtClean="0">
                <a:solidFill>
                  <a:prstClr val="black"/>
                </a:solidFill>
                <a:latin typeface="Calibri"/>
                <a:cs typeface="Arial" charset="0"/>
                <a:hlinkClick r:id="rId14"/>
              </a:rPr>
              <a:t>organizm.name/wp-content/uploads/2010/02/zrenie2.jpg</a:t>
            </a:r>
            <a:r>
              <a:rPr lang="ru-RU" sz="1400" kern="1200" dirty="0" smtClean="0">
                <a:solidFill>
                  <a:prstClr val="black"/>
                </a:solidFill>
                <a:latin typeface="Calibri"/>
                <a:cs typeface="Arial" charset="0"/>
              </a:rPr>
              <a:t> слайд 36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400" kern="1200" dirty="0">
                <a:solidFill>
                  <a:prstClr val="black"/>
                </a:solidFill>
                <a:latin typeface="Calibri"/>
                <a:cs typeface="Arial" charset="0"/>
                <a:hlinkClick r:id="rId15"/>
              </a:rPr>
              <a:t>http://</a:t>
            </a:r>
            <a:r>
              <a:rPr lang="en-US" sz="1400" kern="1200" dirty="0" smtClean="0">
                <a:solidFill>
                  <a:prstClr val="black"/>
                </a:solidFill>
                <a:latin typeface="Calibri"/>
                <a:cs typeface="Arial" charset="0"/>
                <a:hlinkClick r:id="rId15"/>
              </a:rPr>
              <a:t>dic.academic.ru/pictures/ntes/10047-2.jpg</a:t>
            </a:r>
            <a:r>
              <a:rPr lang="ru-RU" sz="1400" kern="1200" dirty="0" smtClean="0">
                <a:solidFill>
                  <a:prstClr val="black"/>
                </a:solidFill>
                <a:latin typeface="Calibri"/>
                <a:cs typeface="Arial" charset="0"/>
              </a:rPr>
              <a:t> слайд 36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400" kern="1200" dirty="0" smtClean="0">
                <a:solidFill>
                  <a:prstClr val="black"/>
                </a:solidFill>
                <a:latin typeface="Calibri"/>
                <a:cs typeface="Arial" charset="0"/>
                <a:hlinkClick r:id="rId16"/>
              </a:rPr>
              <a:t>http</a:t>
            </a:r>
            <a:r>
              <a:rPr lang="en-US" sz="1400" kern="1200" dirty="0">
                <a:solidFill>
                  <a:prstClr val="black"/>
                </a:solidFill>
                <a:latin typeface="Calibri"/>
                <a:cs typeface="Arial" charset="0"/>
                <a:hlinkClick r:id="rId16"/>
              </a:rPr>
              <a:t>://www.e-drofa.ru/materials/bio6/objects/_</a:t>
            </a:r>
            <a:r>
              <a:rPr lang="en-US" sz="1400" kern="1200" dirty="0" smtClean="0">
                <a:solidFill>
                  <a:prstClr val="black"/>
                </a:solidFill>
                <a:latin typeface="Calibri"/>
                <a:cs typeface="Arial" charset="0"/>
                <a:hlinkClick r:id="rId16"/>
              </a:rPr>
              <a:t>gladkaja_i_00000166/serdechnaja2.jpg</a:t>
            </a:r>
            <a:r>
              <a:rPr lang="ru-RU" sz="1400" kern="1200" dirty="0" smtClean="0">
                <a:solidFill>
                  <a:prstClr val="black"/>
                </a:solidFill>
                <a:latin typeface="Calibri"/>
                <a:cs typeface="Arial" charset="0"/>
              </a:rPr>
              <a:t> слайд 37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400" kern="1200" dirty="0">
                <a:solidFill>
                  <a:prstClr val="black"/>
                </a:solidFill>
                <a:latin typeface="Calibri"/>
                <a:cs typeface="Arial" charset="0"/>
                <a:hlinkClick r:id="rId17"/>
              </a:rPr>
              <a:t>http://</a:t>
            </a:r>
            <a:r>
              <a:rPr lang="en-US" sz="1400" kern="1200" dirty="0" smtClean="0">
                <a:solidFill>
                  <a:prstClr val="black"/>
                </a:solidFill>
                <a:latin typeface="Calibri"/>
                <a:cs typeface="Arial" charset="0"/>
                <a:hlinkClick r:id="rId17"/>
              </a:rPr>
              <a:t>www.medicinform.net/human/anatomy/ms1_cha.jpg</a:t>
            </a:r>
            <a:r>
              <a:rPr lang="ru-RU" sz="1400" kern="1200" dirty="0" smtClean="0">
                <a:solidFill>
                  <a:prstClr val="black"/>
                </a:solidFill>
                <a:latin typeface="Calibri"/>
                <a:cs typeface="Arial" charset="0"/>
              </a:rPr>
              <a:t> слайд 37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400" kern="1200" dirty="0">
                <a:solidFill>
                  <a:prstClr val="black"/>
                </a:solidFill>
                <a:latin typeface="Calibri"/>
                <a:cs typeface="Arial" charset="0"/>
                <a:hlinkClick r:id="rId17"/>
              </a:rPr>
              <a:t>http://</a:t>
            </a:r>
            <a:r>
              <a:rPr lang="en-US" sz="1400" kern="1200" dirty="0" smtClean="0">
                <a:solidFill>
                  <a:prstClr val="black"/>
                </a:solidFill>
                <a:latin typeface="Calibri"/>
                <a:cs typeface="Arial" charset="0"/>
                <a:hlinkClick r:id="rId17"/>
              </a:rPr>
              <a:t>www.medicinform.net/human/anatomy/ms1_cha.jpg</a:t>
            </a:r>
            <a:r>
              <a:rPr lang="ru-RU" sz="1400" kern="1200" dirty="0" smtClean="0">
                <a:solidFill>
                  <a:prstClr val="black"/>
                </a:solidFill>
                <a:latin typeface="Calibri"/>
                <a:cs typeface="Arial" charset="0"/>
              </a:rPr>
              <a:t> слайд 35,36</a:t>
            </a:r>
            <a:endParaRPr lang="ru-RU" sz="1400" kern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Управляющая кнопка: домой 3">
            <a:hlinkClick r:id="rId18" action="ppaction://hlinksldjump" highlightClick="1"/>
          </p:cNvPr>
          <p:cNvSpPr/>
          <p:nvPr/>
        </p:nvSpPr>
        <p:spPr bwMode="auto">
          <a:xfrm>
            <a:off x="8382346" y="6226794"/>
            <a:ext cx="654150" cy="542927"/>
          </a:xfrm>
          <a:prstGeom prst="actionButtonHom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163988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187325" y="200025"/>
            <a:ext cx="1481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Вопрос 3</a:t>
            </a:r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7399338" y="1863725"/>
            <a:ext cx="1639887" cy="628650"/>
            <a:chOff x="3751263" y="2816225"/>
            <a:chExt cx="1639887" cy="628650"/>
          </a:xfrm>
        </p:grpSpPr>
        <p:pic>
          <p:nvPicPr>
            <p:cNvPr id="23584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51263" y="2816225"/>
              <a:ext cx="1639887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85" name="TextBox 3"/>
            <p:cNvSpPr txBox="1">
              <a:spLocks noChangeArrowheads="1"/>
            </p:cNvSpPr>
            <p:nvPr/>
          </p:nvSpPr>
          <p:spPr bwMode="auto">
            <a:xfrm>
              <a:off x="3859440" y="2899717"/>
              <a:ext cx="14235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Неверно</a:t>
              </a:r>
            </a:p>
          </p:txBody>
        </p:sp>
      </p:grp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7399338" y="4221163"/>
            <a:ext cx="1639887" cy="628650"/>
            <a:chOff x="5724128" y="3340596"/>
            <a:chExt cx="1639887" cy="628650"/>
          </a:xfrm>
        </p:grpSpPr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47FF47">
                  <a:tint val="45000"/>
                  <a:satMod val="400000"/>
                </a:srgbClr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724128" y="3340596"/>
              <a:ext cx="1639887" cy="62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</p:pic>
        <p:sp>
          <p:nvSpPr>
            <p:cNvPr id="23583" name="TextBox 5"/>
            <p:cNvSpPr txBox="1">
              <a:spLocks noChangeArrowheads="1"/>
            </p:cNvSpPr>
            <p:nvPr/>
          </p:nvSpPr>
          <p:spPr bwMode="auto">
            <a:xfrm>
              <a:off x="5945194" y="3444875"/>
              <a:ext cx="107433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Верно</a:t>
              </a:r>
            </a:p>
          </p:txBody>
        </p:sp>
      </p:grp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3100388"/>
            <a:ext cx="163988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5332413"/>
            <a:ext cx="163988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9" name="Группа 8"/>
          <p:cNvGrpSpPr>
            <a:grpSpLocks/>
          </p:cNvGrpSpPr>
          <p:nvPr/>
        </p:nvGrpSpPr>
        <p:grpSpPr bwMode="auto">
          <a:xfrm>
            <a:off x="222250" y="1792288"/>
            <a:ext cx="604838" cy="628650"/>
            <a:chOff x="625090" y="1772816"/>
            <a:chExt cx="604713" cy="628650"/>
          </a:xfrm>
        </p:grpSpPr>
        <p:pic>
          <p:nvPicPr>
            <p:cNvPr id="23580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5090" y="1772816"/>
              <a:ext cx="604713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81" name="TextBox 7"/>
            <p:cNvSpPr txBox="1">
              <a:spLocks noChangeArrowheads="1"/>
            </p:cNvSpPr>
            <p:nvPr/>
          </p:nvSpPr>
          <p:spPr bwMode="auto">
            <a:xfrm>
              <a:off x="755576" y="1884833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1</a:t>
              </a:r>
            </a:p>
          </p:txBody>
        </p:sp>
      </p:grpSp>
      <p:grpSp>
        <p:nvGrpSpPr>
          <p:cNvPr id="23560" name="Группа 10"/>
          <p:cNvGrpSpPr>
            <a:grpSpLocks/>
          </p:cNvGrpSpPr>
          <p:nvPr/>
        </p:nvGrpSpPr>
        <p:grpSpPr bwMode="auto">
          <a:xfrm>
            <a:off x="223838" y="2997200"/>
            <a:ext cx="603250" cy="628650"/>
            <a:chOff x="625821" y="3076575"/>
            <a:chExt cx="603250" cy="628650"/>
          </a:xfrm>
        </p:grpSpPr>
        <p:pic>
          <p:nvPicPr>
            <p:cNvPr id="23578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5821" y="3076575"/>
              <a:ext cx="6032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9" name="TextBox 9"/>
            <p:cNvSpPr txBox="1">
              <a:spLocks noChangeArrowheads="1"/>
            </p:cNvSpPr>
            <p:nvPr/>
          </p:nvSpPr>
          <p:spPr bwMode="auto">
            <a:xfrm>
              <a:off x="755576" y="3140968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2</a:t>
              </a:r>
            </a:p>
          </p:txBody>
        </p:sp>
      </p:grpSp>
      <p:grpSp>
        <p:nvGrpSpPr>
          <p:cNvPr id="23561" name="Группа 12"/>
          <p:cNvGrpSpPr>
            <a:grpSpLocks/>
          </p:cNvGrpSpPr>
          <p:nvPr/>
        </p:nvGrpSpPr>
        <p:grpSpPr bwMode="auto">
          <a:xfrm>
            <a:off x="223838" y="4221163"/>
            <a:ext cx="603250" cy="628650"/>
            <a:chOff x="625821" y="4293096"/>
            <a:chExt cx="603250" cy="628650"/>
          </a:xfrm>
        </p:grpSpPr>
        <p:pic>
          <p:nvPicPr>
            <p:cNvPr id="23576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5821" y="4293096"/>
              <a:ext cx="6032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7" name="TextBox 11"/>
            <p:cNvSpPr txBox="1">
              <a:spLocks noChangeArrowheads="1"/>
            </p:cNvSpPr>
            <p:nvPr/>
          </p:nvSpPr>
          <p:spPr bwMode="auto">
            <a:xfrm>
              <a:off x="755576" y="4407495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3</a:t>
              </a:r>
            </a:p>
          </p:txBody>
        </p:sp>
      </p:grpSp>
      <p:grpSp>
        <p:nvGrpSpPr>
          <p:cNvPr id="23562" name="Группа 14"/>
          <p:cNvGrpSpPr>
            <a:grpSpLocks/>
          </p:cNvGrpSpPr>
          <p:nvPr/>
        </p:nvGrpSpPr>
        <p:grpSpPr bwMode="auto">
          <a:xfrm>
            <a:off x="223838" y="5373688"/>
            <a:ext cx="603250" cy="628650"/>
            <a:chOff x="626553" y="5301208"/>
            <a:chExt cx="603250" cy="628650"/>
          </a:xfrm>
        </p:grpSpPr>
        <p:pic>
          <p:nvPicPr>
            <p:cNvPr id="23574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6553" y="5301208"/>
              <a:ext cx="6032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5" name="TextBox 13"/>
            <p:cNvSpPr txBox="1">
              <a:spLocks noChangeArrowheads="1"/>
            </p:cNvSpPr>
            <p:nvPr/>
          </p:nvSpPr>
          <p:spPr bwMode="auto">
            <a:xfrm>
              <a:off x="755576" y="5373216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4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31988" y="114300"/>
            <a:ext cx="6646862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В изменении объема грудной </a:t>
            </a:r>
            <a:r>
              <a:rPr lang="ru-RU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полости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ru-RU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при дыхании участвуют</a:t>
            </a:r>
            <a:r>
              <a:rPr lang="ru-RU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: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498600" y="1844675"/>
            <a:ext cx="2401888" cy="461963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Мышцы живота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522413" y="3068638"/>
            <a:ext cx="2166937" cy="461962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Мышцы груди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547813" y="4292600"/>
            <a:ext cx="3140075" cy="461963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 Мышцы диафрагмы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547813" y="5445125"/>
            <a:ext cx="2274887" cy="461963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Мышцы спины</a:t>
            </a:r>
          </a:p>
        </p:txBody>
      </p:sp>
      <p:sp>
        <p:nvSpPr>
          <p:cNvPr id="17" name="Управляющая кнопка: далее 16">
            <a:hlinkClick r:id="rId7" action="ppaction://hlinksldjump" highlightClick="1"/>
          </p:cNvPr>
          <p:cNvSpPr/>
          <p:nvPr/>
        </p:nvSpPr>
        <p:spPr bwMode="auto">
          <a:xfrm>
            <a:off x="8537104" y="6226794"/>
            <a:ext cx="606896" cy="542927"/>
          </a:xfrm>
          <a:prstGeom prst="actionButtonForwardNext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 sz="2400"/>
          </a:p>
        </p:txBody>
      </p:sp>
      <p:grpSp>
        <p:nvGrpSpPr>
          <p:cNvPr id="23571" name="Группа 30"/>
          <p:cNvGrpSpPr>
            <a:grpSpLocks/>
          </p:cNvGrpSpPr>
          <p:nvPr/>
        </p:nvGrpSpPr>
        <p:grpSpPr bwMode="auto">
          <a:xfrm>
            <a:off x="123825" y="768350"/>
            <a:ext cx="1666875" cy="628650"/>
            <a:chOff x="123540" y="767983"/>
            <a:chExt cx="1667508" cy="628650"/>
          </a:xfrm>
        </p:grpSpPr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32104" y="767983"/>
              <a:ext cx="1646237" cy="62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</p:pic>
        <p:sp>
          <p:nvSpPr>
            <p:cNvPr id="23573" name="TextBox 32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23540" y="837798"/>
              <a:ext cx="16675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Подсказка</a:t>
              </a:r>
            </a:p>
          </p:txBody>
        </p:sp>
      </p:grp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163988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187325" y="200025"/>
            <a:ext cx="1481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Вопрос 4</a:t>
            </a:r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7399338" y="1863725"/>
            <a:ext cx="1639887" cy="628650"/>
            <a:chOff x="3751263" y="2816225"/>
            <a:chExt cx="1639887" cy="628650"/>
          </a:xfrm>
        </p:grpSpPr>
        <p:pic>
          <p:nvPicPr>
            <p:cNvPr id="24608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51263" y="2816225"/>
              <a:ext cx="1639887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09" name="TextBox 3"/>
            <p:cNvSpPr txBox="1">
              <a:spLocks noChangeArrowheads="1"/>
            </p:cNvSpPr>
            <p:nvPr/>
          </p:nvSpPr>
          <p:spPr bwMode="auto">
            <a:xfrm>
              <a:off x="3859440" y="2899717"/>
              <a:ext cx="14235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Неверно</a:t>
              </a:r>
            </a:p>
          </p:txBody>
        </p:sp>
      </p:grp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7399338" y="3068638"/>
            <a:ext cx="1639887" cy="628650"/>
            <a:chOff x="5724128" y="3340596"/>
            <a:chExt cx="1639887" cy="628650"/>
          </a:xfrm>
        </p:grpSpPr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47FF47">
                  <a:tint val="45000"/>
                  <a:satMod val="400000"/>
                </a:srgbClr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724128" y="3340596"/>
              <a:ext cx="1639887" cy="62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</p:pic>
        <p:sp>
          <p:nvSpPr>
            <p:cNvPr id="24607" name="TextBox 5"/>
            <p:cNvSpPr txBox="1">
              <a:spLocks noChangeArrowheads="1"/>
            </p:cNvSpPr>
            <p:nvPr/>
          </p:nvSpPr>
          <p:spPr bwMode="auto">
            <a:xfrm>
              <a:off x="5945194" y="3444875"/>
              <a:ext cx="107433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Верно</a:t>
              </a:r>
            </a:p>
          </p:txBody>
        </p:sp>
      </p:grp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5332413"/>
            <a:ext cx="163988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4232275"/>
            <a:ext cx="163988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3" name="Группа 8"/>
          <p:cNvGrpSpPr>
            <a:grpSpLocks/>
          </p:cNvGrpSpPr>
          <p:nvPr/>
        </p:nvGrpSpPr>
        <p:grpSpPr bwMode="auto">
          <a:xfrm>
            <a:off x="222250" y="1792288"/>
            <a:ext cx="604838" cy="628650"/>
            <a:chOff x="625090" y="1772816"/>
            <a:chExt cx="604713" cy="628650"/>
          </a:xfrm>
        </p:grpSpPr>
        <p:pic>
          <p:nvPicPr>
            <p:cNvPr id="2460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5090" y="1772816"/>
              <a:ext cx="604713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05" name="TextBox 7"/>
            <p:cNvSpPr txBox="1">
              <a:spLocks noChangeArrowheads="1"/>
            </p:cNvSpPr>
            <p:nvPr/>
          </p:nvSpPr>
          <p:spPr bwMode="auto">
            <a:xfrm>
              <a:off x="755576" y="1884833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1</a:t>
              </a:r>
            </a:p>
          </p:txBody>
        </p:sp>
      </p:grpSp>
      <p:grpSp>
        <p:nvGrpSpPr>
          <p:cNvPr id="24584" name="Группа 10"/>
          <p:cNvGrpSpPr>
            <a:grpSpLocks/>
          </p:cNvGrpSpPr>
          <p:nvPr/>
        </p:nvGrpSpPr>
        <p:grpSpPr bwMode="auto">
          <a:xfrm>
            <a:off x="223838" y="2997200"/>
            <a:ext cx="603250" cy="628650"/>
            <a:chOff x="625821" y="3076575"/>
            <a:chExt cx="603250" cy="628650"/>
          </a:xfrm>
        </p:grpSpPr>
        <p:pic>
          <p:nvPicPr>
            <p:cNvPr id="24602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5821" y="3076575"/>
              <a:ext cx="6032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03" name="TextBox 9"/>
            <p:cNvSpPr txBox="1">
              <a:spLocks noChangeArrowheads="1"/>
            </p:cNvSpPr>
            <p:nvPr/>
          </p:nvSpPr>
          <p:spPr bwMode="auto">
            <a:xfrm>
              <a:off x="755576" y="3140968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2</a:t>
              </a:r>
            </a:p>
          </p:txBody>
        </p:sp>
      </p:grpSp>
      <p:grpSp>
        <p:nvGrpSpPr>
          <p:cNvPr id="24585" name="Группа 12"/>
          <p:cNvGrpSpPr>
            <a:grpSpLocks/>
          </p:cNvGrpSpPr>
          <p:nvPr/>
        </p:nvGrpSpPr>
        <p:grpSpPr bwMode="auto">
          <a:xfrm>
            <a:off x="223838" y="4221163"/>
            <a:ext cx="603250" cy="628650"/>
            <a:chOff x="625821" y="4293096"/>
            <a:chExt cx="603250" cy="628650"/>
          </a:xfrm>
        </p:grpSpPr>
        <p:pic>
          <p:nvPicPr>
            <p:cNvPr id="24600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5821" y="4293096"/>
              <a:ext cx="6032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01" name="TextBox 11"/>
            <p:cNvSpPr txBox="1">
              <a:spLocks noChangeArrowheads="1"/>
            </p:cNvSpPr>
            <p:nvPr/>
          </p:nvSpPr>
          <p:spPr bwMode="auto">
            <a:xfrm>
              <a:off x="755576" y="4407495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3</a:t>
              </a:r>
            </a:p>
          </p:txBody>
        </p:sp>
      </p:grpSp>
      <p:grpSp>
        <p:nvGrpSpPr>
          <p:cNvPr id="24586" name="Группа 14"/>
          <p:cNvGrpSpPr>
            <a:grpSpLocks/>
          </p:cNvGrpSpPr>
          <p:nvPr/>
        </p:nvGrpSpPr>
        <p:grpSpPr bwMode="auto">
          <a:xfrm>
            <a:off x="223838" y="5373688"/>
            <a:ext cx="603250" cy="628650"/>
            <a:chOff x="626553" y="5301208"/>
            <a:chExt cx="603250" cy="628650"/>
          </a:xfrm>
        </p:grpSpPr>
        <p:pic>
          <p:nvPicPr>
            <p:cNvPr id="24598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6553" y="5301208"/>
              <a:ext cx="6032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9" name="TextBox 13"/>
            <p:cNvSpPr txBox="1">
              <a:spLocks noChangeArrowheads="1"/>
            </p:cNvSpPr>
            <p:nvPr/>
          </p:nvSpPr>
          <p:spPr bwMode="auto">
            <a:xfrm>
              <a:off x="755576" y="5373216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4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31988" y="114300"/>
            <a:ext cx="6826250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Самой длинной мышцей </a:t>
            </a:r>
            <a:r>
              <a:rPr lang="ru-RU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человеческого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ru-RU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тела </a:t>
            </a:r>
            <a:r>
              <a:rPr lang="ru-RU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является: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498600" y="1844675"/>
            <a:ext cx="3690938" cy="461963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Трапециевидная мышца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522413" y="3068638"/>
            <a:ext cx="3046412" cy="461962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Портняжная мышца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547813" y="4292600"/>
            <a:ext cx="4500562" cy="461963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 Четырехглавая мышца бедра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547813" y="5445125"/>
            <a:ext cx="4143375" cy="461963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Широчайшая мышца спины</a:t>
            </a:r>
          </a:p>
        </p:txBody>
      </p:sp>
      <p:sp>
        <p:nvSpPr>
          <p:cNvPr id="17" name="Управляющая кнопка: далее 16">
            <a:hlinkClick r:id="rId7" action="ppaction://hlinksldjump" highlightClick="1"/>
          </p:cNvPr>
          <p:cNvSpPr/>
          <p:nvPr/>
        </p:nvSpPr>
        <p:spPr bwMode="auto">
          <a:xfrm>
            <a:off x="8537104" y="6226794"/>
            <a:ext cx="606896" cy="542927"/>
          </a:xfrm>
          <a:prstGeom prst="actionButtonForwardNext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 sz="2400"/>
          </a:p>
        </p:txBody>
      </p:sp>
      <p:grpSp>
        <p:nvGrpSpPr>
          <p:cNvPr id="24595" name="Группа 30"/>
          <p:cNvGrpSpPr>
            <a:grpSpLocks/>
          </p:cNvGrpSpPr>
          <p:nvPr/>
        </p:nvGrpSpPr>
        <p:grpSpPr bwMode="auto">
          <a:xfrm>
            <a:off x="131763" y="768350"/>
            <a:ext cx="1658937" cy="628650"/>
            <a:chOff x="132104" y="767983"/>
            <a:chExt cx="1658944" cy="628650"/>
          </a:xfrm>
        </p:grpSpPr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32104" y="767983"/>
              <a:ext cx="1646237" cy="62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</p:pic>
        <p:sp>
          <p:nvSpPr>
            <p:cNvPr id="24597" name="TextBox 32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32104" y="837798"/>
              <a:ext cx="165894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/>
                <a:t>Подсказка</a:t>
              </a:r>
            </a:p>
          </p:txBody>
        </p:sp>
      </p:grp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163988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187325" y="200025"/>
            <a:ext cx="1481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Вопрос 5</a:t>
            </a:r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7399338" y="5321300"/>
            <a:ext cx="1639887" cy="628650"/>
            <a:chOff x="3751263" y="2816225"/>
            <a:chExt cx="1639887" cy="628650"/>
          </a:xfrm>
        </p:grpSpPr>
        <p:pic>
          <p:nvPicPr>
            <p:cNvPr id="25632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51263" y="2816225"/>
              <a:ext cx="1639887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33" name="TextBox 3"/>
            <p:cNvSpPr txBox="1">
              <a:spLocks noChangeArrowheads="1"/>
            </p:cNvSpPr>
            <p:nvPr/>
          </p:nvSpPr>
          <p:spPr bwMode="auto">
            <a:xfrm>
              <a:off x="3859440" y="2899717"/>
              <a:ext cx="14235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Неверно</a:t>
              </a:r>
            </a:p>
          </p:txBody>
        </p:sp>
      </p:grp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7399338" y="1844675"/>
            <a:ext cx="1639887" cy="628650"/>
            <a:chOff x="5724128" y="3340596"/>
            <a:chExt cx="1639887" cy="628650"/>
          </a:xfrm>
        </p:grpSpPr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47FF47">
                  <a:tint val="45000"/>
                  <a:satMod val="400000"/>
                </a:srgbClr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724128" y="3340596"/>
              <a:ext cx="1639887" cy="62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</p:pic>
        <p:sp>
          <p:nvSpPr>
            <p:cNvPr id="25631" name="TextBox 5"/>
            <p:cNvSpPr txBox="1">
              <a:spLocks noChangeArrowheads="1"/>
            </p:cNvSpPr>
            <p:nvPr/>
          </p:nvSpPr>
          <p:spPr bwMode="auto">
            <a:xfrm>
              <a:off x="5945194" y="3444875"/>
              <a:ext cx="107433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Верно</a:t>
              </a:r>
            </a:p>
          </p:txBody>
        </p:sp>
      </p:grp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3100388"/>
            <a:ext cx="163988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4232275"/>
            <a:ext cx="163988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7" name="Группа 8"/>
          <p:cNvGrpSpPr>
            <a:grpSpLocks/>
          </p:cNvGrpSpPr>
          <p:nvPr/>
        </p:nvGrpSpPr>
        <p:grpSpPr bwMode="auto">
          <a:xfrm>
            <a:off x="222250" y="1792288"/>
            <a:ext cx="604838" cy="628650"/>
            <a:chOff x="625090" y="1772816"/>
            <a:chExt cx="604713" cy="628650"/>
          </a:xfrm>
        </p:grpSpPr>
        <p:pic>
          <p:nvPicPr>
            <p:cNvPr id="2562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5090" y="1772816"/>
              <a:ext cx="604713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29" name="TextBox 7"/>
            <p:cNvSpPr txBox="1">
              <a:spLocks noChangeArrowheads="1"/>
            </p:cNvSpPr>
            <p:nvPr/>
          </p:nvSpPr>
          <p:spPr bwMode="auto">
            <a:xfrm>
              <a:off x="755576" y="1884833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1</a:t>
              </a:r>
            </a:p>
          </p:txBody>
        </p:sp>
      </p:grpSp>
      <p:grpSp>
        <p:nvGrpSpPr>
          <p:cNvPr id="25608" name="Группа 10"/>
          <p:cNvGrpSpPr>
            <a:grpSpLocks/>
          </p:cNvGrpSpPr>
          <p:nvPr/>
        </p:nvGrpSpPr>
        <p:grpSpPr bwMode="auto">
          <a:xfrm>
            <a:off x="223838" y="2997200"/>
            <a:ext cx="603250" cy="628650"/>
            <a:chOff x="625821" y="3076575"/>
            <a:chExt cx="603250" cy="628650"/>
          </a:xfrm>
        </p:grpSpPr>
        <p:pic>
          <p:nvPicPr>
            <p:cNvPr id="25626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5821" y="3076575"/>
              <a:ext cx="6032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27" name="TextBox 9"/>
            <p:cNvSpPr txBox="1">
              <a:spLocks noChangeArrowheads="1"/>
            </p:cNvSpPr>
            <p:nvPr/>
          </p:nvSpPr>
          <p:spPr bwMode="auto">
            <a:xfrm>
              <a:off x="755576" y="3140968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2</a:t>
              </a:r>
            </a:p>
          </p:txBody>
        </p:sp>
      </p:grpSp>
      <p:grpSp>
        <p:nvGrpSpPr>
          <p:cNvPr id="25609" name="Группа 12"/>
          <p:cNvGrpSpPr>
            <a:grpSpLocks/>
          </p:cNvGrpSpPr>
          <p:nvPr/>
        </p:nvGrpSpPr>
        <p:grpSpPr bwMode="auto">
          <a:xfrm>
            <a:off x="223838" y="4221163"/>
            <a:ext cx="603250" cy="628650"/>
            <a:chOff x="625821" y="4293096"/>
            <a:chExt cx="603250" cy="628650"/>
          </a:xfrm>
        </p:grpSpPr>
        <p:pic>
          <p:nvPicPr>
            <p:cNvPr id="25624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5821" y="4293096"/>
              <a:ext cx="6032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25" name="TextBox 11"/>
            <p:cNvSpPr txBox="1">
              <a:spLocks noChangeArrowheads="1"/>
            </p:cNvSpPr>
            <p:nvPr/>
          </p:nvSpPr>
          <p:spPr bwMode="auto">
            <a:xfrm>
              <a:off x="755576" y="4407495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3</a:t>
              </a:r>
            </a:p>
          </p:txBody>
        </p:sp>
      </p:grpSp>
      <p:grpSp>
        <p:nvGrpSpPr>
          <p:cNvPr id="25610" name="Группа 14"/>
          <p:cNvGrpSpPr>
            <a:grpSpLocks/>
          </p:cNvGrpSpPr>
          <p:nvPr/>
        </p:nvGrpSpPr>
        <p:grpSpPr bwMode="auto">
          <a:xfrm>
            <a:off x="223838" y="5373688"/>
            <a:ext cx="603250" cy="628650"/>
            <a:chOff x="626553" y="5301208"/>
            <a:chExt cx="603250" cy="628650"/>
          </a:xfrm>
        </p:grpSpPr>
        <p:pic>
          <p:nvPicPr>
            <p:cNvPr id="25622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6553" y="5301208"/>
              <a:ext cx="6032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23" name="TextBox 13"/>
            <p:cNvSpPr txBox="1">
              <a:spLocks noChangeArrowheads="1"/>
            </p:cNvSpPr>
            <p:nvPr/>
          </p:nvSpPr>
          <p:spPr bwMode="auto">
            <a:xfrm>
              <a:off x="755576" y="5373216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4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31988" y="114300"/>
            <a:ext cx="64643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 ахиллову сухожилию </a:t>
            </a:r>
            <a:r>
              <a:rPr lang="ru-RU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прикреплена: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498600" y="1844675"/>
            <a:ext cx="3046413" cy="461963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Икроножная мышца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522413" y="3068638"/>
            <a:ext cx="3046412" cy="461962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Портняжная мышца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547813" y="4292600"/>
            <a:ext cx="3843337" cy="461963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 Большеберцовая мышца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547813" y="5445125"/>
            <a:ext cx="3690937" cy="461963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Трапециевидная мышца</a:t>
            </a:r>
          </a:p>
        </p:txBody>
      </p:sp>
      <p:sp>
        <p:nvSpPr>
          <p:cNvPr id="17" name="Управляющая кнопка: далее 16">
            <a:hlinkClick r:id="rId7" action="ppaction://hlinksldjump" highlightClick="1"/>
          </p:cNvPr>
          <p:cNvSpPr/>
          <p:nvPr/>
        </p:nvSpPr>
        <p:spPr bwMode="auto">
          <a:xfrm>
            <a:off x="8537104" y="6226794"/>
            <a:ext cx="606896" cy="542927"/>
          </a:xfrm>
          <a:prstGeom prst="actionButtonForwardNext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 sz="2400"/>
          </a:p>
        </p:txBody>
      </p:sp>
      <p:grpSp>
        <p:nvGrpSpPr>
          <p:cNvPr id="25619" name="Группа 30"/>
          <p:cNvGrpSpPr>
            <a:grpSpLocks/>
          </p:cNvGrpSpPr>
          <p:nvPr/>
        </p:nvGrpSpPr>
        <p:grpSpPr bwMode="auto">
          <a:xfrm>
            <a:off x="0" y="768350"/>
            <a:ext cx="1790700" cy="628650"/>
            <a:chOff x="132104" y="767983"/>
            <a:chExt cx="1658944" cy="628650"/>
          </a:xfrm>
        </p:grpSpPr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26458" y="762000"/>
              <a:ext cx="1660033" cy="640080"/>
            </a:xfrm>
            <a:prstGeom prst="rect">
              <a:avLst/>
            </a:prstGeom>
            <a:noFill/>
          </p:spPr>
        </p:pic>
        <p:sp>
          <p:nvSpPr>
            <p:cNvPr id="25621" name="TextBox 32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32104" y="837798"/>
              <a:ext cx="165894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/>
                <a:t>Подсказка</a:t>
              </a:r>
            </a:p>
          </p:txBody>
        </p:sp>
      </p:grp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163988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187325" y="200025"/>
            <a:ext cx="1481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Вопрос 6</a:t>
            </a:r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7399338" y="1863725"/>
            <a:ext cx="1639887" cy="628650"/>
            <a:chOff x="3751263" y="2816225"/>
            <a:chExt cx="1639887" cy="628650"/>
          </a:xfrm>
        </p:grpSpPr>
        <p:pic>
          <p:nvPicPr>
            <p:cNvPr id="26656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51263" y="2816225"/>
              <a:ext cx="1639887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57" name="TextBox 3"/>
            <p:cNvSpPr txBox="1">
              <a:spLocks noChangeArrowheads="1"/>
            </p:cNvSpPr>
            <p:nvPr/>
          </p:nvSpPr>
          <p:spPr bwMode="auto">
            <a:xfrm>
              <a:off x="3859440" y="2899717"/>
              <a:ext cx="14235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Неверно</a:t>
              </a:r>
            </a:p>
          </p:txBody>
        </p:sp>
      </p:grp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7399338" y="4221163"/>
            <a:ext cx="1639887" cy="628650"/>
            <a:chOff x="5724128" y="3340596"/>
            <a:chExt cx="1639887" cy="628650"/>
          </a:xfrm>
        </p:grpSpPr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47FF47">
                  <a:tint val="45000"/>
                  <a:satMod val="400000"/>
                </a:srgbClr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724128" y="3340596"/>
              <a:ext cx="1639887" cy="62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</p:pic>
        <p:sp>
          <p:nvSpPr>
            <p:cNvPr id="26655" name="TextBox 5"/>
            <p:cNvSpPr txBox="1">
              <a:spLocks noChangeArrowheads="1"/>
            </p:cNvSpPr>
            <p:nvPr/>
          </p:nvSpPr>
          <p:spPr bwMode="auto">
            <a:xfrm>
              <a:off x="5945194" y="3444875"/>
              <a:ext cx="107433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Верно</a:t>
              </a:r>
            </a:p>
          </p:txBody>
        </p:sp>
      </p:grp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3100388"/>
            <a:ext cx="163988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5332413"/>
            <a:ext cx="163988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31" name="Группа 8"/>
          <p:cNvGrpSpPr>
            <a:grpSpLocks/>
          </p:cNvGrpSpPr>
          <p:nvPr/>
        </p:nvGrpSpPr>
        <p:grpSpPr bwMode="auto">
          <a:xfrm>
            <a:off x="222250" y="1792288"/>
            <a:ext cx="604838" cy="628650"/>
            <a:chOff x="625090" y="1772816"/>
            <a:chExt cx="604713" cy="628650"/>
          </a:xfrm>
        </p:grpSpPr>
        <p:pic>
          <p:nvPicPr>
            <p:cNvPr id="2665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5090" y="1772816"/>
              <a:ext cx="604713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53" name="TextBox 7"/>
            <p:cNvSpPr txBox="1">
              <a:spLocks noChangeArrowheads="1"/>
            </p:cNvSpPr>
            <p:nvPr/>
          </p:nvSpPr>
          <p:spPr bwMode="auto">
            <a:xfrm>
              <a:off x="755576" y="1884833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1</a:t>
              </a:r>
            </a:p>
          </p:txBody>
        </p:sp>
      </p:grpSp>
      <p:grpSp>
        <p:nvGrpSpPr>
          <p:cNvPr id="26632" name="Группа 10"/>
          <p:cNvGrpSpPr>
            <a:grpSpLocks/>
          </p:cNvGrpSpPr>
          <p:nvPr/>
        </p:nvGrpSpPr>
        <p:grpSpPr bwMode="auto">
          <a:xfrm>
            <a:off x="223838" y="2997200"/>
            <a:ext cx="603250" cy="628650"/>
            <a:chOff x="625821" y="3076575"/>
            <a:chExt cx="603250" cy="628650"/>
          </a:xfrm>
        </p:grpSpPr>
        <p:pic>
          <p:nvPicPr>
            <p:cNvPr id="26650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5821" y="3076575"/>
              <a:ext cx="6032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51" name="TextBox 9"/>
            <p:cNvSpPr txBox="1">
              <a:spLocks noChangeArrowheads="1"/>
            </p:cNvSpPr>
            <p:nvPr/>
          </p:nvSpPr>
          <p:spPr bwMode="auto">
            <a:xfrm>
              <a:off x="755576" y="3140968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2</a:t>
              </a:r>
            </a:p>
          </p:txBody>
        </p:sp>
      </p:grpSp>
      <p:grpSp>
        <p:nvGrpSpPr>
          <p:cNvPr id="26633" name="Группа 12"/>
          <p:cNvGrpSpPr>
            <a:grpSpLocks/>
          </p:cNvGrpSpPr>
          <p:nvPr/>
        </p:nvGrpSpPr>
        <p:grpSpPr bwMode="auto">
          <a:xfrm>
            <a:off x="223838" y="4221163"/>
            <a:ext cx="603250" cy="628650"/>
            <a:chOff x="625821" y="4293096"/>
            <a:chExt cx="603250" cy="628650"/>
          </a:xfrm>
        </p:grpSpPr>
        <p:pic>
          <p:nvPicPr>
            <p:cNvPr id="26648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5821" y="4293096"/>
              <a:ext cx="6032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9" name="TextBox 11"/>
            <p:cNvSpPr txBox="1">
              <a:spLocks noChangeArrowheads="1"/>
            </p:cNvSpPr>
            <p:nvPr/>
          </p:nvSpPr>
          <p:spPr bwMode="auto">
            <a:xfrm>
              <a:off x="755576" y="4407495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3</a:t>
              </a:r>
            </a:p>
          </p:txBody>
        </p:sp>
      </p:grpSp>
      <p:grpSp>
        <p:nvGrpSpPr>
          <p:cNvPr id="26634" name="Группа 14"/>
          <p:cNvGrpSpPr>
            <a:grpSpLocks/>
          </p:cNvGrpSpPr>
          <p:nvPr/>
        </p:nvGrpSpPr>
        <p:grpSpPr bwMode="auto">
          <a:xfrm>
            <a:off x="223838" y="5373688"/>
            <a:ext cx="603250" cy="628650"/>
            <a:chOff x="626553" y="5301208"/>
            <a:chExt cx="603250" cy="628650"/>
          </a:xfrm>
        </p:grpSpPr>
        <p:pic>
          <p:nvPicPr>
            <p:cNvPr id="26646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6553" y="5301208"/>
              <a:ext cx="6032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7" name="TextBox 13"/>
            <p:cNvSpPr txBox="1">
              <a:spLocks noChangeArrowheads="1"/>
            </p:cNvSpPr>
            <p:nvPr/>
          </p:nvSpPr>
          <p:spPr bwMode="auto">
            <a:xfrm>
              <a:off x="755576" y="5373216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4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31988" y="114300"/>
            <a:ext cx="6999287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Осуществляет сгибание руки в </a:t>
            </a:r>
            <a:r>
              <a:rPr lang="ru-RU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локтевом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суставе: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498600" y="1844675"/>
            <a:ext cx="1362075" cy="461963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Трицепс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522413" y="3068638"/>
            <a:ext cx="3314700" cy="461962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Дельтовидная мышца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547813" y="4292600"/>
            <a:ext cx="1308100" cy="461963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 Бицепс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547813" y="5445125"/>
            <a:ext cx="2530475" cy="461963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Грудная  мышца</a:t>
            </a:r>
          </a:p>
        </p:txBody>
      </p:sp>
      <p:sp>
        <p:nvSpPr>
          <p:cNvPr id="17" name="Управляющая кнопка: далее 16">
            <a:hlinkClick r:id="rId7" action="ppaction://hlinksldjump" highlightClick="1"/>
          </p:cNvPr>
          <p:cNvSpPr/>
          <p:nvPr/>
        </p:nvSpPr>
        <p:spPr bwMode="auto">
          <a:xfrm>
            <a:off x="8537104" y="6226794"/>
            <a:ext cx="606896" cy="542927"/>
          </a:xfrm>
          <a:prstGeom prst="actionButtonForwardNext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 sz="2400"/>
          </a:p>
        </p:txBody>
      </p:sp>
      <p:grpSp>
        <p:nvGrpSpPr>
          <p:cNvPr id="26643" name="Группа 31"/>
          <p:cNvGrpSpPr>
            <a:grpSpLocks/>
          </p:cNvGrpSpPr>
          <p:nvPr/>
        </p:nvGrpSpPr>
        <p:grpSpPr bwMode="auto">
          <a:xfrm>
            <a:off x="107950" y="768350"/>
            <a:ext cx="1682750" cy="628650"/>
            <a:chOff x="107504" y="767983"/>
            <a:chExt cx="1683544" cy="628650"/>
          </a:xfrm>
        </p:grpSpPr>
        <p:pic>
          <p:nvPicPr>
            <p:cNvPr id="33" name="Picture 4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03632" y="762000"/>
              <a:ext cx="1682496" cy="640080"/>
            </a:xfrm>
            <a:prstGeom prst="rect">
              <a:avLst/>
            </a:prstGeom>
            <a:noFill/>
          </p:spPr>
        </p:pic>
        <p:sp>
          <p:nvSpPr>
            <p:cNvPr id="26645" name="TextBox 33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23540" y="837798"/>
              <a:ext cx="16675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Подсказка</a:t>
              </a:r>
            </a:p>
          </p:txBody>
        </p:sp>
      </p:grp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163988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187325" y="200025"/>
            <a:ext cx="1481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Вопрос 7</a:t>
            </a:r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7399338" y="1863725"/>
            <a:ext cx="1639887" cy="628650"/>
            <a:chOff x="3751263" y="2816225"/>
            <a:chExt cx="1639887" cy="628650"/>
          </a:xfrm>
        </p:grpSpPr>
        <p:pic>
          <p:nvPicPr>
            <p:cNvPr id="27680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51263" y="2816225"/>
              <a:ext cx="1639887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81" name="TextBox 3"/>
            <p:cNvSpPr txBox="1">
              <a:spLocks noChangeArrowheads="1"/>
            </p:cNvSpPr>
            <p:nvPr/>
          </p:nvSpPr>
          <p:spPr bwMode="auto">
            <a:xfrm>
              <a:off x="3859440" y="2899717"/>
              <a:ext cx="14235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Неверно</a:t>
              </a:r>
            </a:p>
          </p:txBody>
        </p:sp>
      </p:grp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7399338" y="4221163"/>
            <a:ext cx="1639887" cy="628650"/>
            <a:chOff x="5724128" y="3340596"/>
            <a:chExt cx="1639887" cy="628650"/>
          </a:xfrm>
        </p:grpSpPr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47FF47">
                  <a:tint val="45000"/>
                  <a:satMod val="400000"/>
                </a:srgbClr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724128" y="3340596"/>
              <a:ext cx="1639887" cy="62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</p:pic>
        <p:sp>
          <p:nvSpPr>
            <p:cNvPr id="27679" name="TextBox 5"/>
            <p:cNvSpPr txBox="1">
              <a:spLocks noChangeArrowheads="1"/>
            </p:cNvSpPr>
            <p:nvPr/>
          </p:nvSpPr>
          <p:spPr bwMode="auto">
            <a:xfrm>
              <a:off x="5945194" y="3444875"/>
              <a:ext cx="107433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Верно</a:t>
              </a:r>
            </a:p>
          </p:txBody>
        </p:sp>
      </p:grp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3100388"/>
            <a:ext cx="163988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5332413"/>
            <a:ext cx="163988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5" name="Группа 8"/>
          <p:cNvGrpSpPr>
            <a:grpSpLocks/>
          </p:cNvGrpSpPr>
          <p:nvPr/>
        </p:nvGrpSpPr>
        <p:grpSpPr bwMode="auto">
          <a:xfrm>
            <a:off x="222250" y="1792288"/>
            <a:ext cx="604838" cy="628650"/>
            <a:chOff x="625090" y="1772816"/>
            <a:chExt cx="604713" cy="628650"/>
          </a:xfrm>
        </p:grpSpPr>
        <p:pic>
          <p:nvPicPr>
            <p:cNvPr id="2767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5090" y="1772816"/>
              <a:ext cx="604713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7" name="TextBox 7"/>
            <p:cNvSpPr txBox="1">
              <a:spLocks noChangeArrowheads="1"/>
            </p:cNvSpPr>
            <p:nvPr/>
          </p:nvSpPr>
          <p:spPr bwMode="auto">
            <a:xfrm>
              <a:off x="755576" y="1884833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1</a:t>
              </a:r>
            </a:p>
          </p:txBody>
        </p:sp>
      </p:grpSp>
      <p:grpSp>
        <p:nvGrpSpPr>
          <p:cNvPr id="27656" name="Группа 10"/>
          <p:cNvGrpSpPr>
            <a:grpSpLocks/>
          </p:cNvGrpSpPr>
          <p:nvPr/>
        </p:nvGrpSpPr>
        <p:grpSpPr bwMode="auto">
          <a:xfrm>
            <a:off x="223838" y="2997200"/>
            <a:ext cx="603250" cy="628650"/>
            <a:chOff x="625821" y="3076575"/>
            <a:chExt cx="603250" cy="628650"/>
          </a:xfrm>
        </p:grpSpPr>
        <p:pic>
          <p:nvPicPr>
            <p:cNvPr id="27674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5821" y="3076575"/>
              <a:ext cx="6032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5" name="TextBox 9"/>
            <p:cNvSpPr txBox="1">
              <a:spLocks noChangeArrowheads="1"/>
            </p:cNvSpPr>
            <p:nvPr/>
          </p:nvSpPr>
          <p:spPr bwMode="auto">
            <a:xfrm>
              <a:off x="755576" y="3140968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2</a:t>
              </a:r>
            </a:p>
          </p:txBody>
        </p:sp>
      </p:grpSp>
      <p:grpSp>
        <p:nvGrpSpPr>
          <p:cNvPr id="27657" name="Группа 12"/>
          <p:cNvGrpSpPr>
            <a:grpSpLocks/>
          </p:cNvGrpSpPr>
          <p:nvPr/>
        </p:nvGrpSpPr>
        <p:grpSpPr bwMode="auto">
          <a:xfrm>
            <a:off x="223838" y="4221163"/>
            <a:ext cx="603250" cy="628650"/>
            <a:chOff x="625821" y="4293096"/>
            <a:chExt cx="603250" cy="628650"/>
          </a:xfrm>
        </p:grpSpPr>
        <p:pic>
          <p:nvPicPr>
            <p:cNvPr id="27672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5821" y="4293096"/>
              <a:ext cx="6032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3" name="TextBox 11"/>
            <p:cNvSpPr txBox="1">
              <a:spLocks noChangeArrowheads="1"/>
            </p:cNvSpPr>
            <p:nvPr/>
          </p:nvSpPr>
          <p:spPr bwMode="auto">
            <a:xfrm>
              <a:off x="755576" y="4407495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3</a:t>
              </a:r>
            </a:p>
          </p:txBody>
        </p:sp>
      </p:grpSp>
      <p:grpSp>
        <p:nvGrpSpPr>
          <p:cNvPr id="27658" name="Группа 14"/>
          <p:cNvGrpSpPr>
            <a:grpSpLocks/>
          </p:cNvGrpSpPr>
          <p:nvPr/>
        </p:nvGrpSpPr>
        <p:grpSpPr bwMode="auto">
          <a:xfrm>
            <a:off x="223838" y="5373688"/>
            <a:ext cx="603250" cy="628650"/>
            <a:chOff x="626553" y="5301208"/>
            <a:chExt cx="603250" cy="628650"/>
          </a:xfrm>
        </p:grpSpPr>
        <p:pic>
          <p:nvPicPr>
            <p:cNvPr id="27670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6553" y="5301208"/>
              <a:ext cx="6032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1" name="TextBox 13"/>
            <p:cNvSpPr txBox="1">
              <a:spLocks noChangeArrowheads="1"/>
            </p:cNvSpPr>
            <p:nvPr/>
          </p:nvSpPr>
          <p:spPr bwMode="auto">
            <a:xfrm>
              <a:off x="755576" y="5373216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4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31988" y="114300"/>
            <a:ext cx="63023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Миофибриллы представляют собой:</a:t>
            </a:r>
            <a:endParaRPr lang="ru-RU" sz="28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498600" y="1844675"/>
            <a:ext cx="3200400" cy="461963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Одноядерные клетки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522413" y="3068638"/>
            <a:ext cx="2963862" cy="461962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Двуядерные клетки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476375" y="4292600"/>
            <a:ext cx="3406775" cy="461963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 Многоядерные клетки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547813" y="5445125"/>
            <a:ext cx="3173412" cy="461963"/>
          </a:xfrm>
          <a:prstGeom prst="rect">
            <a:avLst/>
          </a:prstGeom>
          <a:solidFill>
            <a:srgbClr val="F9A9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Совокупность клеток</a:t>
            </a:r>
          </a:p>
        </p:txBody>
      </p:sp>
      <p:sp>
        <p:nvSpPr>
          <p:cNvPr id="17" name="Управляющая кнопка: далее 16">
            <a:hlinkClick r:id="rId7" action="ppaction://hlinksldjump" highlightClick="1"/>
          </p:cNvPr>
          <p:cNvSpPr/>
          <p:nvPr/>
        </p:nvSpPr>
        <p:spPr bwMode="auto">
          <a:xfrm>
            <a:off x="8537104" y="6226794"/>
            <a:ext cx="606896" cy="542927"/>
          </a:xfrm>
          <a:prstGeom prst="actionButtonForwardNext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 sz="2400"/>
          </a:p>
        </p:txBody>
      </p:sp>
      <p:grpSp>
        <p:nvGrpSpPr>
          <p:cNvPr id="27667" name="Группа 30"/>
          <p:cNvGrpSpPr>
            <a:grpSpLocks/>
          </p:cNvGrpSpPr>
          <p:nvPr/>
        </p:nvGrpSpPr>
        <p:grpSpPr bwMode="auto">
          <a:xfrm>
            <a:off x="107950" y="768350"/>
            <a:ext cx="1682750" cy="628650"/>
            <a:chOff x="107504" y="767983"/>
            <a:chExt cx="1683544" cy="628650"/>
          </a:xfrm>
        </p:grpSpPr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32104" y="767983"/>
              <a:ext cx="1646237" cy="62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</p:pic>
        <p:sp>
          <p:nvSpPr>
            <p:cNvPr id="27669" name="TextBox 32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07504" y="837798"/>
              <a:ext cx="168354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/>
                <a:t>Подсказка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stealth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stealth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2317</TotalTime>
  <Words>1005</Words>
  <Application>Microsoft Office PowerPoint</Application>
  <PresentationFormat>Экран (4:3)</PresentationFormat>
  <Paragraphs>398</Paragraphs>
  <Slides>42</Slides>
  <Notes>9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  <vt:variant>
        <vt:lpstr>Произвольные показы</vt:lpstr>
      </vt:variant>
      <vt:variant>
        <vt:i4>2</vt:i4>
      </vt:variant>
    </vt:vector>
  </HeadingPairs>
  <TitlesOfParts>
    <vt:vector size="63" baseType="lpstr">
      <vt:lpstr>Arial</vt:lpstr>
      <vt:lpstr>Calibri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Документ</vt:lpstr>
      <vt:lpstr>Слайд 1</vt:lpstr>
      <vt:lpstr>Содержание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Вопрос1</vt:lpstr>
      <vt:lpstr>Вопрос 2</vt:lpstr>
      <vt:lpstr>Вопрос 3</vt:lpstr>
      <vt:lpstr>Вопрос 4</vt:lpstr>
      <vt:lpstr>Вопрос 5</vt:lpstr>
      <vt:lpstr>Вопрос 6</vt:lpstr>
      <vt:lpstr>Типы мышц</vt:lpstr>
      <vt:lpstr>Слайд 25</vt:lpstr>
      <vt:lpstr>Строение скелетной мышцы</vt:lpstr>
      <vt:lpstr>Форма мышц</vt:lpstr>
      <vt:lpstr>Мышцы головы</vt:lpstr>
      <vt:lpstr>Функции мышц головы</vt:lpstr>
      <vt:lpstr>Группы мышц туловища (вид спереди)</vt:lpstr>
      <vt:lpstr>Мышцы туловища  (вид сзади)</vt:lpstr>
      <vt:lpstr>Функции мышц туловища</vt:lpstr>
      <vt:lpstr>Мышцы конечностей</vt:lpstr>
      <vt:lpstr>Функции мышц конечностей</vt:lpstr>
      <vt:lpstr>Микроскопическое строение поперечнополосатой ткани</vt:lpstr>
      <vt:lpstr>Расположение гладкой мышечной ткани в организме</vt:lpstr>
      <vt:lpstr>Сердечная мышечная ткань (поперечно-полосатые волокна, соединенные между собой)  </vt:lpstr>
      <vt:lpstr>Мышцы конечностей</vt:lpstr>
      <vt:lpstr>Мышцы конечностей</vt:lpstr>
      <vt:lpstr>Микроскопическое строение</vt:lpstr>
      <vt:lpstr>Слайд 41</vt:lpstr>
      <vt:lpstr>Ресурсы</vt:lpstr>
      <vt:lpstr>Основной показ</vt:lpstr>
      <vt:lpstr>Произвольный показ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Интерактивное пособие по теме «Мышцы»</dc:title>
  <dc:creator>Пользователь</dc:creator>
  <cp:lastModifiedBy>User</cp:lastModifiedBy>
  <cp:revision>255</cp:revision>
  <dcterms:created xsi:type="dcterms:W3CDTF">2012-07-19T12:16:11Z</dcterms:created>
  <dcterms:modified xsi:type="dcterms:W3CDTF">2013-01-26T17:59:26Z</dcterms:modified>
</cp:coreProperties>
</file>